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09" autoAdjust="0"/>
    <p:restoredTop sz="94667" autoAdjust="0"/>
  </p:normalViewPr>
  <p:slideViewPr>
    <p:cSldViewPr>
      <p:cViewPr varScale="1">
        <p:scale>
          <a:sx n="75" d="100"/>
          <a:sy n="75" d="100"/>
        </p:scale>
        <p:origin x="-4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dátumu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C35-1C2B-437B-AB26-0E14E3BCC978}" type="datetimeFigureOut">
              <a:rPr lang="sk-SK" smtClean="0"/>
              <a:pPr/>
              <a:t>2. 10. 2010</a:t>
            </a:fld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2CF291-C38A-4B25-B3C4-37041510D7C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C35-1C2B-437B-AB26-0E14E3BCC978}" type="datetimeFigureOut">
              <a:rPr lang="sk-SK" smtClean="0"/>
              <a:pPr/>
              <a:t>2. 10. 2010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F291-C38A-4B25-B3C4-37041510D7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C35-1C2B-437B-AB26-0E14E3BCC978}" type="datetimeFigureOut">
              <a:rPr lang="sk-SK" smtClean="0"/>
              <a:pPr/>
              <a:t>2. 10. 2010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F291-C38A-4B25-B3C4-37041510D7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obsah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BFFC35-1C2B-437B-AB26-0E14E3BCC978}" type="datetimeFigureOut">
              <a:rPr lang="sk-SK" smtClean="0"/>
              <a:pPr/>
              <a:t>2. 10. 2010</a:t>
            </a:fld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22CF291-C38A-4B25-B3C4-37041510D7C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Zástupný symbol päty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C35-1C2B-437B-AB26-0E14E3BCC978}" type="datetimeFigureOut">
              <a:rPr lang="sk-SK" smtClean="0"/>
              <a:pPr/>
              <a:t>2. 10. 2010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F291-C38A-4B25-B3C4-37041510D7C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C35-1C2B-437B-AB26-0E14E3BCC978}" type="datetimeFigureOut">
              <a:rPr lang="sk-SK" smtClean="0"/>
              <a:pPr/>
              <a:t>2. 10. 2010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F291-C38A-4B25-B3C4-37041510D7C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F291-C38A-4B25-B3C4-37041510D7C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C35-1C2B-437B-AB26-0E14E3BCC978}" type="datetimeFigureOut">
              <a:rPr lang="sk-SK" smtClean="0"/>
              <a:pPr/>
              <a:t>2. 10. 2010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2" name="Zástupný symbol obsah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4" name="Zástupný symbol obsah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10" name="Rovná spojnic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C35-1C2B-437B-AB26-0E14E3BCC978}" type="datetimeFigureOut">
              <a:rPr lang="sk-SK" smtClean="0"/>
              <a:pPr/>
              <a:t>2. 10. 2010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F291-C38A-4B25-B3C4-37041510D7C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C35-1C2B-437B-AB26-0E14E3BCC978}" type="datetimeFigureOut">
              <a:rPr lang="sk-SK" smtClean="0"/>
              <a:pPr/>
              <a:t>2. 10. 2010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F291-C38A-4B25-B3C4-37041510D7C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obsah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BFFC35-1C2B-437B-AB26-0E14E3BCC978}" type="datetimeFigureOut">
              <a:rPr lang="sk-SK" smtClean="0"/>
              <a:pPr/>
              <a:t>2. 10. 2010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2CF291-C38A-4B25-B3C4-37041510D7C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C35-1C2B-437B-AB26-0E14E3BCC978}" type="datetimeFigureOut">
              <a:rPr lang="sk-SK" smtClean="0"/>
              <a:pPr/>
              <a:t>2. 10. 2010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2CF291-C38A-4B25-B3C4-37041510D7C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BFFC35-1C2B-437B-AB26-0E14E3BCC978}" type="datetimeFigureOut">
              <a:rPr lang="sk-SK" smtClean="0"/>
              <a:pPr/>
              <a:t>2. 10. 2010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22CF291-C38A-4B25-B3C4-37041510D7C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Vypracovala:</a:t>
            </a:r>
          </a:p>
          <a:p>
            <a:r>
              <a:rPr lang="sk-SK" dirty="0" err="1" smtClean="0"/>
              <a:t>Daubnerová</a:t>
            </a:r>
            <a:r>
              <a:rPr lang="sk-SK" dirty="0" smtClean="0"/>
              <a:t> Zuzana</a:t>
            </a:r>
          </a:p>
          <a:p>
            <a:r>
              <a:rPr lang="sk-SK" dirty="0" smtClean="0"/>
              <a:t>MAIN2</a:t>
            </a:r>
          </a:p>
          <a:p>
            <a:r>
              <a:rPr lang="sk-SK" dirty="0" smtClean="0"/>
              <a:t>2010/2011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História matematiky</a:t>
            </a:r>
            <a:br>
              <a:rPr lang="sk-SK" dirty="0" smtClean="0"/>
            </a:br>
            <a:r>
              <a:rPr lang="sk-SK" dirty="0" smtClean="0"/>
              <a:t>Teória grafov</a:t>
            </a: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Anglický chemik a matematik</a:t>
            </a:r>
          </a:p>
          <a:p>
            <a:endParaRPr lang="sk-SK" dirty="0" smtClean="0"/>
          </a:p>
          <a:p>
            <a:r>
              <a:rPr lang="sk-SK" dirty="0" smtClean="0"/>
              <a:t>Zaujímal sa o praktické problémy organickej chémie</a:t>
            </a:r>
          </a:p>
          <a:p>
            <a:endParaRPr lang="sk-SK" dirty="0" smtClean="0"/>
          </a:p>
          <a:p>
            <a:r>
              <a:rPr lang="sk-SK" dirty="0" smtClean="0"/>
              <a:t>V</a:t>
            </a:r>
            <a:r>
              <a:rPr lang="sk-SK" dirty="0" smtClean="0"/>
              <a:t> roku 1857 sa pokúsil nájsť všetky izoméry </a:t>
            </a:r>
            <a:r>
              <a:rPr lang="sk-SK" dirty="0" smtClean="0"/>
              <a:t>uhľovodíka</a:t>
            </a:r>
          </a:p>
          <a:p>
            <a:pPr>
              <a:buNone/>
            </a:pPr>
            <a:r>
              <a:rPr lang="sk-SK" dirty="0" smtClean="0"/>
              <a:t>  			s</a:t>
            </a:r>
            <a:r>
              <a:rPr lang="sk-SK" dirty="0" smtClean="0"/>
              <a:t> daným počtom </a:t>
            </a:r>
            <a:r>
              <a:rPr lang="sk-SK" i="1" dirty="0" smtClean="0"/>
              <a:t>n</a:t>
            </a:r>
            <a:r>
              <a:rPr lang="sk-SK" dirty="0" smtClean="0"/>
              <a:t> atómov uhlíka</a:t>
            </a:r>
            <a:r>
              <a:rPr lang="sk-SK" dirty="0" smtClean="0"/>
              <a:t>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Arthur</a:t>
            </a:r>
            <a:r>
              <a:rPr lang="sk-SK" b="1" dirty="0" smtClean="0"/>
              <a:t> </a:t>
            </a:r>
            <a:r>
              <a:rPr lang="sk-SK" b="1" dirty="0" err="1" smtClean="0"/>
              <a:t>Cayley</a:t>
            </a:r>
            <a:r>
              <a:rPr lang="sk-SK" b="1" dirty="0" smtClean="0"/>
              <a:t> </a:t>
            </a:r>
            <a:r>
              <a:rPr lang="sk-SK" dirty="0" smtClean="0"/>
              <a:t>(1821-1895)</a:t>
            </a:r>
            <a:endParaRPr lang="sk-SK" dirty="0"/>
          </a:p>
        </p:txBody>
      </p:sp>
      <p:pic>
        <p:nvPicPr>
          <p:cNvPr id="4" name="Zástupný symbol obsahu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500042"/>
            <a:ext cx="2857520" cy="12144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4000504"/>
            <a:ext cx="1520326" cy="5867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isometricOffAxis1Right"/>
            <a:lightRig rig="threePt" dir="t"/>
          </a:scene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Izoméry s počtom  </a:t>
            </a:r>
            <a:r>
              <a:rPr lang="sk-SK" dirty="0" smtClean="0"/>
              <a:t>		atómov </a:t>
            </a:r>
            <a:r>
              <a:rPr lang="sk-SK" dirty="0" smtClean="0"/>
              <a:t>uhlíka sú znázornené na </a:t>
            </a:r>
            <a:r>
              <a:rPr lang="sk-SK" dirty="0" smtClean="0"/>
              <a:t>obrázku, </a:t>
            </a:r>
            <a:r>
              <a:rPr lang="sk-SK" dirty="0" smtClean="0"/>
              <a:t>prvé tri majú len jeden izomér, štvrtý uhľovodík  má dva izoméry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Arthur</a:t>
            </a:r>
            <a:r>
              <a:rPr lang="sk-SK" b="1" dirty="0" smtClean="0"/>
              <a:t> </a:t>
            </a:r>
            <a:r>
              <a:rPr lang="sk-SK" b="1" dirty="0" err="1" smtClean="0"/>
              <a:t>Cayley</a:t>
            </a:r>
            <a:r>
              <a:rPr lang="sk-SK" b="1" dirty="0" smtClean="0"/>
              <a:t> </a:t>
            </a:r>
            <a:r>
              <a:rPr lang="sk-SK" dirty="0" smtClean="0"/>
              <a:t>(1821-1895)</a:t>
            </a:r>
            <a:endParaRPr lang="sk-SK" dirty="0"/>
          </a:p>
        </p:txBody>
      </p:sp>
      <p:pic>
        <p:nvPicPr>
          <p:cNvPr id="4" name="Zástupný symbol obsahu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143248"/>
            <a:ext cx="4214842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1428736"/>
            <a:ext cx="1143008" cy="571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k-SK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dirty="0" smtClean="0"/>
              <a:t>Izoméria (z gréc. </a:t>
            </a:r>
            <a:r>
              <a:rPr lang="sk-SK" dirty="0" err="1" smtClean="0"/>
              <a:t>isos</a:t>
            </a:r>
            <a:r>
              <a:rPr lang="sk-SK" dirty="0" smtClean="0"/>
              <a:t> - rovnaký, </a:t>
            </a:r>
            <a:r>
              <a:rPr lang="sk-SK" dirty="0" err="1" smtClean="0"/>
              <a:t>meros</a:t>
            </a:r>
            <a:r>
              <a:rPr lang="sk-SK" dirty="0" smtClean="0"/>
              <a:t> - častica) je chemický pojem, označujúci chemické zlúčeniny, ktoré majú rovnaký sumárny vzorec a relatívnu molekulovú hmotnosť, ale líšia sa usporiadaním atómov v molekule. Takéto zlúčeniny sa nazývajú izoméry.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Arthur</a:t>
            </a:r>
            <a:r>
              <a:rPr lang="sk-SK" b="1" dirty="0" smtClean="0"/>
              <a:t> </a:t>
            </a:r>
            <a:r>
              <a:rPr lang="sk-SK" b="1" dirty="0" err="1" smtClean="0"/>
              <a:t>Cayley</a:t>
            </a:r>
            <a:r>
              <a:rPr lang="sk-SK" b="1" dirty="0" smtClean="0"/>
              <a:t> </a:t>
            </a:r>
            <a:r>
              <a:rPr lang="sk-SK" dirty="0" smtClean="0"/>
              <a:t>(1821-1895)</a:t>
            </a: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Teoreticky vedel predstaviť 8 derivátov </a:t>
            </a:r>
            <a:r>
              <a:rPr lang="sk-SK" dirty="0" err="1" smtClean="0"/>
              <a:t>pentanu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Známe boli v tom čase iba dva.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Arthur</a:t>
            </a:r>
            <a:r>
              <a:rPr lang="sk-SK" b="1" dirty="0" smtClean="0"/>
              <a:t> </a:t>
            </a:r>
            <a:r>
              <a:rPr lang="sk-SK" b="1" dirty="0" err="1" smtClean="0"/>
              <a:t>Cayley</a:t>
            </a:r>
            <a:r>
              <a:rPr lang="sk-SK" b="1" dirty="0" smtClean="0"/>
              <a:t> </a:t>
            </a:r>
            <a:r>
              <a:rPr lang="sk-SK" dirty="0" smtClean="0"/>
              <a:t>(1821-1895)</a:t>
            </a:r>
            <a:endParaRPr lang="sk-SK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2214554"/>
            <a:ext cx="2864015" cy="1000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5604" name="Picture 4" descr="http://lh3.ggpht.com/_xFKsNo3MwPA/R_DiIXAB0LI/AAAAAAAAAGQ/-GLh4muN9vY/Arthur+Cayley+mathematici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143248"/>
            <a:ext cx="2552700" cy="31051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Írsky matematik</a:t>
            </a:r>
          </a:p>
          <a:p>
            <a:endParaRPr lang="sk-SK" dirty="0" smtClean="0"/>
          </a:p>
          <a:p>
            <a:r>
              <a:rPr lang="sk-SK" dirty="0" smtClean="0"/>
              <a:t>Formuloval tzv. problém cesty „okolo sveta“, resp. problém „obchodného cestujúceho“.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Viliam </a:t>
            </a:r>
            <a:r>
              <a:rPr lang="sk-SK" dirty="0" err="1" smtClean="0"/>
              <a:t>Rowan</a:t>
            </a:r>
            <a:r>
              <a:rPr lang="sk-SK" dirty="0" smtClean="0"/>
              <a:t> </a:t>
            </a:r>
            <a:r>
              <a:rPr lang="sk-SK" dirty="0" err="1" smtClean="0"/>
              <a:t>Hamilton</a:t>
            </a:r>
            <a:r>
              <a:rPr lang="sk-SK" dirty="0" smtClean="0"/>
              <a:t> (1805-1865</a:t>
            </a:r>
            <a:r>
              <a:rPr lang="sk-SK" dirty="0" smtClean="0"/>
              <a:t>)</a:t>
            </a:r>
            <a:endParaRPr lang="sk-SK" dirty="0"/>
          </a:p>
        </p:txBody>
      </p:sp>
      <p:pic>
        <p:nvPicPr>
          <p:cNvPr id="31746" name="Picture 2" descr="http://www.vub.ac.be/CLEA/FUND/pictures/Hamilton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143248"/>
            <a:ext cx="2552700" cy="31051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Zemeguľu nahradil </a:t>
            </a:r>
            <a:r>
              <a:rPr lang="sk-SK" dirty="0" err="1" smtClean="0"/>
              <a:t>dodekaédrom</a:t>
            </a:r>
            <a:r>
              <a:rPr lang="sk-SK" dirty="0" smtClean="0"/>
              <a:t>, ktorého vrcholy predstavovali mestá sveta a hrany komunikačné možnosti.</a:t>
            </a:r>
          </a:p>
          <a:p>
            <a:endParaRPr lang="sk-SK" dirty="0" smtClean="0"/>
          </a:p>
          <a:p>
            <a:r>
              <a:rPr lang="sk-SK" dirty="0" smtClean="0"/>
              <a:t>Úlohou bolo „precestovať“ tieto mestá tak, že každé navštívime práve raz a vrátime sa do východiskového mesta.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Viliam </a:t>
            </a:r>
            <a:r>
              <a:rPr lang="sk-SK" dirty="0" err="1" smtClean="0"/>
              <a:t>Rowan</a:t>
            </a:r>
            <a:r>
              <a:rPr lang="sk-SK" dirty="0" smtClean="0"/>
              <a:t> </a:t>
            </a:r>
            <a:r>
              <a:rPr lang="sk-SK" dirty="0" err="1" smtClean="0"/>
              <a:t>Hamilton</a:t>
            </a:r>
            <a:r>
              <a:rPr lang="sk-SK" dirty="0" smtClean="0"/>
              <a:t> (1805-1865)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Riešením úlohy je tzv. </a:t>
            </a:r>
            <a:r>
              <a:rPr lang="sk-SK" dirty="0" err="1" smtClean="0"/>
              <a:t>Hamiltonovská</a:t>
            </a:r>
            <a:r>
              <a:rPr lang="sk-SK" dirty="0" smtClean="0"/>
              <a:t> kružnica.</a:t>
            </a:r>
          </a:p>
          <a:p>
            <a:endParaRPr lang="sk-SK" dirty="0" smtClean="0"/>
          </a:p>
          <a:p>
            <a:r>
              <a:rPr lang="sk-SK" dirty="0" smtClean="0"/>
              <a:t>Definícia: </a:t>
            </a:r>
            <a:r>
              <a:rPr lang="sk-SK" dirty="0" err="1" smtClean="0"/>
              <a:t>Hamiltonovská</a:t>
            </a:r>
            <a:r>
              <a:rPr lang="sk-SK" dirty="0" smtClean="0"/>
              <a:t> kružnica je taká kružnica, ktorá obsahuje všetky vrcholy grafu a </a:t>
            </a:r>
            <a:r>
              <a:rPr lang="sk-SK" dirty="0" err="1" smtClean="0"/>
              <a:t>Hamiltonovská</a:t>
            </a:r>
            <a:r>
              <a:rPr lang="sk-SK" dirty="0" smtClean="0"/>
              <a:t> cesta je cesta obsahujúca všetky vrcholy grafu.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Viliam </a:t>
            </a:r>
            <a:r>
              <a:rPr lang="sk-SK" dirty="0" err="1" smtClean="0"/>
              <a:t>Rowan</a:t>
            </a:r>
            <a:r>
              <a:rPr lang="sk-SK" dirty="0" smtClean="0"/>
              <a:t> </a:t>
            </a:r>
            <a:r>
              <a:rPr lang="sk-SK" dirty="0" err="1" smtClean="0"/>
              <a:t>Hamilton</a:t>
            </a:r>
            <a:r>
              <a:rPr lang="sk-SK" dirty="0" smtClean="0"/>
              <a:t> (1805-1865</a:t>
            </a:r>
            <a:r>
              <a:rPr lang="sk-SK" dirty="0" smtClean="0"/>
              <a:t>)</a:t>
            </a:r>
            <a:endParaRPr lang="sk-SK" dirty="0"/>
          </a:p>
        </p:txBody>
      </p:sp>
      <p:pic>
        <p:nvPicPr>
          <p:cNvPr id="4" name="Obrázok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786190"/>
            <a:ext cx="2928958" cy="25058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Moderately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633790"/>
          </a:xfrm>
        </p:spPr>
        <p:txBody>
          <a:bodyPr>
            <a:normAutofit/>
          </a:bodyPr>
          <a:lstStyle/>
          <a:p>
            <a:pPr algn="ctr"/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Ďakujem za pozornosť </a:t>
            </a:r>
            <a:r>
              <a:rPr lang="sk-SK" dirty="0" smtClean="0">
                <a:sym typeface="Wingdings" pitchFamily="2" charset="2"/>
              </a:rPr>
              <a:t></a:t>
            </a: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Pojem graf odvodený z gréckeho slova „</a:t>
            </a:r>
            <a:r>
              <a:rPr lang="sk-SK" dirty="0" err="1" smtClean="0"/>
              <a:t>grafein</a:t>
            </a:r>
            <a:r>
              <a:rPr lang="sk-SK" dirty="0" smtClean="0"/>
              <a:t>“.</a:t>
            </a:r>
          </a:p>
          <a:p>
            <a:endParaRPr lang="sk-SK" dirty="0" smtClean="0"/>
          </a:p>
          <a:p>
            <a:r>
              <a:rPr lang="sk-SK" dirty="0" smtClean="0"/>
              <a:t>Teória grafov sa teda zaoberá „písaním“ resp. „kreslením“.</a:t>
            </a:r>
          </a:p>
          <a:p>
            <a:endParaRPr lang="sk-SK" dirty="0" smtClean="0"/>
          </a:p>
          <a:p>
            <a:r>
              <a:rPr lang="sk-SK" dirty="0" smtClean="0"/>
              <a:t>Najmladšia matematická disciplína, i keď prvé problémy sa objavili už v 18. storočí.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Teória grafov</a:t>
            </a: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fyzika</a:t>
            </a:r>
          </a:p>
          <a:p>
            <a:r>
              <a:rPr lang="sk-SK" dirty="0" smtClean="0"/>
              <a:t>chémia</a:t>
            </a:r>
          </a:p>
          <a:p>
            <a:r>
              <a:rPr lang="sk-SK" dirty="0" smtClean="0"/>
              <a:t>biológia</a:t>
            </a:r>
          </a:p>
          <a:p>
            <a:r>
              <a:rPr lang="sk-SK" dirty="0" smtClean="0"/>
              <a:t>ekonómia</a:t>
            </a:r>
          </a:p>
          <a:p>
            <a:r>
              <a:rPr lang="sk-SK" dirty="0" smtClean="0"/>
              <a:t>lingvistika</a:t>
            </a:r>
          </a:p>
          <a:p>
            <a:r>
              <a:rPr lang="sk-SK" dirty="0" smtClean="0"/>
              <a:t>kybernetika</a:t>
            </a:r>
          </a:p>
          <a:p>
            <a:r>
              <a:rPr lang="sk-SK" dirty="0" smtClean="0"/>
              <a:t>sociológia</a:t>
            </a:r>
          </a:p>
          <a:p>
            <a:r>
              <a:rPr lang="sk-SK" dirty="0" smtClean="0"/>
              <a:t>pedagogika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Teória grafov - aplikácia</a:t>
            </a: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Leonard </a:t>
            </a:r>
            <a:r>
              <a:rPr lang="sk-SK" dirty="0" err="1" smtClean="0"/>
              <a:t>Euler</a:t>
            </a:r>
            <a:r>
              <a:rPr lang="sk-SK" dirty="0" smtClean="0"/>
              <a:t> (1707-1783)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Viliam </a:t>
            </a:r>
            <a:r>
              <a:rPr lang="sk-SK" dirty="0" err="1" smtClean="0"/>
              <a:t>Rowan</a:t>
            </a:r>
            <a:r>
              <a:rPr lang="sk-SK" dirty="0" smtClean="0"/>
              <a:t> </a:t>
            </a:r>
            <a:r>
              <a:rPr lang="sk-SK" dirty="0" err="1" smtClean="0"/>
              <a:t>Hamilton</a:t>
            </a:r>
            <a:r>
              <a:rPr lang="sk-SK" dirty="0" smtClean="0"/>
              <a:t> (1805-1865</a:t>
            </a:r>
            <a:r>
              <a:rPr lang="sk-SK" dirty="0" smtClean="0"/>
              <a:t>)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err="1" smtClean="0"/>
              <a:t>Arthur</a:t>
            </a:r>
            <a:r>
              <a:rPr lang="sk-SK" dirty="0" smtClean="0"/>
              <a:t> </a:t>
            </a:r>
            <a:r>
              <a:rPr lang="sk-SK" dirty="0" err="1" smtClean="0"/>
              <a:t>Cayley</a:t>
            </a:r>
            <a:r>
              <a:rPr lang="sk-SK" dirty="0" smtClean="0"/>
              <a:t> (1821-1895</a:t>
            </a:r>
            <a:r>
              <a:rPr lang="sk-SK" dirty="0" smtClean="0"/>
              <a:t>)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err="1" smtClean="0"/>
              <a:t>Gustav</a:t>
            </a:r>
            <a:r>
              <a:rPr lang="sk-SK" dirty="0" smtClean="0"/>
              <a:t> </a:t>
            </a:r>
            <a:r>
              <a:rPr lang="sk-SK" dirty="0" err="1" smtClean="0"/>
              <a:t>Robert</a:t>
            </a:r>
            <a:r>
              <a:rPr lang="sk-SK" dirty="0" smtClean="0"/>
              <a:t> </a:t>
            </a:r>
            <a:r>
              <a:rPr lang="sk-SK" dirty="0" err="1" smtClean="0"/>
              <a:t>Kirchhoff</a:t>
            </a:r>
            <a:r>
              <a:rPr lang="sk-SK" dirty="0" smtClean="0"/>
              <a:t> (1824-1887)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Teória grafov - predstavitelia</a:t>
            </a:r>
            <a:endParaRPr lang="sk-SK" dirty="0"/>
          </a:p>
        </p:txBody>
      </p:sp>
      <p:pic>
        <p:nvPicPr>
          <p:cNvPr id="8194" name="Picture 2" descr="http://www.nndb.com/people/954/000048810/euler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285860"/>
            <a:ext cx="1075741" cy="1223954"/>
          </a:xfrm>
          <a:prstGeom prst="rect">
            <a:avLst/>
          </a:prstGeom>
          <a:noFill/>
        </p:spPr>
      </p:pic>
      <p:pic>
        <p:nvPicPr>
          <p:cNvPr id="8196" name="Picture 4" descr="http://www.vub.ac.be/CLEA/FUND/pictures/Hamilton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2357430"/>
            <a:ext cx="1071570" cy="1303476"/>
          </a:xfrm>
          <a:prstGeom prst="rect">
            <a:avLst/>
          </a:prstGeom>
          <a:noFill/>
        </p:spPr>
      </p:pic>
      <p:pic>
        <p:nvPicPr>
          <p:cNvPr id="8198" name="Picture 6" descr="http://lh3.ggpht.com/_xFKsNo3MwPA/R_DiIXAB0LI/AAAAAAAAAGQ/-GLh4muN9vY/Arthur+Cayley+mathematicia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643314"/>
            <a:ext cx="1155718" cy="1405836"/>
          </a:xfrm>
          <a:prstGeom prst="rect">
            <a:avLst/>
          </a:prstGeom>
          <a:noFill/>
        </p:spPr>
      </p:pic>
      <p:pic>
        <p:nvPicPr>
          <p:cNvPr id="8200" name="Picture 8" descr="http://media-2.web.britannica.com/eb-media/58/10458-004-F18CD9F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5000636"/>
            <a:ext cx="1071554" cy="133944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Švajčiarsky matematik pôsobiaci na Akadémii </a:t>
            </a:r>
            <a:br>
              <a:rPr lang="sk-SK" dirty="0" smtClean="0"/>
            </a:br>
            <a:r>
              <a:rPr lang="sk-SK" dirty="0" smtClean="0"/>
              <a:t>v Petrohrade.</a:t>
            </a:r>
          </a:p>
          <a:p>
            <a:endParaRPr lang="sk-SK" dirty="0" smtClean="0"/>
          </a:p>
          <a:p>
            <a:r>
              <a:rPr lang="sk-SK" dirty="0" smtClean="0"/>
              <a:t>Objasnil úlohu o 7 mostoch v meste </a:t>
            </a:r>
            <a:r>
              <a:rPr lang="sk-SK" dirty="0" err="1" smtClean="0"/>
              <a:t>Kőnigsberg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smtClean="0"/>
              <a:t>Problémom bolo, či je možné naplánovať prechádzku mestom, počas ktorej by ľudia prešli každým mostom práve raz. Prechádzku by skončili na tom istom mieste, kde ju začali.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Leonard </a:t>
            </a:r>
            <a:r>
              <a:rPr lang="sk-SK" dirty="0" err="1" smtClean="0"/>
              <a:t>Euler</a:t>
            </a:r>
            <a:r>
              <a:rPr lang="sk-SK" dirty="0" smtClean="0"/>
              <a:t> </a:t>
            </a:r>
            <a:r>
              <a:rPr lang="sk-SK" dirty="0" smtClean="0"/>
              <a:t>(1707-1783)</a:t>
            </a:r>
            <a:endParaRPr lang="sk-SK" dirty="0"/>
          </a:p>
        </p:txBody>
      </p:sp>
      <p:pic>
        <p:nvPicPr>
          <p:cNvPr id="4" name="Obrázok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85728"/>
            <a:ext cx="2124739" cy="12548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Euler</a:t>
            </a:r>
            <a:r>
              <a:rPr lang="sk-SK" dirty="0" smtClean="0"/>
              <a:t> nahradil všetky časti súše vrcholmi a všetky mosty hranami. Dokázal, že daná úloha nemá riešenie.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Leonard </a:t>
            </a:r>
            <a:r>
              <a:rPr lang="sk-SK" dirty="0" err="1" smtClean="0"/>
              <a:t>Euler</a:t>
            </a:r>
            <a:r>
              <a:rPr lang="sk-SK" dirty="0" smtClean="0"/>
              <a:t> </a:t>
            </a:r>
            <a:r>
              <a:rPr lang="sk-SK" dirty="0" smtClean="0"/>
              <a:t>(1707-1783)</a:t>
            </a:r>
            <a:endParaRPr lang="sk-SK" dirty="0"/>
          </a:p>
        </p:txBody>
      </p:sp>
      <p:pic>
        <p:nvPicPr>
          <p:cNvPr id="4" name="Obrázok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85728"/>
            <a:ext cx="2124739" cy="12548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000372"/>
            <a:ext cx="5380670" cy="24288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/>
              <a:t>Nájsť trasu </a:t>
            </a:r>
            <a:r>
              <a:rPr lang="sk-SK" b="1" dirty="0" smtClean="0"/>
              <a:t>interpretoval </a:t>
            </a:r>
            <a:r>
              <a:rPr lang="sk-SK" b="1" dirty="0" smtClean="0"/>
              <a:t>ako geometrickú úlohu:</a:t>
            </a:r>
          </a:p>
          <a:p>
            <a:r>
              <a:rPr lang="sk-SK" i="1" dirty="0" smtClean="0"/>
              <a:t>Nakresliť </a:t>
            </a:r>
            <a:r>
              <a:rPr lang="sk-SK" i="1" dirty="0" smtClean="0"/>
              <a:t>obrázok </a:t>
            </a:r>
            <a:r>
              <a:rPr lang="sk-SK" i="1" dirty="0" smtClean="0"/>
              <a:t>jedným </a:t>
            </a:r>
            <a:r>
              <a:rPr lang="sk-SK" i="1" dirty="0" smtClean="0"/>
              <a:t>„ťahom“ podľa algoritmu:</a:t>
            </a:r>
            <a:endParaRPr lang="sk-SK" dirty="0" smtClean="0"/>
          </a:p>
          <a:p>
            <a:pPr marL="457200" indent="-457200">
              <a:buFont typeface="+mj-lt"/>
              <a:buAutoNum type="arabicPeriod"/>
            </a:pPr>
            <a:r>
              <a:rPr lang="sk-SK" i="1" dirty="0" smtClean="0"/>
              <a:t>Začnite </a:t>
            </a:r>
            <a:r>
              <a:rPr lang="sk-SK" i="1" dirty="0" smtClean="0"/>
              <a:t>kresliť v ľubovoľnom bode.</a:t>
            </a:r>
            <a:endParaRPr lang="sk-SK" dirty="0" smtClean="0"/>
          </a:p>
          <a:p>
            <a:pPr marL="457200" indent="-457200">
              <a:buFont typeface="+mj-lt"/>
              <a:buAutoNum type="arabicPeriod"/>
            </a:pPr>
            <a:r>
              <a:rPr lang="sk-SK" i="1" dirty="0" smtClean="0"/>
              <a:t>Zvýraznite </a:t>
            </a:r>
            <a:r>
              <a:rPr lang="sk-SK" i="1" dirty="0" smtClean="0"/>
              <a:t>neprerušovaným kreslením jednu spojnicu až do druhého krajného bodu.</a:t>
            </a:r>
            <a:endParaRPr lang="sk-SK" dirty="0" smtClean="0"/>
          </a:p>
          <a:p>
            <a:pPr marL="457200" indent="-457200">
              <a:buFont typeface="+mj-lt"/>
              <a:buAutoNum type="arabicPeriod"/>
            </a:pPr>
            <a:r>
              <a:rPr lang="sk-SK" i="1" dirty="0" smtClean="0"/>
              <a:t>Zistite</a:t>
            </a:r>
            <a:r>
              <a:rPr lang="sk-SK" i="1" dirty="0" smtClean="0"/>
              <a:t>, či môžete pokračovať po nezvýraznenej spojnici, ak nie, prejdite na krok 5.</a:t>
            </a:r>
            <a:endParaRPr lang="sk-SK" dirty="0" smtClean="0"/>
          </a:p>
          <a:p>
            <a:pPr marL="457200" indent="-457200">
              <a:buFont typeface="+mj-lt"/>
              <a:buAutoNum type="arabicPeriod"/>
            </a:pPr>
            <a:r>
              <a:rPr lang="sk-SK" i="1" dirty="0" smtClean="0"/>
              <a:t>Kroky </a:t>
            </a:r>
            <a:r>
              <a:rPr lang="sk-SK" i="1" dirty="0" smtClean="0"/>
              <a:t>1 a 2 opakujte.</a:t>
            </a:r>
            <a:endParaRPr lang="sk-SK" dirty="0" smtClean="0"/>
          </a:p>
          <a:p>
            <a:pPr marL="457200" indent="-457200">
              <a:buFont typeface="+mj-lt"/>
              <a:buAutoNum type="arabicPeriod"/>
            </a:pPr>
            <a:r>
              <a:rPr lang="sk-SK" i="1" dirty="0" smtClean="0"/>
              <a:t>Zistite</a:t>
            </a:r>
            <a:r>
              <a:rPr lang="sk-SK" i="1" dirty="0" smtClean="0"/>
              <a:t>, či sú zvýraznené všetky spojnice.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Leonard </a:t>
            </a:r>
            <a:r>
              <a:rPr lang="sk-SK" dirty="0" err="1" smtClean="0"/>
              <a:t>Euler</a:t>
            </a:r>
            <a:r>
              <a:rPr lang="sk-SK" dirty="0" smtClean="0"/>
              <a:t> (1707-1783)</a:t>
            </a:r>
            <a:endParaRPr lang="sk-SK" dirty="0"/>
          </a:p>
        </p:txBody>
      </p:sp>
      <p:pic>
        <p:nvPicPr>
          <p:cNvPr id="4" name="Obrázok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85728"/>
            <a:ext cx="2124739" cy="12548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b="1" dirty="0" smtClean="0"/>
              <a:t>Definícia:</a:t>
            </a:r>
            <a:r>
              <a:rPr lang="sk-SK" dirty="0" smtClean="0"/>
              <a:t> </a:t>
            </a:r>
            <a:r>
              <a:rPr lang="sk-SK" i="1" dirty="0" smtClean="0"/>
              <a:t>Uzavretý </a:t>
            </a:r>
            <a:r>
              <a:rPr lang="sk-SK" i="1" dirty="0" err="1" smtClean="0"/>
              <a:t>Eulerovský</a:t>
            </a:r>
            <a:r>
              <a:rPr lang="sk-SK" i="1" dirty="0" smtClean="0"/>
              <a:t> ťah</a:t>
            </a:r>
            <a:r>
              <a:rPr lang="sk-SK" dirty="0" smtClean="0"/>
              <a:t> ja taký uzavretý ťah, ktorý obsahuje každú hranu grafu práve raz a </a:t>
            </a:r>
            <a:r>
              <a:rPr lang="sk-SK" i="1" dirty="0" smtClean="0"/>
              <a:t>otvorený </a:t>
            </a:r>
            <a:r>
              <a:rPr lang="sk-SK" i="1" dirty="0" err="1" smtClean="0"/>
              <a:t>Eulerovský</a:t>
            </a:r>
            <a:r>
              <a:rPr lang="sk-SK" i="1" dirty="0" smtClean="0"/>
              <a:t> ťah</a:t>
            </a:r>
            <a:r>
              <a:rPr lang="sk-SK" dirty="0" smtClean="0"/>
              <a:t> je taký ťah, ktorý obsahuje každú hranu grafu práve raz, pričom prvý vrchol tohto ťahu je rôzny od posledného.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Leonard </a:t>
            </a:r>
            <a:r>
              <a:rPr lang="sk-SK" dirty="0" err="1" smtClean="0"/>
              <a:t>Euler</a:t>
            </a:r>
            <a:r>
              <a:rPr lang="sk-SK" dirty="0" smtClean="0"/>
              <a:t> (1707-1783)</a:t>
            </a:r>
            <a:endParaRPr lang="sk-SK" dirty="0"/>
          </a:p>
        </p:txBody>
      </p:sp>
      <p:pic>
        <p:nvPicPr>
          <p:cNvPr id="4" name="Obrázok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85728"/>
            <a:ext cx="2124739" cy="12548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Problém mesta </a:t>
            </a:r>
            <a:r>
              <a:rPr lang="sk-SK" dirty="0" err="1" smtClean="0"/>
              <a:t>Kőnigsberg</a:t>
            </a:r>
            <a:r>
              <a:rPr lang="sk-SK" dirty="0" smtClean="0"/>
              <a:t> </a:t>
            </a:r>
            <a:r>
              <a:rPr lang="sk-SK" dirty="0" err="1" smtClean="0"/>
              <a:t>Euler</a:t>
            </a:r>
            <a:r>
              <a:rPr lang="sk-SK" dirty="0" smtClean="0"/>
              <a:t> zovšeobecnil a v roku 1736 dokázal nasledujúcu vetu, ktorá sa považuje za prvú vetu teórie grafov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b="1" dirty="0" smtClean="0"/>
              <a:t>Veta (</a:t>
            </a:r>
            <a:r>
              <a:rPr lang="sk-SK" b="1" dirty="0" err="1" smtClean="0"/>
              <a:t>Eulerova</a:t>
            </a:r>
            <a:r>
              <a:rPr lang="sk-SK" b="1" dirty="0" smtClean="0"/>
              <a:t> veta):</a:t>
            </a:r>
            <a:r>
              <a:rPr lang="sk-SK" dirty="0" smtClean="0"/>
              <a:t> Súvislý graf má </a:t>
            </a:r>
            <a:r>
              <a:rPr lang="sk-SK" i="1" dirty="0" smtClean="0"/>
              <a:t>uzavretý </a:t>
            </a:r>
            <a:r>
              <a:rPr lang="sk-SK" i="1" dirty="0" err="1" smtClean="0"/>
              <a:t>Eulerovský</a:t>
            </a:r>
            <a:r>
              <a:rPr lang="sk-SK" i="1" dirty="0" smtClean="0"/>
              <a:t> ťah</a:t>
            </a:r>
            <a:r>
              <a:rPr lang="sk-SK" dirty="0" smtClean="0"/>
              <a:t> práve vtedy, keď má všetky vrcholy párneho stupňa.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Leonard </a:t>
            </a:r>
            <a:r>
              <a:rPr lang="sk-SK" dirty="0" err="1" smtClean="0"/>
              <a:t>Euler</a:t>
            </a:r>
            <a:r>
              <a:rPr lang="sk-SK" dirty="0" smtClean="0"/>
              <a:t> (1707-1783)</a:t>
            </a:r>
            <a:endParaRPr lang="sk-SK" dirty="0"/>
          </a:p>
        </p:txBody>
      </p:sp>
      <p:pic>
        <p:nvPicPr>
          <p:cNvPr id="4" name="Obrázok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85728"/>
            <a:ext cx="2124739" cy="12548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098" name="Picture 2" descr="http://www.nndb.com/people/954/000048810/euler4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4143380"/>
            <a:ext cx="1954764" cy="222408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350</TotalTime>
  <Words>374</Words>
  <Application>Microsoft Office PowerPoint</Application>
  <PresentationFormat>Prezentácia na obrazovke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Papier</vt:lpstr>
      <vt:lpstr>História matematiky Teória grafov</vt:lpstr>
      <vt:lpstr>Teória grafov</vt:lpstr>
      <vt:lpstr>Teória grafov - aplikácia</vt:lpstr>
      <vt:lpstr>Teória grafov - predstavitelia</vt:lpstr>
      <vt:lpstr>Leonard Euler (1707-1783)</vt:lpstr>
      <vt:lpstr>Leonard Euler (1707-1783)</vt:lpstr>
      <vt:lpstr>Leonard Euler (1707-1783)</vt:lpstr>
      <vt:lpstr>Leonard Euler (1707-1783)</vt:lpstr>
      <vt:lpstr>Leonard Euler (1707-1783)</vt:lpstr>
      <vt:lpstr>Arthur Cayley (1821-1895)</vt:lpstr>
      <vt:lpstr>Arthur Cayley (1821-1895)</vt:lpstr>
      <vt:lpstr>Arthur Cayley (1821-1895)</vt:lpstr>
      <vt:lpstr>Arthur Cayley (1821-1895)</vt:lpstr>
      <vt:lpstr>Viliam Rowan Hamilton (1805-1865)</vt:lpstr>
      <vt:lpstr>Viliam Rowan Hamilton (1805-1865)</vt:lpstr>
      <vt:lpstr>Viliam Rowan Hamilton (1805-1865)</vt:lpstr>
      <vt:lpstr> Ďakujem za pozornosť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História matematiky Teória grafov</dc:title>
  <dc:creator>Miruska</dc:creator>
  <cp:lastModifiedBy>Miruska</cp:lastModifiedBy>
  <cp:revision>45</cp:revision>
  <dcterms:created xsi:type="dcterms:W3CDTF">2010-10-02T08:42:00Z</dcterms:created>
  <dcterms:modified xsi:type="dcterms:W3CDTF">2010-10-02T16:25:44Z</dcterms:modified>
</cp:coreProperties>
</file>