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37" r:id="rId2"/>
    <p:sldId id="338" r:id="rId3"/>
    <p:sldId id="286" r:id="rId4"/>
    <p:sldId id="287" r:id="rId5"/>
    <p:sldId id="256" r:id="rId6"/>
    <p:sldId id="298" r:id="rId7"/>
    <p:sldId id="299" r:id="rId8"/>
    <p:sldId id="300" r:id="rId9"/>
    <p:sldId id="301" r:id="rId10"/>
    <p:sldId id="303" r:id="rId11"/>
    <p:sldId id="304" r:id="rId12"/>
    <p:sldId id="305" r:id="rId13"/>
    <p:sldId id="307" r:id="rId14"/>
    <p:sldId id="309" r:id="rId15"/>
    <p:sldId id="311" r:id="rId16"/>
    <p:sldId id="312" r:id="rId17"/>
    <p:sldId id="313" r:id="rId18"/>
    <p:sldId id="319" r:id="rId19"/>
    <p:sldId id="320" r:id="rId20"/>
    <p:sldId id="327" r:id="rId21"/>
    <p:sldId id="322" r:id="rId22"/>
    <p:sldId id="339" r:id="rId23"/>
    <p:sldId id="341" r:id="rId24"/>
    <p:sldId id="342" r:id="rId25"/>
    <p:sldId id="340" r:id="rId26"/>
    <p:sldId id="343" r:id="rId27"/>
  </p:sldIdLst>
  <p:sldSz cx="9144000" cy="6858000" type="screen4x3"/>
  <p:notesSz cx="6858000" cy="9144000"/>
  <p:defaultTextStyle>
    <a:defPPr>
      <a:defRPr lang="cs-CZ"/>
    </a:defPPr>
    <a:lvl1pPr algn="ctr" rtl="0" fontAlgn="base">
      <a:spcBef>
        <a:spcPct val="5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5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5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5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5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FBD"/>
    <a:srgbClr val="993366"/>
    <a:srgbClr val="66FF33"/>
    <a:srgbClr val="DD2723"/>
    <a:srgbClr val="B94A47"/>
    <a:srgbClr val="0000FF"/>
    <a:srgbClr val="000099"/>
    <a:srgbClr val="00FF00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07" autoAdjust="0"/>
    <p:restoredTop sz="94681" autoAdjust="0"/>
  </p:normalViewPr>
  <p:slideViewPr>
    <p:cSldViewPr>
      <p:cViewPr varScale="1">
        <p:scale>
          <a:sx n="60" d="100"/>
          <a:sy n="60" d="100"/>
        </p:scale>
        <p:origin x="-72" y="-3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39.wmf"/><Relationship Id="rId1" Type="http://schemas.openxmlformats.org/officeDocument/2006/relationships/image" Target="../media/image38.wmf"/><Relationship Id="rId5" Type="http://schemas.openxmlformats.org/officeDocument/2006/relationships/image" Target="../media/image42.wmf"/><Relationship Id="rId4" Type="http://schemas.openxmlformats.org/officeDocument/2006/relationships/image" Target="../media/image41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4.wmf"/><Relationship Id="rId1" Type="http://schemas.openxmlformats.org/officeDocument/2006/relationships/image" Target="../media/image43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image" Target="../media/image46.wmf"/><Relationship Id="rId1" Type="http://schemas.openxmlformats.org/officeDocument/2006/relationships/image" Target="../media/image45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Relationship Id="rId6" Type="http://schemas.openxmlformats.org/officeDocument/2006/relationships/image" Target="../media/image13.wmf"/><Relationship Id="rId5" Type="http://schemas.openxmlformats.org/officeDocument/2006/relationships/image" Target="../media/image12.wmf"/><Relationship Id="rId4" Type="http://schemas.openxmlformats.org/officeDocument/2006/relationships/image" Target="../media/image11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Relationship Id="rId4" Type="http://schemas.openxmlformats.org/officeDocument/2006/relationships/image" Target="../media/image20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Relationship Id="rId5" Type="http://schemas.openxmlformats.org/officeDocument/2006/relationships/image" Target="../media/image24.wmf"/><Relationship Id="rId4" Type="http://schemas.openxmlformats.org/officeDocument/2006/relationships/image" Target="../media/image23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Relationship Id="rId6" Type="http://schemas.openxmlformats.org/officeDocument/2006/relationships/image" Target="../media/image36.wmf"/><Relationship Id="rId5" Type="http://schemas.openxmlformats.org/officeDocument/2006/relationships/image" Target="../media/image35.wmf"/><Relationship Id="rId4" Type="http://schemas.openxmlformats.org/officeDocument/2006/relationships/image" Target="../media/image3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A48B06-BB6E-4438-8A72-0177F6FAA7D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0FF967-BF73-4747-A684-8648DCE097E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294EB4-A1AF-4475-AE4B-44DD642FD93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CEFB08-DF28-4B91-A7BB-5CB3DBA35FB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9EE859-CBC3-4A27-B8C9-E854B94E622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1725BC-2156-4C0F-8FBA-F9487ABFCE5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34D0BC-58CC-442F-A8B3-8E3C2E26DFF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86E2CB-9D47-4AC8-BEA2-9DB935D47CD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6520F6-6AFF-4DA9-96EC-4B82CABF19B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6F3B1F-CA12-4AF6-8D1E-9ACAA6EF40C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5A3875-4ED0-47B8-B502-B3796F7B482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83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/>
            </a:lvl1pPr>
          </a:lstStyle>
          <a:p>
            <a:pPr>
              <a:defRPr/>
            </a:pPr>
            <a:fld id="{42BD397E-E63A-40A7-B665-D95B612C5F1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4.bin"/><Relationship Id="rId5" Type="http://schemas.openxmlformats.org/officeDocument/2006/relationships/oleObject" Target="../embeddings/oleObject23.bin"/><Relationship Id="rId4" Type="http://schemas.openxmlformats.org/officeDocument/2006/relationships/oleObject" Target="../embeddings/oleObject22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8.v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0.bin"/><Relationship Id="rId3" Type="http://schemas.openxmlformats.org/officeDocument/2006/relationships/oleObject" Target="../embeddings/oleObject26.bin"/><Relationship Id="rId7" Type="http://schemas.openxmlformats.org/officeDocument/2006/relationships/oleObject" Target="../embeddings/oleObject29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7.jpeg"/><Relationship Id="rId5" Type="http://schemas.openxmlformats.org/officeDocument/2006/relationships/oleObject" Target="../embeddings/oleObject28.bin"/><Relationship Id="rId4" Type="http://schemas.openxmlformats.org/officeDocument/2006/relationships/oleObject" Target="../embeddings/oleObject27.bin"/><Relationship Id="rId9" Type="http://schemas.openxmlformats.org/officeDocument/2006/relationships/oleObject" Target="../embeddings/oleObject31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7" Type="http://schemas.openxmlformats.org/officeDocument/2006/relationships/oleObject" Target="../embeddings/oleObject36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35.bin"/><Relationship Id="rId5" Type="http://schemas.openxmlformats.org/officeDocument/2006/relationships/oleObject" Target="../embeddings/oleObject34.bin"/><Relationship Id="rId4" Type="http://schemas.openxmlformats.org/officeDocument/2006/relationships/oleObject" Target="../embeddings/oleObject33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1.vml"/><Relationship Id="rId4" Type="http://schemas.openxmlformats.org/officeDocument/2006/relationships/oleObject" Target="../embeddings/oleObject38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2.vml"/><Relationship Id="rId5" Type="http://schemas.openxmlformats.org/officeDocument/2006/relationships/oleObject" Target="../embeddings/oleObject41.bin"/><Relationship Id="rId4" Type="http://schemas.openxmlformats.org/officeDocument/2006/relationships/oleObject" Target="../embeddings/oleObject40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3.v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png"/><Relationship Id="rId4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54.png"/><Relationship Id="rId4" Type="http://schemas.openxmlformats.org/officeDocument/2006/relationships/image" Target="../media/image5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5.vml"/><Relationship Id="rId5" Type="http://schemas.openxmlformats.org/officeDocument/2006/relationships/oleObject" Target="../embeddings/oleObject44.bin"/><Relationship Id="rId4" Type="http://schemas.openxmlformats.org/officeDocument/2006/relationships/image" Target="../media/image5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4.bin"/><Relationship Id="rId4" Type="http://schemas.openxmlformats.org/officeDocument/2006/relationships/oleObject" Target="../embeddings/oleObject3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8.bin"/><Relationship Id="rId5" Type="http://schemas.openxmlformats.org/officeDocument/2006/relationships/oleObject" Target="../embeddings/oleObject7.bin"/><Relationship Id="rId4" Type="http://schemas.openxmlformats.org/officeDocument/2006/relationships/oleObject" Target="../embeddings/oleObject6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4.bin"/><Relationship Id="rId5" Type="http://schemas.openxmlformats.org/officeDocument/2006/relationships/oleObject" Target="../embeddings/oleObject13.bin"/><Relationship Id="rId4" Type="http://schemas.openxmlformats.org/officeDocument/2006/relationships/oleObject" Target="../embeddings/oleObject12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7" Type="http://schemas.openxmlformats.org/officeDocument/2006/relationships/oleObject" Target="../embeddings/oleObject19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8.bin"/><Relationship Id="rId5" Type="http://schemas.openxmlformats.org/officeDocument/2006/relationships/oleObject" Target="../embeddings/oleObject17.bin"/><Relationship Id="rId4" Type="http://schemas.openxmlformats.org/officeDocument/2006/relationships/oleObject" Target="../embeddings/oleObject16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HISTÓRIA </a:t>
            </a:r>
            <a:r>
              <a:rPr lang="cs-CZ" dirty="0" smtClean="0"/>
              <a:t>PRAVDEPODOBNOSTI</a:t>
            </a:r>
            <a:endParaRPr lang="cs-CZ" dirty="0"/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Bc. </a:t>
            </a:r>
            <a:r>
              <a:rPr lang="cs-CZ" dirty="0" err="1" smtClean="0"/>
              <a:t>Lucia</a:t>
            </a:r>
            <a:r>
              <a:rPr lang="cs-CZ" dirty="0" smtClean="0"/>
              <a:t> </a:t>
            </a:r>
            <a:r>
              <a:rPr lang="cs-CZ" dirty="0" err="1" smtClean="0"/>
              <a:t>Kouková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9" name="Group 2"/>
          <p:cNvGrpSpPr>
            <a:grpSpLocks/>
          </p:cNvGrpSpPr>
          <p:nvPr/>
        </p:nvGrpSpPr>
        <p:grpSpPr bwMode="auto">
          <a:xfrm>
            <a:off x="0" y="476250"/>
            <a:ext cx="8243888" cy="215900"/>
            <a:chOff x="0" y="436"/>
            <a:chExt cx="5193" cy="136"/>
          </a:xfrm>
        </p:grpSpPr>
        <p:sp>
          <p:nvSpPr>
            <p:cNvPr id="14356" name="Line 3"/>
            <p:cNvSpPr>
              <a:spLocks noChangeShapeType="1"/>
            </p:cNvSpPr>
            <p:nvPr/>
          </p:nvSpPr>
          <p:spPr bwMode="auto">
            <a:xfrm>
              <a:off x="0" y="436"/>
              <a:ext cx="5193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oval" w="sm" len="lg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4357" name="Line 4"/>
            <p:cNvSpPr>
              <a:spLocks noChangeShapeType="1"/>
            </p:cNvSpPr>
            <p:nvPr/>
          </p:nvSpPr>
          <p:spPr bwMode="auto">
            <a:xfrm>
              <a:off x="0" y="482"/>
              <a:ext cx="2835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oval" w="sm" len="lg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4358" name="Line 5"/>
            <p:cNvSpPr>
              <a:spLocks noChangeShapeType="1"/>
            </p:cNvSpPr>
            <p:nvPr/>
          </p:nvSpPr>
          <p:spPr bwMode="auto">
            <a:xfrm>
              <a:off x="0" y="527"/>
              <a:ext cx="1519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oval" w="sm" len="lg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4359" name="Line 6"/>
            <p:cNvSpPr>
              <a:spLocks noChangeShapeType="1"/>
            </p:cNvSpPr>
            <p:nvPr/>
          </p:nvSpPr>
          <p:spPr bwMode="auto">
            <a:xfrm>
              <a:off x="0" y="572"/>
              <a:ext cx="748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oval" w="sm" len="lg"/>
            </a:ln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14340" name="Text Box 7"/>
          <p:cNvSpPr txBox="1">
            <a:spLocks noChangeArrowheads="1"/>
          </p:cNvSpPr>
          <p:nvPr/>
        </p:nvSpPr>
        <p:spPr bwMode="auto">
          <a:xfrm>
            <a:off x="0" y="-42863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800" dirty="0">
                <a:latin typeface="Arial Black" pitchFamily="34" charset="0"/>
              </a:rPr>
              <a:t>Geometrická </a:t>
            </a:r>
            <a:r>
              <a:rPr lang="cs-CZ" sz="2800" dirty="0" err="1" smtClean="0">
                <a:latin typeface="Arial Black" pitchFamily="34" charset="0"/>
              </a:rPr>
              <a:t>predstava</a:t>
            </a:r>
            <a:r>
              <a:rPr lang="cs-CZ" sz="2800" dirty="0" smtClean="0">
                <a:latin typeface="Arial Black" pitchFamily="34" charset="0"/>
              </a:rPr>
              <a:t> </a:t>
            </a:r>
            <a:r>
              <a:rPr lang="cs-CZ" sz="2800" dirty="0">
                <a:latin typeface="Arial Black" pitchFamily="34" charset="0"/>
              </a:rPr>
              <a:t>o </a:t>
            </a:r>
            <a:r>
              <a:rPr lang="cs-CZ" sz="2800" dirty="0" err="1" smtClean="0">
                <a:latin typeface="Arial Black" pitchFamily="34" charset="0"/>
              </a:rPr>
              <a:t>pravdepodobnosti</a:t>
            </a:r>
            <a:endParaRPr lang="cs-CZ" sz="2800" dirty="0">
              <a:latin typeface="Arial Black" pitchFamily="34" charset="0"/>
            </a:endParaRPr>
          </a:p>
        </p:txBody>
      </p:sp>
      <p:sp>
        <p:nvSpPr>
          <p:cNvPr id="14341" name="Rectangle 14"/>
          <p:cNvSpPr>
            <a:spLocks noChangeArrowheads="1"/>
          </p:cNvSpPr>
          <p:nvPr/>
        </p:nvSpPr>
        <p:spPr bwMode="auto">
          <a:xfrm>
            <a:off x="250825" y="981075"/>
            <a:ext cx="5040313" cy="4681538"/>
          </a:xfrm>
          <a:prstGeom prst="rect">
            <a:avLst/>
          </a:prstGeom>
          <a:solidFill>
            <a:schemeClr val="bg1"/>
          </a:solidFill>
          <a:ln w="19050" algn="ctr">
            <a:solidFill>
              <a:srgbClr val="3333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cs-CZ"/>
          </a:p>
        </p:txBody>
      </p:sp>
      <p:sp>
        <p:nvSpPr>
          <p:cNvPr id="14342" name="Oval 15"/>
          <p:cNvSpPr>
            <a:spLocks noChangeArrowheads="1"/>
          </p:cNvSpPr>
          <p:nvPr/>
        </p:nvSpPr>
        <p:spPr bwMode="auto">
          <a:xfrm>
            <a:off x="1090613" y="1528763"/>
            <a:ext cx="3740150" cy="3586162"/>
          </a:xfrm>
          <a:prstGeom prst="ellips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sp>
        <p:nvSpPr>
          <p:cNvPr id="14343" name="Freeform 16"/>
          <p:cNvSpPr>
            <a:spLocks/>
          </p:cNvSpPr>
          <p:nvPr/>
        </p:nvSpPr>
        <p:spPr bwMode="auto">
          <a:xfrm>
            <a:off x="1395413" y="1528763"/>
            <a:ext cx="3132137" cy="2728912"/>
          </a:xfrm>
          <a:custGeom>
            <a:avLst/>
            <a:gdLst>
              <a:gd name="T0" fmla="*/ 1604799 w 1860"/>
              <a:gd name="T1" fmla="*/ 0 h 1587"/>
              <a:gd name="T2" fmla="*/ 0 w 1860"/>
              <a:gd name="T3" fmla="*/ 2728912 h 1587"/>
              <a:gd name="T4" fmla="*/ 3132137 w 1860"/>
              <a:gd name="T5" fmla="*/ 2728912 h 1587"/>
              <a:gd name="T6" fmla="*/ 1529022 w 1860"/>
              <a:gd name="T7" fmla="*/ 0 h 1587"/>
              <a:gd name="T8" fmla="*/ 0 60000 65536"/>
              <a:gd name="T9" fmla="*/ 0 60000 65536"/>
              <a:gd name="T10" fmla="*/ 0 60000 65536"/>
              <a:gd name="T11" fmla="*/ 0 60000 65536"/>
              <a:gd name="T12" fmla="*/ 0 w 1860"/>
              <a:gd name="T13" fmla="*/ 0 h 1587"/>
              <a:gd name="T14" fmla="*/ 1860 w 1860"/>
              <a:gd name="T15" fmla="*/ 1587 h 158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60" h="1587">
                <a:moveTo>
                  <a:pt x="953" y="0"/>
                </a:moveTo>
                <a:lnTo>
                  <a:pt x="0" y="1587"/>
                </a:lnTo>
                <a:lnTo>
                  <a:pt x="1860" y="1587"/>
                </a:lnTo>
                <a:lnTo>
                  <a:pt x="908" y="0"/>
                </a:ln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14344" name="Line 17"/>
          <p:cNvSpPr>
            <a:spLocks noChangeShapeType="1"/>
          </p:cNvSpPr>
          <p:nvPr/>
        </p:nvSpPr>
        <p:spPr bwMode="auto">
          <a:xfrm flipH="1">
            <a:off x="479425" y="1138238"/>
            <a:ext cx="2901950" cy="296386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14345" name="Text Box 20"/>
          <p:cNvSpPr txBox="1">
            <a:spLocks noChangeArrowheads="1"/>
          </p:cNvSpPr>
          <p:nvPr/>
        </p:nvSpPr>
        <p:spPr bwMode="auto">
          <a:xfrm>
            <a:off x="5364088" y="908050"/>
            <a:ext cx="3600525" cy="14652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sk-SK" dirty="0" smtClean="0"/>
              <a:t>Máme viac možností výpočtu. Prvý z nich je počítať vzdialenosť na polomere kružnice. V tomto prípade je pravdepodobnosť zjavná</a:t>
            </a:r>
            <a:endParaRPr lang="sk-SK" dirty="0"/>
          </a:p>
        </p:txBody>
      </p:sp>
      <p:sp>
        <p:nvSpPr>
          <p:cNvPr id="14346" name="Line 21"/>
          <p:cNvSpPr>
            <a:spLocks noChangeShapeType="1"/>
          </p:cNvSpPr>
          <p:nvPr/>
        </p:nvSpPr>
        <p:spPr bwMode="auto">
          <a:xfrm flipH="1" flipV="1">
            <a:off x="1476375" y="2206625"/>
            <a:ext cx="1511300" cy="107950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14347" name="Text Box 22"/>
          <p:cNvSpPr txBox="1">
            <a:spLocks noChangeArrowheads="1"/>
          </p:cNvSpPr>
          <p:nvPr/>
        </p:nvSpPr>
        <p:spPr bwMode="auto">
          <a:xfrm>
            <a:off x="2411413" y="2638425"/>
            <a:ext cx="719137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/>
              <a:t>r/2</a:t>
            </a:r>
          </a:p>
        </p:txBody>
      </p:sp>
      <p:sp>
        <p:nvSpPr>
          <p:cNvPr id="14348" name="Text Box 23"/>
          <p:cNvSpPr txBox="1">
            <a:spLocks noChangeArrowheads="1"/>
          </p:cNvSpPr>
          <p:nvPr/>
        </p:nvSpPr>
        <p:spPr bwMode="auto">
          <a:xfrm>
            <a:off x="1547813" y="2062163"/>
            <a:ext cx="719137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/>
              <a:t>r/2</a:t>
            </a:r>
          </a:p>
        </p:txBody>
      </p:sp>
      <p:sp>
        <p:nvSpPr>
          <p:cNvPr id="14349" name="Arc 24"/>
          <p:cNvSpPr>
            <a:spLocks/>
          </p:cNvSpPr>
          <p:nvPr/>
        </p:nvSpPr>
        <p:spPr bwMode="auto">
          <a:xfrm rot="6909862">
            <a:off x="2123281" y="2783682"/>
            <a:ext cx="288925" cy="287338"/>
          </a:xfrm>
          <a:custGeom>
            <a:avLst/>
            <a:gdLst>
              <a:gd name="T0" fmla="*/ 0 w 21600"/>
              <a:gd name="T1" fmla="*/ 0 h 21600"/>
              <a:gd name="T2" fmla="*/ 3864707 w 21600"/>
              <a:gd name="T3" fmla="*/ 3822367 h 21600"/>
              <a:gd name="T4" fmla="*/ 0 w 21600"/>
              <a:gd name="T5" fmla="*/ 382236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cs-CZ"/>
          </a:p>
        </p:txBody>
      </p:sp>
      <p:sp>
        <p:nvSpPr>
          <p:cNvPr id="14350" name="Oval 25"/>
          <p:cNvSpPr>
            <a:spLocks noChangeArrowheads="1"/>
          </p:cNvSpPr>
          <p:nvPr/>
        </p:nvSpPr>
        <p:spPr bwMode="auto">
          <a:xfrm>
            <a:off x="2268538" y="2854325"/>
            <a:ext cx="73025" cy="73025"/>
          </a:xfrm>
          <a:prstGeom prst="ellipse">
            <a:avLst/>
          </a:prstGeom>
          <a:solidFill>
            <a:schemeClr val="tx1"/>
          </a:solidFill>
          <a:ln w="9525" algn="ctr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cs-CZ"/>
          </a:p>
        </p:txBody>
      </p:sp>
      <p:graphicFrame>
        <p:nvGraphicFramePr>
          <p:cNvPr id="14338" name="Object 26"/>
          <p:cNvGraphicFramePr>
            <a:graphicFrameLocks noChangeAspect="1"/>
          </p:cNvGraphicFramePr>
          <p:nvPr/>
        </p:nvGraphicFramePr>
        <p:xfrm>
          <a:off x="6494463" y="2708275"/>
          <a:ext cx="1119187" cy="927100"/>
        </p:xfrm>
        <a:graphic>
          <a:graphicData uri="http://schemas.openxmlformats.org/presentationml/2006/ole">
            <p:oleObj spid="_x0000_s14338" name="Rovnice" r:id="rId3" imgW="406080" imgH="393480" progId="Equation.3">
              <p:embed/>
            </p:oleObj>
          </a:graphicData>
        </a:graphic>
      </p:graphicFrame>
      <p:sp>
        <p:nvSpPr>
          <p:cNvPr id="14351" name="Line 27"/>
          <p:cNvSpPr>
            <a:spLocks noChangeShapeType="1"/>
          </p:cNvSpPr>
          <p:nvPr/>
        </p:nvSpPr>
        <p:spPr bwMode="auto">
          <a:xfrm flipV="1">
            <a:off x="2987675" y="2420938"/>
            <a:ext cx="1584325" cy="86360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14352" name="Arc 28"/>
          <p:cNvSpPr>
            <a:spLocks/>
          </p:cNvSpPr>
          <p:nvPr/>
        </p:nvSpPr>
        <p:spPr bwMode="auto">
          <a:xfrm rot="-7024353">
            <a:off x="3347244" y="2709069"/>
            <a:ext cx="288925" cy="287337"/>
          </a:xfrm>
          <a:custGeom>
            <a:avLst/>
            <a:gdLst>
              <a:gd name="T0" fmla="*/ 0 w 21600"/>
              <a:gd name="T1" fmla="*/ 0 h 21600"/>
              <a:gd name="T2" fmla="*/ 3864707 w 21600"/>
              <a:gd name="T3" fmla="*/ 3822341 h 21600"/>
              <a:gd name="T4" fmla="*/ 0 w 21600"/>
              <a:gd name="T5" fmla="*/ 3822341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cs-CZ"/>
          </a:p>
        </p:txBody>
      </p:sp>
      <p:sp>
        <p:nvSpPr>
          <p:cNvPr id="14353" name="Oval 29"/>
          <p:cNvSpPr>
            <a:spLocks noChangeArrowheads="1"/>
          </p:cNvSpPr>
          <p:nvPr/>
        </p:nvSpPr>
        <p:spPr bwMode="auto">
          <a:xfrm>
            <a:off x="3492500" y="2779713"/>
            <a:ext cx="73025" cy="73025"/>
          </a:xfrm>
          <a:prstGeom prst="ellipse">
            <a:avLst/>
          </a:prstGeom>
          <a:solidFill>
            <a:schemeClr val="tx1"/>
          </a:solidFill>
          <a:ln w="9525" algn="ctr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cs-CZ"/>
          </a:p>
        </p:txBody>
      </p:sp>
      <p:sp>
        <p:nvSpPr>
          <p:cNvPr id="14354" name="Text Box 30"/>
          <p:cNvSpPr txBox="1">
            <a:spLocks noChangeArrowheads="1"/>
          </p:cNvSpPr>
          <p:nvPr/>
        </p:nvSpPr>
        <p:spPr bwMode="auto">
          <a:xfrm>
            <a:off x="3132138" y="2997200"/>
            <a:ext cx="719137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/>
              <a:t>r/2</a:t>
            </a:r>
          </a:p>
        </p:txBody>
      </p:sp>
      <p:sp>
        <p:nvSpPr>
          <p:cNvPr id="14355" name="Text Box 31"/>
          <p:cNvSpPr txBox="1">
            <a:spLocks noChangeArrowheads="1"/>
          </p:cNvSpPr>
          <p:nvPr/>
        </p:nvSpPr>
        <p:spPr bwMode="auto">
          <a:xfrm>
            <a:off x="3852863" y="2636838"/>
            <a:ext cx="719137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/>
              <a:t>r/2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6" name="Group 2"/>
          <p:cNvGrpSpPr>
            <a:grpSpLocks/>
          </p:cNvGrpSpPr>
          <p:nvPr/>
        </p:nvGrpSpPr>
        <p:grpSpPr bwMode="auto">
          <a:xfrm>
            <a:off x="0" y="476250"/>
            <a:ext cx="8243888" cy="215900"/>
            <a:chOff x="0" y="436"/>
            <a:chExt cx="5193" cy="136"/>
          </a:xfrm>
        </p:grpSpPr>
        <p:sp>
          <p:nvSpPr>
            <p:cNvPr id="15377" name="Line 3"/>
            <p:cNvSpPr>
              <a:spLocks noChangeShapeType="1"/>
            </p:cNvSpPr>
            <p:nvPr/>
          </p:nvSpPr>
          <p:spPr bwMode="auto">
            <a:xfrm>
              <a:off x="0" y="436"/>
              <a:ext cx="5193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oval" w="sm" len="lg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5378" name="Line 4"/>
            <p:cNvSpPr>
              <a:spLocks noChangeShapeType="1"/>
            </p:cNvSpPr>
            <p:nvPr/>
          </p:nvSpPr>
          <p:spPr bwMode="auto">
            <a:xfrm>
              <a:off x="0" y="482"/>
              <a:ext cx="2835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oval" w="sm" len="lg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5379" name="Line 5"/>
            <p:cNvSpPr>
              <a:spLocks noChangeShapeType="1"/>
            </p:cNvSpPr>
            <p:nvPr/>
          </p:nvSpPr>
          <p:spPr bwMode="auto">
            <a:xfrm>
              <a:off x="0" y="527"/>
              <a:ext cx="1519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oval" w="sm" len="lg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5380" name="Line 6"/>
            <p:cNvSpPr>
              <a:spLocks noChangeShapeType="1"/>
            </p:cNvSpPr>
            <p:nvPr/>
          </p:nvSpPr>
          <p:spPr bwMode="auto">
            <a:xfrm>
              <a:off x="0" y="572"/>
              <a:ext cx="748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oval" w="sm" len="lg"/>
            </a:ln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0" y="-42863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800" dirty="0">
                <a:latin typeface="Arial Black" pitchFamily="34" charset="0"/>
              </a:rPr>
              <a:t>Geometrická </a:t>
            </a:r>
            <a:r>
              <a:rPr lang="cs-CZ" sz="2800" dirty="0" err="1" smtClean="0">
                <a:latin typeface="Arial Black" pitchFamily="34" charset="0"/>
              </a:rPr>
              <a:t>predstava</a:t>
            </a:r>
            <a:r>
              <a:rPr lang="cs-CZ" sz="2800" dirty="0" smtClean="0">
                <a:latin typeface="Arial Black" pitchFamily="34" charset="0"/>
              </a:rPr>
              <a:t> </a:t>
            </a:r>
            <a:r>
              <a:rPr lang="cs-CZ" sz="2800" dirty="0">
                <a:latin typeface="Arial Black" pitchFamily="34" charset="0"/>
              </a:rPr>
              <a:t>o </a:t>
            </a:r>
            <a:r>
              <a:rPr lang="cs-CZ" sz="2800" dirty="0" err="1" smtClean="0">
                <a:latin typeface="Arial Black" pitchFamily="34" charset="0"/>
              </a:rPr>
              <a:t>pravdepobnosti</a:t>
            </a:r>
            <a:endParaRPr lang="cs-CZ" sz="2800" dirty="0">
              <a:latin typeface="Arial Black" pitchFamily="34" charset="0"/>
            </a:endParaRPr>
          </a:p>
        </p:txBody>
      </p:sp>
      <p:sp>
        <p:nvSpPr>
          <p:cNvPr id="15368" name="Rectangle 8"/>
          <p:cNvSpPr>
            <a:spLocks noChangeArrowheads="1"/>
          </p:cNvSpPr>
          <p:nvPr/>
        </p:nvSpPr>
        <p:spPr bwMode="auto">
          <a:xfrm>
            <a:off x="3779838" y="836613"/>
            <a:ext cx="5040312" cy="4681537"/>
          </a:xfrm>
          <a:prstGeom prst="rect">
            <a:avLst/>
          </a:prstGeom>
          <a:solidFill>
            <a:schemeClr val="bg1"/>
          </a:solidFill>
          <a:ln w="19050" algn="ctr">
            <a:solidFill>
              <a:srgbClr val="3333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cs-CZ"/>
          </a:p>
        </p:txBody>
      </p:sp>
      <p:sp>
        <p:nvSpPr>
          <p:cNvPr id="15369" name="Oval 9"/>
          <p:cNvSpPr>
            <a:spLocks noChangeArrowheads="1"/>
          </p:cNvSpPr>
          <p:nvPr/>
        </p:nvSpPr>
        <p:spPr bwMode="auto">
          <a:xfrm>
            <a:off x="4619625" y="1384300"/>
            <a:ext cx="3740150" cy="3586163"/>
          </a:xfrm>
          <a:prstGeom prst="ellips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sp>
        <p:nvSpPr>
          <p:cNvPr id="15370" name="Freeform 10"/>
          <p:cNvSpPr>
            <a:spLocks/>
          </p:cNvSpPr>
          <p:nvPr/>
        </p:nvSpPr>
        <p:spPr bwMode="auto">
          <a:xfrm>
            <a:off x="4924425" y="1384300"/>
            <a:ext cx="3132138" cy="2728913"/>
          </a:xfrm>
          <a:custGeom>
            <a:avLst/>
            <a:gdLst>
              <a:gd name="T0" fmla="*/ 1604800 w 1860"/>
              <a:gd name="T1" fmla="*/ 0 h 1587"/>
              <a:gd name="T2" fmla="*/ 0 w 1860"/>
              <a:gd name="T3" fmla="*/ 2728913 h 1587"/>
              <a:gd name="T4" fmla="*/ 3132138 w 1860"/>
              <a:gd name="T5" fmla="*/ 2728913 h 1587"/>
              <a:gd name="T6" fmla="*/ 1529022 w 1860"/>
              <a:gd name="T7" fmla="*/ 0 h 1587"/>
              <a:gd name="T8" fmla="*/ 0 60000 65536"/>
              <a:gd name="T9" fmla="*/ 0 60000 65536"/>
              <a:gd name="T10" fmla="*/ 0 60000 65536"/>
              <a:gd name="T11" fmla="*/ 0 60000 65536"/>
              <a:gd name="T12" fmla="*/ 0 w 1860"/>
              <a:gd name="T13" fmla="*/ 0 h 1587"/>
              <a:gd name="T14" fmla="*/ 1860 w 1860"/>
              <a:gd name="T15" fmla="*/ 1587 h 158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60" h="1587">
                <a:moveTo>
                  <a:pt x="953" y="0"/>
                </a:moveTo>
                <a:lnTo>
                  <a:pt x="0" y="1587"/>
                </a:lnTo>
                <a:lnTo>
                  <a:pt x="1860" y="1587"/>
                </a:lnTo>
                <a:lnTo>
                  <a:pt x="908" y="0"/>
                </a:ln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15371" name="Line 11"/>
          <p:cNvSpPr>
            <a:spLocks noChangeShapeType="1"/>
          </p:cNvSpPr>
          <p:nvPr/>
        </p:nvSpPr>
        <p:spPr bwMode="auto">
          <a:xfrm flipH="1">
            <a:off x="4008438" y="993775"/>
            <a:ext cx="2901950" cy="296386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15372" name="Text Box 12"/>
          <p:cNvSpPr txBox="1">
            <a:spLocks noChangeArrowheads="1"/>
          </p:cNvSpPr>
          <p:nvPr/>
        </p:nvSpPr>
        <p:spPr bwMode="auto">
          <a:xfrm>
            <a:off x="179388" y="908050"/>
            <a:ext cx="3455987" cy="9159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sk-SK" dirty="0" smtClean="0"/>
              <a:t>Iné riešenie : rozdeľme kružnicu na tri </a:t>
            </a:r>
            <a:r>
              <a:rPr lang="sk-SK" dirty="0"/>
              <a:t>u</a:t>
            </a:r>
            <a:r>
              <a:rPr lang="sk-SK" dirty="0" smtClean="0"/>
              <a:t>hly. Podľa tejto predstavy je pravdepodobnosť</a:t>
            </a:r>
            <a:endParaRPr lang="sk-SK" dirty="0"/>
          </a:p>
        </p:txBody>
      </p:sp>
      <p:sp>
        <p:nvSpPr>
          <p:cNvPr id="15373" name="Line 13"/>
          <p:cNvSpPr>
            <a:spLocks noChangeShapeType="1"/>
          </p:cNvSpPr>
          <p:nvPr/>
        </p:nvSpPr>
        <p:spPr bwMode="auto">
          <a:xfrm flipH="1" flipV="1">
            <a:off x="4067175" y="1341438"/>
            <a:ext cx="4465638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15374" name="Arc 16"/>
          <p:cNvSpPr>
            <a:spLocks/>
          </p:cNvSpPr>
          <p:nvPr/>
        </p:nvSpPr>
        <p:spPr bwMode="auto">
          <a:xfrm rot="10800000">
            <a:off x="5795963" y="1268413"/>
            <a:ext cx="503237" cy="574675"/>
          </a:xfrm>
          <a:custGeom>
            <a:avLst/>
            <a:gdLst>
              <a:gd name="T0" fmla="*/ 0 w 21507"/>
              <a:gd name="T1" fmla="*/ 0 h 21600"/>
              <a:gd name="T2" fmla="*/ 11775117 w 21507"/>
              <a:gd name="T3" fmla="*/ 13868768 h 21600"/>
              <a:gd name="T4" fmla="*/ 0 w 21507"/>
              <a:gd name="T5" fmla="*/ 15289416 h 21600"/>
              <a:gd name="T6" fmla="*/ 0 60000 65536"/>
              <a:gd name="T7" fmla="*/ 0 60000 65536"/>
              <a:gd name="T8" fmla="*/ 0 60000 65536"/>
              <a:gd name="T9" fmla="*/ 0 w 21507"/>
              <a:gd name="T10" fmla="*/ 0 h 21600"/>
              <a:gd name="T11" fmla="*/ 21507 w 21507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507" h="21600" fill="none" extrusionOk="0">
                <a:moveTo>
                  <a:pt x="-1" y="0"/>
                </a:moveTo>
                <a:cubicBezTo>
                  <a:pt x="11151" y="0"/>
                  <a:pt x="20470" y="8489"/>
                  <a:pt x="21506" y="19593"/>
                </a:cubicBezTo>
              </a:path>
              <a:path w="21507" h="21600" stroke="0" extrusionOk="0">
                <a:moveTo>
                  <a:pt x="-1" y="0"/>
                </a:moveTo>
                <a:cubicBezTo>
                  <a:pt x="11151" y="0"/>
                  <a:pt x="20470" y="8489"/>
                  <a:pt x="21506" y="19593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cs-CZ"/>
          </a:p>
        </p:txBody>
      </p:sp>
      <p:graphicFrame>
        <p:nvGraphicFramePr>
          <p:cNvPr id="15362" name="Object 18"/>
          <p:cNvGraphicFramePr>
            <a:graphicFrameLocks noChangeAspect="1"/>
          </p:cNvGraphicFramePr>
          <p:nvPr/>
        </p:nvGraphicFramePr>
        <p:xfrm>
          <a:off x="1258888" y="1916113"/>
          <a:ext cx="1084262" cy="927100"/>
        </p:xfrm>
        <a:graphic>
          <a:graphicData uri="http://schemas.openxmlformats.org/presentationml/2006/ole">
            <p:oleObj spid="_x0000_s15362" name="Rovnice" r:id="rId3" imgW="393480" imgH="393480" progId="Equation.3">
              <p:embed/>
            </p:oleObj>
          </a:graphicData>
        </a:graphic>
      </p:graphicFrame>
      <p:sp>
        <p:nvSpPr>
          <p:cNvPr id="15375" name="Arc 20"/>
          <p:cNvSpPr>
            <a:spLocks/>
          </p:cNvSpPr>
          <p:nvPr/>
        </p:nvSpPr>
        <p:spPr bwMode="auto">
          <a:xfrm rot="8680172">
            <a:off x="6227763" y="1771650"/>
            <a:ext cx="490537" cy="433388"/>
          </a:xfrm>
          <a:custGeom>
            <a:avLst/>
            <a:gdLst>
              <a:gd name="T0" fmla="*/ 0 w 29345"/>
              <a:gd name="T1" fmla="*/ 578091 h 21600"/>
              <a:gd name="T2" fmla="*/ 8199916 w 29345"/>
              <a:gd name="T3" fmla="*/ 8695609 h 21600"/>
              <a:gd name="T4" fmla="*/ 2164197 w 29345"/>
              <a:gd name="T5" fmla="*/ 8695609 h 21600"/>
              <a:gd name="T6" fmla="*/ 0 60000 65536"/>
              <a:gd name="T7" fmla="*/ 0 60000 65536"/>
              <a:gd name="T8" fmla="*/ 0 60000 65536"/>
              <a:gd name="T9" fmla="*/ 0 w 29345"/>
              <a:gd name="T10" fmla="*/ 0 h 21600"/>
              <a:gd name="T11" fmla="*/ 29345 w 29345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9345" h="21600" fill="none" extrusionOk="0">
                <a:moveTo>
                  <a:pt x="0" y="1436"/>
                </a:moveTo>
                <a:cubicBezTo>
                  <a:pt x="2471" y="486"/>
                  <a:pt x="5097" y="-1"/>
                  <a:pt x="7745" y="0"/>
                </a:cubicBezTo>
                <a:cubicBezTo>
                  <a:pt x="19674" y="0"/>
                  <a:pt x="29345" y="9670"/>
                  <a:pt x="29345" y="21600"/>
                </a:cubicBezTo>
              </a:path>
              <a:path w="29345" h="21600" stroke="0" extrusionOk="0">
                <a:moveTo>
                  <a:pt x="0" y="1436"/>
                </a:moveTo>
                <a:cubicBezTo>
                  <a:pt x="2471" y="486"/>
                  <a:pt x="5097" y="-1"/>
                  <a:pt x="7745" y="0"/>
                </a:cubicBezTo>
                <a:cubicBezTo>
                  <a:pt x="19674" y="0"/>
                  <a:pt x="29345" y="9670"/>
                  <a:pt x="29345" y="21600"/>
                </a:cubicBezTo>
                <a:lnTo>
                  <a:pt x="7745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cs-CZ"/>
          </a:p>
        </p:txBody>
      </p:sp>
      <p:sp>
        <p:nvSpPr>
          <p:cNvPr id="15376" name="Arc 24"/>
          <p:cNvSpPr>
            <a:spLocks/>
          </p:cNvSpPr>
          <p:nvPr/>
        </p:nvSpPr>
        <p:spPr bwMode="auto">
          <a:xfrm rot="10800000" flipH="1">
            <a:off x="6659563" y="1268413"/>
            <a:ext cx="576262" cy="574675"/>
          </a:xfrm>
          <a:custGeom>
            <a:avLst/>
            <a:gdLst>
              <a:gd name="T0" fmla="*/ 0 w 21507"/>
              <a:gd name="T1" fmla="*/ 0 h 21600"/>
              <a:gd name="T2" fmla="*/ 15440457 w 21507"/>
              <a:gd name="T3" fmla="*/ 13868768 h 21600"/>
              <a:gd name="T4" fmla="*/ 0 w 21507"/>
              <a:gd name="T5" fmla="*/ 15289416 h 21600"/>
              <a:gd name="T6" fmla="*/ 0 60000 65536"/>
              <a:gd name="T7" fmla="*/ 0 60000 65536"/>
              <a:gd name="T8" fmla="*/ 0 60000 65536"/>
              <a:gd name="T9" fmla="*/ 0 w 21507"/>
              <a:gd name="T10" fmla="*/ 0 h 21600"/>
              <a:gd name="T11" fmla="*/ 21507 w 21507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507" h="21600" fill="none" extrusionOk="0">
                <a:moveTo>
                  <a:pt x="-1" y="0"/>
                </a:moveTo>
                <a:cubicBezTo>
                  <a:pt x="11151" y="0"/>
                  <a:pt x="20470" y="8489"/>
                  <a:pt x="21506" y="19593"/>
                </a:cubicBezTo>
              </a:path>
              <a:path w="21507" h="21600" stroke="0" extrusionOk="0">
                <a:moveTo>
                  <a:pt x="-1" y="0"/>
                </a:moveTo>
                <a:cubicBezTo>
                  <a:pt x="11151" y="0"/>
                  <a:pt x="20470" y="8489"/>
                  <a:pt x="21506" y="19593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cs-CZ"/>
          </a:p>
        </p:txBody>
      </p:sp>
      <p:graphicFrame>
        <p:nvGraphicFramePr>
          <p:cNvPr id="15363" name="Object 25"/>
          <p:cNvGraphicFramePr>
            <a:graphicFrameLocks noChangeAspect="1"/>
          </p:cNvGraphicFramePr>
          <p:nvPr/>
        </p:nvGraphicFramePr>
        <p:xfrm>
          <a:off x="5508625" y="1700213"/>
          <a:ext cx="412750" cy="246062"/>
        </p:xfrm>
        <a:graphic>
          <a:graphicData uri="http://schemas.openxmlformats.org/presentationml/2006/ole">
            <p:oleObj spid="_x0000_s15363" name="Rovnice" r:id="rId4" imgW="253800" imgH="177480" progId="Equation.3">
              <p:embed/>
            </p:oleObj>
          </a:graphicData>
        </a:graphic>
      </p:graphicFrame>
      <p:graphicFrame>
        <p:nvGraphicFramePr>
          <p:cNvPr id="15364" name="Object 26"/>
          <p:cNvGraphicFramePr>
            <a:graphicFrameLocks noChangeAspect="1"/>
          </p:cNvGraphicFramePr>
          <p:nvPr/>
        </p:nvGraphicFramePr>
        <p:xfrm>
          <a:off x="7045325" y="1674813"/>
          <a:ext cx="406400" cy="241300"/>
        </p:xfrm>
        <a:graphic>
          <a:graphicData uri="http://schemas.openxmlformats.org/presentationml/2006/ole">
            <p:oleObj spid="_x0000_s15364" name="Rovnice" r:id="rId5" imgW="253800" imgH="177480" progId="Equation.3">
              <p:embed/>
            </p:oleObj>
          </a:graphicData>
        </a:graphic>
      </p:graphicFrame>
      <p:graphicFrame>
        <p:nvGraphicFramePr>
          <p:cNvPr id="15365" name="Object 27"/>
          <p:cNvGraphicFramePr>
            <a:graphicFrameLocks noChangeAspect="1"/>
          </p:cNvGraphicFramePr>
          <p:nvPr/>
        </p:nvGraphicFramePr>
        <p:xfrm>
          <a:off x="6300788" y="2205038"/>
          <a:ext cx="406400" cy="242887"/>
        </p:xfrm>
        <a:graphic>
          <a:graphicData uri="http://schemas.openxmlformats.org/presentationml/2006/ole">
            <p:oleObj spid="_x0000_s15365" name="Rovnice" r:id="rId6" imgW="253800" imgH="1774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7" name="Group 2"/>
          <p:cNvGrpSpPr>
            <a:grpSpLocks/>
          </p:cNvGrpSpPr>
          <p:nvPr/>
        </p:nvGrpSpPr>
        <p:grpSpPr bwMode="auto">
          <a:xfrm>
            <a:off x="0" y="476250"/>
            <a:ext cx="8243888" cy="215900"/>
            <a:chOff x="0" y="436"/>
            <a:chExt cx="5193" cy="136"/>
          </a:xfrm>
        </p:grpSpPr>
        <p:sp>
          <p:nvSpPr>
            <p:cNvPr id="16400" name="Line 3"/>
            <p:cNvSpPr>
              <a:spLocks noChangeShapeType="1"/>
            </p:cNvSpPr>
            <p:nvPr/>
          </p:nvSpPr>
          <p:spPr bwMode="auto">
            <a:xfrm>
              <a:off x="0" y="436"/>
              <a:ext cx="5193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oval" w="sm" len="lg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6401" name="Line 4"/>
            <p:cNvSpPr>
              <a:spLocks noChangeShapeType="1"/>
            </p:cNvSpPr>
            <p:nvPr/>
          </p:nvSpPr>
          <p:spPr bwMode="auto">
            <a:xfrm>
              <a:off x="0" y="482"/>
              <a:ext cx="2835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oval" w="sm" len="lg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6402" name="Line 5"/>
            <p:cNvSpPr>
              <a:spLocks noChangeShapeType="1"/>
            </p:cNvSpPr>
            <p:nvPr/>
          </p:nvSpPr>
          <p:spPr bwMode="auto">
            <a:xfrm>
              <a:off x="0" y="527"/>
              <a:ext cx="1519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oval" w="sm" len="lg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6403" name="Line 6"/>
            <p:cNvSpPr>
              <a:spLocks noChangeShapeType="1"/>
            </p:cNvSpPr>
            <p:nvPr/>
          </p:nvSpPr>
          <p:spPr bwMode="auto">
            <a:xfrm>
              <a:off x="0" y="572"/>
              <a:ext cx="748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oval" w="sm" len="lg"/>
            </a:ln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16388" name="Text Box 7"/>
          <p:cNvSpPr txBox="1">
            <a:spLocks noChangeArrowheads="1"/>
          </p:cNvSpPr>
          <p:nvPr/>
        </p:nvSpPr>
        <p:spPr bwMode="auto">
          <a:xfrm>
            <a:off x="0" y="-42863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800" dirty="0">
                <a:latin typeface="Arial Black" pitchFamily="34" charset="0"/>
              </a:rPr>
              <a:t>Geometrická </a:t>
            </a:r>
            <a:r>
              <a:rPr lang="cs-CZ" sz="2800" dirty="0" err="1" smtClean="0">
                <a:latin typeface="Arial Black" pitchFamily="34" charset="0"/>
              </a:rPr>
              <a:t>predstava</a:t>
            </a:r>
            <a:r>
              <a:rPr lang="cs-CZ" sz="2800" dirty="0" smtClean="0">
                <a:latin typeface="Arial Black" pitchFamily="34" charset="0"/>
              </a:rPr>
              <a:t> </a:t>
            </a:r>
            <a:r>
              <a:rPr lang="cs-CZ" sz="2800" dirty="0">
                <a:latin typeface="Arial Black" pitchFamily="34" charset="0"/>
              </a:rPr>
              <a:t>o </a:t>
            </a:r>
            <a:r>
              <a:rPr lang="cs-CZ" sz="2800" dirty="0" err="1" smtClean="0">
                <a:latin typeface="Arial Black" pitchFamily="34" charset="0"/>
              </a:rPr>
              <a:t>pravdepodobnosti</a:t>
            </a:r>
            <a:endParaRPr lang="cs-CZ" sz="2800" dirty="0">
              <a:latin typeface="Arial Black" pitchFamily="34" charset="0"/>
            </a:endParaRPr>
          </a:p>
        </p:txBody>
      </p:sp>
      <p:sp>
        <p:nvSpPr>
          <p:cNvPr id="16389" name="Rectangle 8"/>
          <p:cNvSpPr>
            <a:spLocks noChangeArrowheads="1"/>
          </p:cNvSpPr>
          <p:nvPr/>
        </p:nvSpPr>
        <p:spPr bwMode="auto">
          <a:xfrm>
            <a:off x="250825" y="981075"/>
            <a:ext cx="5040313" cy="4681538"/>
          </a:xfrm>
          <a:prstGeom prst="rect">
            <a:avLst/>
          </a:prstGeom>
          <a:solidFill>
            <a:schemeClr val="bg1"/>
          </a:solidFill>
          <a:ln w="19050" algn="ctr">
            <a:solidFill>
              <a:srgbClr val="3333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cs-CZ"/>
          </a:p>
        </p:txBody>
      </p:sp>
      <p:sp>
        <p:nvSpPr>
          <p:cNvPr id="16390" name="Oval 9"/>
          <p:cNvSpPr>
            <a:spLocks noChangeArrowheads="1"/>
          </p:cNvSpPr>
          <p:nvPr/>
        </p:nvSpPr>
        <p:spPr bwMode="auto">
          <a:xfrm>
            <a:off x="1090613" y="1528763"/>
            <a:ext cx="3740150" cy="3586162"/>
          </a:xfrm>
          <a:prstGeom prst="ellips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sp>
        <p:nvSpPr>
          <p:cNvPr id="16391" name="Freeform 10"/>
          <p:cNvSpPr>
            <a:spLocks/>
          </p:cNvSpPr>
          <p:nvPr/>
        </p:nvSpPr>
        <p:spPr bwMode="auto">
          <a:xfrm>
            <a:off x="1395413" y="1528763"/>
            <a:ext cx="3132137" cy="2728912"/>
          </a:xfrm>
          <a:custGeom>
            <a:avLst/>
            <a:gdLst>
              <a:gd name="T0" fmla="*/ 1604799 w 1860"/>
              <a:gd name="T1" fmla="*/ 0 h 1587"/>
              <a:gd name="T2" fmla="*/ 0 w 1860"/>
              <a:gd name="T3" fmla="*/ 2728912 h 1587"/>
              <a:gd name="T4" fmla="*/ 3132137 w 1860"/>
              <a:gd name="T5" fmla="*/ 2728912 h 1587"/>
              <a:gd name="T6" fmla="*/ 1529022 w 1860"/>
              <a:gd name="T7" fmla="*/ 0 h 1587"/>
              <a:gd name="T8" fmla="*/ 0 60000 65536"/>
              <a:gd name="T9" fmla="*/ 0 60000 65536"/>
              <a:gd name="T10" fmla="*/ 0 60000 65536"/>
              <a:gd name="T11" fmla="*/ 0 60000 65536"/>
              <a:gd name="T12" fmla="*/ 0 w 1860"/>
              <a:gd name="T13" fmla="*/ 0 h 1587"/>
              <a:gd name="T14" fmla="*/ 1860 w 1860"/>
              <a:gd name="T15" fmla="*/ 1587 h 158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60" h="1587">
                <a:moveTo>
                  <a:pt x="953" y="0"/>
                </a:moveTo>
                <a:lnTo>
                  <a:pt x="0" y="1587"/>
                </a:lnTo>
                <a:lnTo>
                  <a:pt x="1860" y="1587"/>
                </a:lnTo>
                <a:lnTo>
                  <a:pt x="908" y="0"/>
                </a:ln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16392" name="Line 11"/>
          <p:cNvSpPr>
            <a:spLocks noChangeShapeType="1"/>
          </p:cNvSpPr>
          <p:nvPr/>
        </p:nvSpPr>
        <p:spPr bwMode="auto">
          <a:xfrm flipH="1">
            <a:off x="479425" y="1138238"/>
            <a:ext cx="2901950" cy="296386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16393" name="Text Box 12"/>
          <p:cNvSpPr txBox="1">
            <a:spLocks noChangeArrowheads="1"/>
          </p:cNvSpPr>
          <p:nvPr/>
        </p:nvSpPr>
        <p:spPr bwMode="auto">
          <a:xfrm>
            <a:off x="5508625" y="908050"/>
            <a:ext cx="3455988" cy="17399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sk-SK" dirty="0" smtClean="0"/>
              <a:t>Ďalšie riešenie: dívajme sa, kde ležia stredy tetív. Tie opisujú kružnicu, ktorá pretína trojuholník. Pravdepodobnosť môže byť pomer obsahu vnútornej a vonkajšej kružnice:</a:t>
            </a:r>
            <a:endParaRPr lang="sk-SK" dirty="0"/>
          </a:p>
        </p:txBody>
      </p:sp>
      <p:graphicFrame>
        <p:nvGraphicFramePr>
          <p:cNvPr id="16386" name="Object 18"/>
          <p:cNvGraphicFramePr>
            <a:graphicFrameLocks noChangeAspect="1"/>
          </p:cNvGraphicFramePr>
          <p:nvPr/>
        </p:nvGraphicFramePr>
        <p:xfrm>
          <a:off x="5805488" y="2781300"/>
          <a:ext cx="2727325" cy="1525588"/>
        </p:xfrm>
        <a:graphic>
          <a:graphicData uri="http://schemas.openxmlformats.org/presentationml/2006/ole">
            <p:oleObj spid="_x0000_s16386" name="Rovnice" r:id="rId3" imgW="990360" imgH="647640" progId="Equation.3">
              <p:embed/>
            </p:oleObj>
          </a:graphicData>
        </a:graphic>
      </p:graphicFrame>
      <p:sp>
        <p:nvSpPr>
          <p:cNvPr id="16394" name="Oval 24"/>
          <p:cNvSpPr>
            <a:spLocks noChangeArrowheads="1"/>
          </p:cNvSpPr>
          <p:nvPr/>
        </p:nvSpPr>
        <p:spPr bwMode="auto">
          <a:xfrm>
            <a:off x="2051050" y="2565400"/>
            <a:ext cx="1801813" cy="1655763"/>
          </a:xfrm>
          <a:prstGeom prst="ellipse">
            <a:avLst/>
          </a:prstGeom>
          <a:noFill/>
          <a:ln w="19050" algn="ctr">
            <a:solidFill>
              <a:srgbClr val="0000FF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cs-CZ"/>
          </a:p>
        </p:txBody>
      </p:sp>
      <p:sp>
        <p:nvSpPr>
          <p:cNvPr id="16395" name="Arc 27"/>
          <p:cNvSpPr>
            <a:spLocks/>
          </p:cNvSpPr>
          <p:nvPr/>
        </p:nvSpPr>
        <p:spPr bwMode="auto">
          <a:xfrm rot="10800000">
            <a:off x="1979613" y="1557338"/>
            <a:ext cx="1046162" cy="1800225"/>
          </a:xfrm>
          <a:custGeom>
            <a:avLst/>
            <a:gdLst>
              <a:gd name="T0" fmla="*/ 8559833 w 21600"/>
              <a:gd name="T1" fmla="*/ 0 h 42666"/>
              <a:gd name="T2" fmla="*/ 7271989 w 21600"/>
              <a:gd name="T3" fmla="*/ 75957666 h 42666"/>
              <a:gd name="T4" fmla="*/ 0 w 21600"/>
              <a:gd name="T5" fmla="*/ 37902273 h 42666"/>
              <a:gd name="T6" fmla="*/ 0 60000 65536"/>
              <a:gd name="T7" fmla="*/ 0 60000 65536"/>
              <a:gd name="T8" fmla="*/ 0 60000 65536"/>
              <a:gd name="T9" fmla="*/ 0 w 21600"/>
              <a:gd name="T10" fmla="*/ 0 h 42666"/>
              <a:gd name="T11" fmla="*/ 21600 w 21600"/>
              <a:gd name="T12" fmla="*/ 42666 h 4266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42666" fill="none" extrusionOk="0">
                <a:moveTo>
                  <a:pt x="3648" y="0"/>
                </a:moveTo>
                <a:cubicBezTo>
                  <a:pt x="14019" y="1777"/>
                  <a:pt x="21600" y="10768"/>
                  <a:pt x="21600" y="21290"/>
                </a:cubicBezTo>
                <a:cubicBezTo>
                  <a:pt x="21600" y="32021"/>
                  <a:pt x="13720" y="41126"/>
                  <a:pt x="3100" y="42666"/>
                </a:cubicBezTo>
              </a:path>
              <a:path w="21600" h="42666" stroke="0" extrusionOk="0">
                <a:moveTo>
                  <a:pt x="3648" y="0"/>
                </a:moveTo>
                <a:cubicBezTo>
                  <a:pt x="14019" y="1777"/>
                  <a:pt x="21600" y="10768"/>
                  <a:pt x="21600" y="21290"/>
                </a:cubicBezTo>
                <a:cubicBezTo>
                  <a:pt x="21600" y="32021"/>
                  <a:pt x="13720" y="41126"/>
                  <a:pt x="3100" y="42666"/>
                </a:cubicBezTo>
                <a:lnTo>
                  <a:pt x="0" y="21290"/>
                </a:lnTo>
                <a:close/>
              </a:path>
            </a:pathLst>
          </a:custGeom>
          <a:noFill/>
          <a:ln w="28575">
            <a:solidFill>
              <a:srgbClr val="00FF00"/>
            </a:solidFill>
            <a:prstDash val="sysDot"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cs-CZ"/>
          </a:p>
        </p:txBody>
      </p:sp>
      <p:grpSp>
        <p:nvGrpSpPr>
          <p:cNvPr id="3" name="Group 29"/>
          <p:cNvGrpSpPr>
            <a:grpSpLocks/>
          </p:cNvGrpSpPr>
          <p:nvPr/>
        </p:nvGrpSpPr>
        <p:grpSpPr bwMode="auto">
          <a:xfrm>
            <a:off x="4356100" y="4868863"/>
            <a:ext cx="4535488" cy="1081087"/>
            <a:chOff x="567" y="1207"/>
            <a:chExt cx="2857" cy="681"/>
          </a:xfrm>
        </p:grpSpPr>
        <p:sp>
          <p:nvSpPr>
            <p:cNvPr id="16398" name="Oval 30"/>
            <p:cNvSpPr>
              <a:spLocks noChangeArrowheads="1"/>
            </p:cNvSpPr>
            <p:nvPr/>
          </p:nvSpPr>
          <p:spPr bwMode="auto">
            <a:xfrm>
              <a:off x="567" y="1207"/>
              <a:ext cx="2857" cy="681"/>
            </a:xfrm>
            <a:prstGeom prst="ellipse">
              <a:avLst/>
            </a:prstGeom>
            <a:solidFill>
              <a:schemeClr val="bg1"/>
            </a:solidFill>
            <a:ln w="38100" algn="ctr">
              <a:solidFill>
                <a:srgbClr val="FF0000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cs-CZ"/>
            </a:p>
          </p:txBody>
        </p:sp>
        <p:sp>
          <p:nvSpPr>
            <p:cNvPr id="16399" name="Text Box 31"/>
            <p:cNvSpPr txBox="1">
              <a:spLocks noChangeArrowheads="1"/>
            </p:cNvSpPr>
            <p:nvPr/>
          </p:nvSpPr>
          <p:spPr bwMode="auto">
            <a:xfrm>
              <a:off x="703" y="1344"/>
              <a:ext cx="2721" cy="40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cs-CZ" sz="3600" b="1">
                  <a:solidFill>
                    <a:srgbClr val="FF0000"/>
                  </a:solidFill>
                </a:rPr>
                <a:t>Kde je problém?</a:t>
              </a:r>
            </a:p>
          </p:txBody>
        </p:sp>
      </p:grpSp>
      <p:sp>
        <p:nvSpPr>
          <p:cNvPr id="123936" name="Text Box 32"/>
          <p:cNvSpPr txBox="1">
            <a:spLocks noChangeArrowheads="1"/>
          </p:cNvSpPr>
          <p:nvPr/>
        </p:nvSpPr>
        <p:spPr bwMode="auto">
          <a:xfrm>
            <a:off x="252413" y="6157913"/>
            <a:ext cx="87122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lang="sk-SK" dirty="0" smtClean="0"/>
              <a:t>= je to zle definovaný problém. V každom prípade počítame úplne </a:t>
            </a:r>
            <a:r>
              <a:rPr lang="sk-SK" dirty="0" err="1" smtClean="0"/>
              <a:t>inu</a:t>
            </a:r>
            <a:r>
              <a:rPr lang="sk-SK" dirty="0" smtClean="0"/>
              <a:t> úlohu. Geometrická predstava zjavne tiež nie je dokonalá.</a:t>
            </a:r>
            <a:endParaRPr lang="sk-SK" b="1" i="1" baseline="30000" dirty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239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3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6" name="Group 2"/>
          <p:cNvGrpSpPr>
            <a:grpSpLocks/>
          </p:cNvGrpSpPr>
          <p:nvPr/>
        </p:nvGrpSpPr>
        <p:grpSpPr bwMode="auto">
          <a:xfrm>
            <a:off x="0" y="476250"/>
            <a:ext cx="8243888" cy="215900"/>
            <a:chOff x="0" y="436"/>
            <a:chExt cx="5193" cy="136"/>
          </a:xfrm>
        </p:grpSpPr>
        <p:sp>
          <p:nvSpPr>
            <p:cNvPr id="17436" name="Line 3"/>
            <p:cNvSpPr>
              <a:spLocks noChangeShapeType="1"/>
            </p:cNvSpPr>
            <p:nvPr/>
          </p:nvSpPr>
          <p:spPr bwMode="auto">
            <a:xfrm>
              <a:off x="0" y="436"/>
              <a:ext cx="5193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oval" w="sm" len="lg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7437" name="Line 4"/>
            <p:cNvSpPr>
              <a:spLocks noChangeShapeType="1"/>
            </p:cNvSpPr>
            <p:nvPr/>
          </p:nvSpPr>
          <p:spPr bwMode="auto">
            <a:xfrm>
              <a:off x="0" y="482"/>
              <a:ext cx="2835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oval" w="sm" len="lg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7438" name="Line 5"/>
            <p:cNvSpPr>
              <a:spLocks noChangeShapeType="1"/>
            </p:cNvSpPr>
            <p:nvPr/>
          </p:nvSpPr>
          <p:spPr bwMode="auto">
            <a:xfrm>
              <a:off x="0" y="527"/>
              <a:ext cx="1519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oval" w="sm" len="lg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7439" name="Line 6"/>
            <p:cNvSpPr>
              <a:spLocks noChangeShapeType="1"/>
            </p:cNvSpPr>
            <p:nvPr/>
          </p:nvSpPr>
          <p:spPr bwMode="auto">
            <a:xfrm>
              <a:off x="0" y="572"/>
              <a:ext cx="748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oval" w="sm" len="lg"/>
            </a:ln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17417" name="Text Box 7"/>
          <p:cNvSpPr txBox="1">
            <a:spLocks noChangeArrowheads="1"/>
          </p:cNvSpPr>
          <p:nvPr/>
        </p:nvSpPr>
        <p:spPr bwMode="auto">
          <a:xfrm>
            <a:off x="0" y="-42863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800" dirty="0">
                <a:latin typeface="Arial Black" pitchFamily="34" charset="0"/>
              </a:rPr>
              <a:t>Axiomatická výstavba </a:t>
            </a:r>
            <a:r>
              <a:rPr lang="cs-CZ" sz="2800" dirty="0" err="1" smtClean="0">
                <a:latin typeface="Arial Black" pitchFamily="34" charset="0"/>
              </a:rPr>
              <a:t>pravdepodobnosti</a:t>
            </a:r>
            <a:endParaRPr lang="cs-CZ" sz="2800" dirty="0">
              <a:latin typeface="Arial Black" pitchFamily="34" charset="0"/>
            </a:endParaRPr>
          </a:p>
        </p:txBody>
      </p:sp>
      <p:sp>
        <p:nvSpPr>
          <p:cNvPr id="17419" name="Text Box 11"/>
          <p:cNvSpPr txBox="1">
            <a:spLocks noChangeArrowheads="1"/>
          </p:cNvSpPr>
          <p:nvPr/>
        </p:nvSpPr>
        <p:spPr bwMode="auto">
          <a:xfrm>
            <a:off x="395536" y="765175"/>
            <a:ext cx="8426202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sk-SK" b="1" dirty="0" err="1" smtClean="0"/>
              <a:t>Kolmgorovova</a:t>
            </a:r>
            <a:r>
              <a:rPr lang="sk-SK" b="1" dirty="0" smtClean="0"/>
              <a:t> definícia pravdepodobnosti</a:t>
            </a:r>
            <a:r>
              <a:rPr lang="sk-SK" dirty="0" smtClean="0"/>
              <a:t> : Buď </a:t>
            </a:r>
            <a:r>
              <a:rPr lang="sk-SK" i="1" dirty="0" smtClean="0"/>
              <a:t>M</a:t>
            </a:r>
            <a:r>
              <a:rPr lang="sk-SK" dirty="0" smtClean="0"/>
              <a:t> neprázdna množina, buď </a:t>
            </a:r>
            <a:r>
              <a:rPr lang="sk-SK" i="1" dirty="0" smtClean="0">
                <a:cs typeface="Arial" charset="0"/>
              </a:rPr>
              <a:t>μ</a:t>
            </a:r>
            <a:r>
              <a:rPr lang="sk-SK" dirty="0" smtClean="0">
                <a:cs typeface="Arial" charset="0"/>
              </a:rPr>
              <a:t> systém podmnožín </a:t>
            </a:r>
            <a:r>
              <a:rPr lang="sk-SK" i="1" dirty="0" smtClean="0">
                <a:cs typeface="Arial" charset="0"/>
              </a:rPr>
              <a:t>M</a:t>
            </a:r>
            <a:r>
              <a:rPr lang="sk-SK" dirty="0" smtClean="0">
                <a:cs typeface="Arial" charset="0"/>
              </a:rPr>
              <a:t> nasledujúcich vlastností: </a:t>
            </a:r>
            <a:endParaRPr lang="sk-SK" i="1" dirty="0">
              <a:cs typeface="Arial" charset="0"/>
            </a:endParaRPr>
          </a:p>
        </p:txBody>
      </p:sp>
      <p:graphicFrame>
        <p:nvGraphicFramePr>
          <p:cNvPr id="17410" name="Object 12"/>
          <p:cNvGraphicFramePr>
            <a:graphicFrameLocks noChangeAspect="1"/>
          </p:cNvGraphicFramePr>
          <p:nvPr/>
        </p:nvGraphicFramePr>
        <p:xfrm>
          <a:off x="1271588" y="1425575"/>
          <a:ext cx="923925" cy="388938"/>
        </p:xfrm>
        <a:graphic>
          <a:graphicData uri="http://schemas.openxmlformats.org/presentationml/2006/ole">
            <p:oleObj spid="_x0000_s17410" name="Rovnice" r:id="rId3" imgW="444240" imgH="203040" progId="Equation.3">
              <p:embed/>
            </p:oleObj>
          </a:graphicData>
        </a:graphic>
      </p:graphicFrame>
      <p:sp>
        <p:nvSpPr>
          <p:cNvPr id="17420" name="Text Box 13"/>
          <p:cNvSpPr txBox="1">
            <a:spLocks noChangeArrowheads="1"/>
          </p:cNvSpPr>
          <p:nvPr/>
        </p:nvSpPr>
        <p:spPr bwMode="auto">
          <a:xfrm>
            <a:off x="611188" y="1423988"/>
            <a:ext cx="576262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cs-CZ"/>
              <a:t>1 )</a:t>
            </a:r>
          </a:p>
        </p:txBody>
      </p:sp>
      <p:graphicFrame>
        <p:nvGraphicFramePr>
          <p:cNvPr id="17411" name="Object 14"/>
          <p:cNvGraphicFramePr>
            <a:graphicFrameLocks noChangeAspect="1"/>
          </p:cNvGraphicFramePr>
          <p:nvPr/>
        </p:nvGraphicFramePr>
        <p:xfrm>
          <a:off x="1300163" y="1844675"/>
          <a:ext cx="3848100" cy="414338"/>
        </p:xfrm>
        <a:graphic>
          <a:graphicData uri="http://schemas.openxmlformats.org/presentationml/2006/ole">
            <p:oleObj spid="_x0000_s17411" name="Rovnice" r:id="rId4" imgW="1333440" imgH="215640" progId="Equation.3">
              <p:embed/>
            </p:oleObj>
          </a:graphicData>
        </a:graphic>
      </p:graphicFrame>
      <p:sp>
        <p:nvSpPr>
          <p:cNvPr id="17421" name="Text Box 15"/>
          <p:cNvSpPr txBox="1">
            <a:spLocks noChangeArrowheads="1"/>
          </p:cNvSpPr>
          <p:nvPr/>
        </p:nvSpPr>
        <p:spPr bwMode="auto">
          <a:xfrm>
            <a:off x="611188" y="1855788"/>
            <a:ext cx="576262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cs-CZ"/>
              <a:t>2 )</a:t>
            </a:r>
          </a:p>
        </p:txBody>
      </p:sp>
      <p:graphicFrame>
        <p:nvGraphicFramePr>
          <p:cNvPr id="17412" name="Object 17"/>
          <p:cNvGraphicFramePr>
            <a:graphicFrameLocks noChangeAspect="1"/>
          </p:cNvGraphicFramePr>
          <p:nvPr/>
        </p:nvGraphicFramePr>
        <p:xfrm>
          <a:off x="1306513" y="2133600"/>
          <a:ext cx="5497512" cy="828675"/>
        </p:xfrm>
        <a:graphic>
          <a:graphicData uri="http://schemas.openxmlformats.org/presentationml/2006/ole">
            <p:oleObj spid="_x0000_s17412" name="Rovnice" r:id="rId5" imgW="1904760" imgH="431640" progId="Equation.3">
              <p:embed/>
            </p:oleObj>
          </a:graphicData>
        </a:graphic>
      </p:graphicFrame>
      <p:sp>
        <p:nvSpPr>
          <p:cNvPr id="17422" name="Text Box 18"/>
          <p:cNvSpPr txBox="1">
            <a:spLocks noChangeArrowheads="1"/>
          </p:cNvSpPr>
          <p:nvPr/>
        </p:nvSpPr>
        <p:spPr bwMode="auto">
          <a:xfrm>
            <a:off x="611188" y="2370138"/>
            <a:ext cx="576262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cs-CZ"/>
              <a:t>3 )</a:t>
            </a:r>
          </a:p>
        </p:txBody>
      </p:sp>
      <p:sp>
        <p:nvSpPr>
          <p:cNvPr id="17423" name="Text Box 19"/>
          <p:cNvSpPr txBox="1">
            <a:spLocks noChangeArrowheads="1"/>
          </p:cNvSpPr>
          <p:nvPr/>
        </p:nvSpPr>
        <p:spPr bwMode="auto">
          <a:xfrm>
            <a:off x="179388" y="2846388"/>
            <a:ext cx="8964612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sk-SK" dirty="0" smtClean="0"/>
              <a:t>Množinu M nazveme </a:t>
            </a:r>
            <a:r>
              <a:rPr lang="sk-SK" i="1" dirty="0" smtClean="0"/>
              <a:t>množinou elementárnych javov</a:t>
            </a:r>
            <a:r>
              <a:rPr lang="sk-SK" dirty="0" smtClean="0"/>
              <a:t>, respektíve </a:t>
            </a:r>
            <a:r>
              <a:rPr lang="sk-SK" i="1" dirty="0" smtClean="0"/>
              <a:t>javový priestor</a:t>
            </a:r>
            <a:r>
              <a:rPr lang="sk-SK" dirty="0" smtClean="0"/>
              <a:t>. </a:t>
            </a:r>
            <a:endParaRPr lang="sk-SK" dirty="0"/>
          </a:p>
        </p:txBody>
      </p:sp>
      <p:grpSp>
        <p:nvGrpSpPr>
          <p:cNvPr id="17424" name="Group 34"/>
          <p:cNvGrpSpPr>
            <a:grpSpLocks/>
          </p:cNvGrpSpPr>
          <p:nvPr/>
        </p:nvGrpSpPr>
        <p:grpSpPr bwMode="auto">
          <a:xfrm>
            <a:off x="323850" y="3357563"/>
            <a:ext cx="3168650" cy="3030537"/>
            <a:chOff x="204" y="2115"/>
            <a:chExt cx="1996" cy="1909"/>
          </a:xfrm>
        </p:grpSpPr>
        <p:sp>
          <p:nvSpPr>
            <p:cNvPr id="17431" name="Rectangle 23"/>
            <p:cNvSpPr>
              <a:spLocks noChangeArrowheads="1"/>
            </p:cNvSpPr>
            <p:nvPr/>
          </p:nvSpPr>
          <p:spPr bwMode="auto">
            <a:xfrm>
              <a:off x="204" y="2115"/>
              <a:ext cx="1996" cy="1905"/>
            </a:xfrm>
            <a:prstGeom prst="rect">
              <a:avLst/>
            </a:prstGeom>
            <a:solidFill>
              <a:schemeClr val="bg1"/>
            </a:solidFill>
            <a:ln w="28575" algn="ctr">
              <a:solidFill>
                <a:srgbClr val="8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cs-CZ"/>
            </a:p>
          </p:txBody>
        </p:sp>
        <p:pic>
          <p:nvPicPr>
            <p:cNvPr id="17432" name="Picture 20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49" y="2161"/>
              <a:ext cx="1905" cy="152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sp>
          <p:nvSpPr>
            <p:cNvPr id="17433" name="Rectangle 21"/>
            <p:cNvSpPr>
              <a:spLocks noChangeArrowheads="1"/>
            </p:cNvSpPr>
            <p:nvPr/>
          </p:nvSpPr>
          <p:spPr bwMode="auto">
            <a:xfrm>
              <a:off x="209" y="3658"/>
              <a:ext cx="1979" cy="36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cs-CZ" sz="1600" b="1"/>
                <a:t>Andrej Nikolajevč Kolmogorov</a:t>
              </a:r>
            </a:p>
            <a:p>
              <a:pPr>
                <a:spcBef>
                  <a:spcPct val="0"/>
                </a:spcBef>
              </a:pPr>
              <a:r>
                <a:rPr lang="cs-CZ" sz="1600"/>
                <a:t>1903-1987</a:t>
              </a:r>
            </a:p>
          </p:txBody>
        </p:sp>
      </p:grpSp>
      <p:sp>
        <p:nvSpPr>
          <p:cNvPr id="17425" name="Text Box 25"/>
          <p:cNvSpPr txBox="1">
            <a:spLocks noChangeArrowheads="1"/>
          </p:cNvSpPr>
          <p:nvPr/>
        </p:nvSpPr>
        <p:spPr bwMode="auto">
          <a:xfrm>
            <a:off x="3635375" y="3089275"/>
            <a:ext cx="5364163" cy="9159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sk-SK" dirty="0" smtClean="0"/>
              <a:t>Množinu </a:t>
            </a:r>
            <a:r>
              <a:rPr lang="sk-SK" i="1" dirty="0" smtClean="0">
                <a:cs typeface="Arial" charset="0"/>
              </a:rPr>
              <a:t>μ</a:t>
            </a:r>
            <a:r>
              <a:rPr lang="sk-SK" dirty="0" smtClean="0">
                <a:cs typeface="Arial" charset="0"/>
              </a:rPr>
              <a:t> </a:t>
            </a:r>
            <a:r>
              <a:rPr lang="sk-SK" dirty="0" err="1" smtClean="0">
                <a:cs typeface="Arial" charset="0"/>
              </a:rPr>
              <a:t>naz</a:t>
            </a:r>
            <a:r>
              <a:rPr lang="sk-SK" dirty="0" smtClean="0">
                <a:cs typeface="Arial" charset="0"/>
              </a:rPr>
              <a:t>. javové pole, ktoré obsahuje i javy zložené. Buď </a:t>
            </a:r>
            <a:r>
              <a:rPr lang="sk-SK" dirty="0" smtClean="0"/>
              <a:t>definované zobrazenie </a:t>
            </a:r>
            <a:r>
              <a:rPr lang="sk-SK" i="1" dirty="0" smtClean="0"/>
              <a:t>p : </a:t>
            </a:r>
            <a:r>
              <a:rPr lang="sk-SK" i="1" dirty="0" smtClean="0">
                <a:cs typeface="Arial" charset="0"/>
              </a:rPr>
              <a:t>μ -&gt; R</a:t>
            </a:r>
            <a:r>
              <a:rPr lang="sk-SK" dirty="0" smtClean="0">
                <a:cs typeface="Arial" charset="0"/>
              </a:rPr>
              <a:t> také, že</a:t>
            </a:r>
            <a:endParaRPr lang="sk-SK" i="1" dirty="0">
              <a:cs typeface="Arial" charset="0"/>
            </a:endParaRPr>
          </a:p>
        </p:txBody>
      </p:sp>
      <p:graphicFrame>
        <p:nvGraphicFramePr>
          <p:cNvPr id="17413" name="Object 26"/>
          <p:cNvGraphicFramePr>
            <a:graphicFrameLocks noChangeAspect="1"/>
          </p:cNvGraphicFramePr>
          <p:nvPr/>
        </p:nvGraphicFramePr>
        <p:xfrm>
          <a:off x="4408488" y="4121150"/>
          <a:ext cx="4105275" cy="414338"/>
        </p:xfrm>
        <a:graphic>
          <a:graphicData uri="http://schemas.openxmlformats.org/presentationml/2006/ole">
            <p:oleObj spid="_x0000_s17413" name="Rovnice" r:id="rId7" imgW="1422360" imgH="215640" progId="Equation.3">
              <p:embed/>
            </p:oleObj>
          </a:graphicData>
        </a:graphic>
      </p:graphicFrame>
      <p:sp>
        <p:nvSpPr>
          <p:cNvPr id="17426" name="Text Box 27"/>
          <p:cNvSpPr txBox="1">
            <a:spLocks noChangeArrowheads="1"/>
          </p:cNvSpPr>
          <p:nvPr/>
        </p:nvSpPr>
        <p:spPr bwMode="auto">
          <a:xfrm>
            <a:off x="3708400" y="4132263"/>
            <a:ext cx="576263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cs-CZ"/>
              <a:t>1 )</a:t>
            </a:r>
          </a:p>
        </p:txBody>
      </p:sp>
      <p:graphicFrame>
        <p:nvGraphicFramePr>
          <p:cNvPr id="17414" name="Object 28"/>
          <p:cNvGraphicFramePr>
            <a:graphicFrameLocks noChangeAspect="1"/>
          </p:cNvGraphicFramePr>
          <p:nvPr/>
        </p:nvGraphicFramePr>
        <p:xfrm>
          <a:off x="4356100" y="4622800"/>
          <a:ext cx="1758950" cy="390525"/>
        </p:xfrm>
        <a:graphic>
          <a:graphicData uri="http://schemas.openxmlformats.org/presentationml/2006/ole">
            <p:oleObj spid="_x0000_s17414" name="Rovnice" r:id="rId8" imgW="609480" imgH="203040" progId="Equation.3">
              <p:embed/>
            </p:oleObj>
          </a:graphicData>
        </a:graphic>
      </p:graphicFrame>
      <p:sp>
        <p:nvSpPr>
          <p:cNvPr id="17427" name="Text Box 29"/>
          <p:cNvSpPr txBox="1">
            <a:spLocks noChangeArrowheads="1"/>
          </p:cNvSpPr>
          <p:nvPr/>
        </p:nvSpPr>
        <p:spPr bwMode="auto">
          <a:xfrm>
            <a:off x="3708400" y="4622800"/>
            <a:ext cx="576263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cs-CZ"/>
              <a:t>2 )</a:t>
            </a:r>
          </a:p>
        </p:txBody>
      </p:sp>
      <p:sp>
        <p:nvSpPr>
          <p:cNvPr id="17428" name="Text Box 30"/>
          <p:cNvSpPr txBox="1">
            <a:spLocks noChangeArrowheads="1"/>
          </p:cNvSpPr>
          <p:nvPr/>
        </p:nvSpPr>
        <p:spPr bwMode="auto">
          <a:xfrm>
            <a:off x="3708400" y="5078413"/>
            <a:ext cx="576263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cs-CZ"/>
              <a:t>3 )</a:t>
            </a:r>
          </a:p>
        </p:txBody>
      </p:sp>
      <p:sp>
        <p:nvSpPr>
          <p:cNvPr id="17429" name="Text Box 31"/>
          <p:cNvSpPr txBox="1">
            <a:spLocks noChangeArrowheads="1"/>
          </p:cNvSpPr>
          <p:nvPr/>
        </p:nvSpPr>
        <p:spPr bwMode="auto">
          <a:xfrm>
            <a:off x="4248150" y="5084763"/>
            <a:ext cx="4645025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sk-SK" dirty="0" smtClean="0"/>
              <a:t>Pre každú postupnosť </a:t>
            </a:r>
            <a:r>
              <a:rPr lang="sk-SK" dirty="0" err="1" smtClean="0"/>
              <a:t>disjunktných</a:t>
            </a:r>
            <a:r>
              <a:rPr lang="sk-SK" dirty="0" smtClean="0"/>
              <a:t> množín (</a:t>
            </a:r>
            <a:r>
              <a:rPr lang="sk-SK" i="1" dirty="0" err="1" smtClean="0"/>
              <a:t>A</a:t>
            </a:r>
            <a:r>
              <a:rPr lang="sk-SK" b="1" i="1" baseline="-25000" dirty="0" err="1" smtClean="0"/>
              <a:t>n</a:t>
            </a:r>
            <a:r>
              <a:rPr lang="sk-SK" dirty="0" smtClean="0"/>
              <a:t>) z </a:t>
            </a:r>
            <a:r>
              <a:rPr lang="sk-SK" i="1" dirty="0" smtClean="0">
                <a:cs typeface="Arial" charset="0"/>
              </a:rPr>
              <a:t>μ</a:t>
            </a:r>
            <a:r>
              <a:rPr lang="sk-SK" dirty="0" smtClean="0">
                <a:cs typeface="Arial" charset="0"/>
              </a:rPr>
              <a:t> platí</a:t>
            </a:r>
            <a:endParaRPr lang="sk-SK" i="1" dirty="0">
              <a:cs typeface="Arial" charset="0"/>
            </a:endParaRPr>
          </a:p>
        </p:txBody>
      </p:sp>
      <p:graphicFrame>
        <p:nvGraphicFramePr>
          <p:cNvPr id="17415" name="Object 32"/>
          <p:cNvGraphicFramePr>
            <a:graphicFrameLocks noChangeAspect="1"/>
          </p:cNvGraphicFramePr>
          <p:nvPr/>
        </p:nvGraphicFramePr>
        <p:xfrm>
          <a:off x="4652963" y="5821363"/>
          <a:ext cx="3590925" cy="487362"/>
        </p:xfrm>
        <a:graphic>
          <a:graphicData uri="http://schemas.openxmlformats.org/presentationml/2006/ole">
            <p:oleObj spid="_x0000_s17415" name="Rovnice" r:id="rId9" imgW="1244520" imgH="253800" progId="Equation.3">
              <p:embed/>
            </p:oleObj>
          </a:graphicData>
        </a:graphic>
      </p:graphicFrame>
      <p:sp>
        <p:nvSpPr>
          <p:cNvPr id="17430" name="Text Box 33"/>
          <p:cNvSpPr txBox="1">
            <a:spLocks noChangeArrowheads="1"/>
          </p:cNvSpPr>
          <p:nvPr/>
        </p:nvSpPr>
        <p:spPr bwMode="auto">
          <a:xfrm>
            <a:off x="3419872" y="6302375"/>
            <a:ext cx="5544741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sk-SK" dirty="0" smtClean="0"/>
              <a:t>Toto zobrazenie nazveme pravdepodobnosťou na </a:t>
            </a:r>
            <a:r>
              <a:rPr lang="sk-SK" i="1" dirty="0" smtClean="0">
                <a:cs typeface="Arial" charset="0"/>
              </a:rPr>
              <a:t>μ</a:t>
            </a:r>
            <a:r>
              <a:rPr lang="sk-SK" dirty="0" smtClean="0">
                <a:cs typeface="Arial" charset="0"/>
              </a:rPr>
              <a:t>.</a:t>
            </a:r>
            <a:endParaRPr lang="sk-SK" i="1" dirty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7" name="Group 2"/>
          <p:cNvGrpSpPr>
            <a:grpSpLocks/>
          </p:cNvGrpSpPr>
          <p:nvPr/>
        </p:nvGrpSpPr>
        <p:grpSpPr bwMode="auto">
          <a:xfrm>
            <a:off x="0" y="476250"/>
            <a:ext cx="8243888" cy="215900"/>
            <a:chOff x="0" y="436"/>
            <a:chExt cx="5193" cy="136"/>
          </a:xfrm>
        </p:grpSpPr>
        <p:sp>
          <p:nvSpPr>
            <p:cNvPr id="20547" name="Line 3"/>
            <p:cNvSpPr>
              <a:spLocks noChangeShapeType="1"/>
            </p:cNvSpPr>
            <p:nvPr/>
          </p:nvSpPr>
          <p:spPr bwMode="auto">
            <a:xfrm>
              <a:off x="0" y="436"/>
              <a:ext cx="5193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oval" w="sm" len="lg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0548" name="Line 4"/>
            <p:cNvSpPr>
              <a:spLocks noChangeShapeType="1"/>
            </p:cNvSpPr>
            <p:nvPr/>
          </p:nvSpPr>
          <p:spPr bwMode="auto">
            <a:xfrm>
              <a:off x="0" y="482"/>
              <a:ext cx="2835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oval" w="sm" len="lg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0549" name="Line 5"/>
            <p:cNvSpPr>
              <a:spLocks noChangeShapeType="1"/>
            </p:cNvSpPr>
            <p:nvPr/>
          </p:nvSpPr>
          <p:spPr bwMode="auto">
            <a:xfrm>
              <a:off x="0" y="527"/>
              <a:ext cx="1519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oval" w="sm" len="lg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0550" name="Line 6"/>
            <p:cNvSpPr>
              <a:spLocks noChangeShapeType="1"/>
            </p:cNvSpPr>
            <p:nvPr/>
          </p:nvSpPr>
          <p:spPr bwMode="auto">
            <a:xfrm>
              <a:off x="0" y="572"/>
              <a:ext cx="748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oval" w="sm" len="lg"/>
            </a:ln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20488" name="Text Box 7"/>
          <p:cNvSpPr txBox="1">
            <a:spLocks noChangeArrowheads="1"/>
          </p:cNvSpPr>
          <p:nvPr/>
        </p:nvSpPr>
        <p:spPr bwMode="auto">
          <a:xfrm>
            <a:off x="0" y="-42863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800" dirty="0" err="1" smtClean="0">
                <a:latin typeface="Arial Black" pitchFamily="34" charset="0"/>
              </a:rPr>
              <a:t>Podmienená</a:t>
            </a:r>
            <a:r>
              <a:rPr lang="cs-CZ" sz="2800" dirty="0" smtClean="0">
                <a:latin typeface="Arial Black" pitchFamily="34" charset="0"/>
              </a:rPr>
              <a:t> </a:t>
            </a:r>
            <a:r>
              <a:rPr lang="cs-CZ" sz="2800" dirty="0" err="1" smtClean="0">
                <a:latin typeface="Arial Black" pitchFamily="34" charset="0"/>
              </a:rPr>
              <a:t>pravdepodobnosť</a:t>
            </a:r>
            <a:endParaRPr lang="cs-CZ" sz="2800" dirty="0">
              <a:latin typeface="Arial Black" pitchFamily="34" charset="0"/>
            </a:endParaRPr>
          </a:p>
        </p:txBody>
      </p:sp>
      <p:sp>
        <p:nvSpPr>
          <p:cNvPr id="20489" name="Text Box 20"/>
          <p:cNvSpPr txBox="1">
            <a:spLocks noChangeArrowheads="1"/>
          </p:cNvSpPr>
          <p:nvPr/>
        </p:nvSpPr>
        <p:spPr bwMode="auto">
          <a:xfrm>
            <a:off x="1438275" y="765175"/>
            <a:ext cx="7345363" cy="9159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0"/>
              </a:spcBef>
            </a:pPr>
            <a:r>
              <a:rPr lang="sk-SK" dirty="0" smtClean="0"/>
              <a:t>Hádžme dvomi kockami. Jav A : spadol súčet 8. Jav B : spadol párny súčet. Zistime jednotlivé pravdepodobnosti A </a:t>
            </a:r>
            <a:r>
              <a:rPr lang="sk-SK" dirty="0" err="1" smtClean="0"/>
              <a:t>a</a:t>
            </a:r>
            <a:r>
              <a:rPr lang="sk-SK" dirty="0" smtClean="0"/>
              <a:t> B a podmienenou pravdepodobnosť</a:t>
            </a:r>
            <a:endParaRPr lang="sk-SK" b="1" i="1" baseline="30000" dirty="0">
              <a:cs typeface="Arial" charset="0"/>
            </a:endParaRPr>
          </a:p>
        </p:txBody>
      </p:sp>
      <p:grpSp>
        <p:nvGrpSpPr>
          <p:cNvPr id="20490" name="Group 21"/>
          <p:cNvGrpSpPr>
            <a:grpSpLocks/>
          </p:cNvGrpSpPr>
          <p:nvPr/>
        </p:nvGrpSpPr>
        <p:grpSpPr bwMode="auto">
          <a:xfrm>
            <a:off x="214313" y="981075"/>
            <a:ext cx="1074737" cy="503238"/>
            <a:chOff x="1156" y="2523"/>
            <a:chExt cx="635" cy="317"/>
          </a:xfrm>
        </p:grpSpPr>
        <p:sp>
          <p:nvSpPr>
            <p:cNvPr id="20545" name="Oval 22"/>
            <p:cNvSpPr>
              <a:spLocks noChangeArrowheads="1"/>
            </p:cNvSpPr>
            <p:nvPr/>
          </p:nvSpPr>
          <p:spPr bwMode="auto">
            <a:xfrm>
              <a:off x="1156" y="2523"/>
              <a:ext cx="635" cy="317"/>
            </a:xfrm>
            <a:prstGeom prst="ellipse">
              <a:avLst/>
            </a:prstGeom>
            <a:solidFill>
              <a:srgbClr val="00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cs-CZ"/>
            </a:p>
          </p:txBody>
        </p:sp>
        <p:sp>
          <p:nvSpPr>
            <p:cNvPr id="20546" name="Text Box 23"/>
            <p:cNvSpPr txBox="1">
              <a:spLocks noChangeArrowheads="1"/>
            </p:cNvSpPr>
            <p:nvPr/>
          </p:nvSpPr>
          <p:spPr bwMode="auto">
            <a:xfrm>
              <a:off x="1156" y="2568"/>
              <a:ext cx="635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cs-CZ" b="1" dirty="0" err="1" smtClean="0"/>
                <a:t>Príklad</a:t>
              </a:r>
              <a:endParaRPr lang="cs-CZ" b="1" dirty="0"/>
            </a:p>
          </p:txBody>
        </p:sp>
      </p:grpSp>
      <p:sp>
        <p:nvSpPr>
          <p:cNvPr id="20491" name="Line 24"/>
          <p:cNvSpPr>
            <a:spLocks noChangeShapeType="1"/>
          </p:cNvSpPr>
          <p:nvPr/>
        </p:nvSpPr>
        <p:spPr bwMode="auto">
          <a:xfrm>
            <a:off x="214313" y="2205038"/>
            <a:ext cx="8785225" cy="0"/>
          </a:xfrm>
          <a:prstGeom prst="line">
            <a:avLst/>
          </a:prstGeom>
          <a:noFill/>
          <a:ln w="63500" cmpd="dbl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graphicFrame>
        <p:nvGraphicFramePr>
          <p:cNvPr id="20482" name="Object 25"/>
          <p:cNvGraphicFramePr>
            <a:graphicFrameLocks noChangeAspect="1"/>
          </p:cNvGraphicFramePr>
          <p:nvPr/>
        </p:nvGraphicFramePr>
        <p:xfrm>
          <a:off x="3717925" y="1412875"/>
          <a:ext cx="3014663" cy="674688"/>
        </p:xfrm>
        <a:graphic>
          <a:graphicData uri="http://schemas.openxmlformats.org/presentationml/2006/ole">
            <p:oleObj spid="_x0000_s20482" name="Rovnice" r:id="rId3" imgW="1244520" imgH="419040" progId="Equation.3">
              <p:embed/>
            </p:oleObj>
          </a:graphicData>
        </a:graphic>
      </p:graphicFrame>
      <p:grpSp>
        <p:nvGrpSpPr>
          <p:cNvPr id="20492" name="Group 74"/>
          <p:cNvGrpSpPr>
            <a:grpSpLocks/>
          </p:cNvGrpSpPr>
          <p:nvPr/>
        </p:nvGrpSpPr>
        <p:grpSpPr bwMode="auto">
          <a:xfrm>
            <a:off x="179388" y="2420938"/>
            <a:ext cx="4033837" cy="2535237"/>
            <a:chOff x="1156" y="2478"/>
            <a:chExt cx="2541" cy="1597"/>
          </a:xfrm>
        </p:grpSpPr>
        <p:sp>
          <p:nvSpPr>
            <p:cNvPr id="20497" name="Text Box 26"/>
            <p:cNvSpPr txBox="1">
              <a:spLocks noChangeArrowheads="1"/>
            </p:cNvSpPr>
            <p:nvPr/>
          </p:nvSpPr>
          <p:spPr bwMode="auto">
            <a:xfrm>
              <a:off x="1519" y="2478"/>
              <a:ext cx="363" cy="237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cs-CZ"/>
                <a:t>1</a:t>
              </a:r>
            </a:p>
          </p:txBody>
        </p:sp>
        <p:sp>
          <p:nvSpPr>
            <p:cNvPr id="20498" name="Text Box 27"/>
            <p:cNvSpPr txBox="1">
              <a:spLocks noChangeArrowheads="1"/>
            </p:cNvSpPr>
            <p:nvPr/>
          </p:nvSpPr>
          <p:spPr bwMode="auto">
            <a:xfrm>
              <a:off x="1882" y="2478"/>
              <a:ext cx="363" cy="237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cs-CZ"/>
                <a:t>2</a:t>
              </a:r>
            </a:p>
          </p:txBody>
        </p:sp>
        <p:sp>
          <p:nvSpPr>
            <p:cNvPr id="20499" name="Text Box 28"/>
            <p:cNvSpPr txBox="1">
              <a:spLocks noChangeArrowheads="1"/>
            </p:cNvSpPr>
            <p:nvPr/>
          </p:nvSpPr>
          <p:spPr bwMode="auto">
            <a:xfrm>
              <a:off x="2245" y="2478"/>
              <a:ext cx="363" cy="237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cs-CZ"/>
                <a:t>3</a:t>
              </a:r>
            </a:p>
          </p:txBody>
        </p:sp>
        <p:sp>
          <p:nvSpPr>
            <p:cNvPr id="20500" name="Text Box 29"/>
            <p:cNvSpPr txBox="1">
              <a:spLocks noChangeArrowheads="1"/>
            </p:cNvSpPr>
            <p:nvPr/>
          </p:nvSpPr>
          <p:spPr bwMode="auto">
            <a:xfrm>
              <a:off x="2608" y="2478"/>
              <a:ext cx="363" cy="237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cs-CZ"/>
                <a:t>4</a:t>
              </a:r>
            </a:p>
          </p:txBody>
        </p:sp>
        <p:sp>
          <p:nvSpPr>
            <p:cNvPr id="20501" name="Text Box 30"/>
            <p:cNvSpPr txBox="1">
              <a:spLocks noChangeArrowheads="1"/>
            </p:cNvSpPr>
            <p:nvPr/>
          </p:nvSpPr>
          <p:spPr bwMode="auto">
            <a:xfrm>
              <a:off x="2971" y="2478"/>
              <a:ext cx="363" cy="237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cs-CZ"/>
                <a:t>5</a:t>
              </a:r>
            </a:p>
          </p:txBody>
        </p:sp>
        <p:sp>
          <p:nvSpPr>
            <p:cNvPr id="20502" name="Text Box 31"/>
            <p:cNvSpPr txBox="1">
              <a:spLocks noChangeArrowheads="1"/>
            </p:cNvSpPr>
            <p:nvPr/>
          </p:nvSpPr>
          <p:spPr bwMode="auto">
            <a:xfrm>
              <a:off x="3334" y="2478"/>
              <a:ext cx="363" cy="237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cs-CZ"/>
                <a:t>6</a:t>
              </a:r>
            </a:p>
          </p:txBody>
        </p:sp>
        <p:sp>
          <p:nvSpPr>
            <p:cNvPr id="20503" name="Text Box 32"/>
            <p:cNvSpPr txBox="1">
              <a:spLocks noChangeArrowheads="1"/>
            </p:cNvSpPr>
            <p:nvPr/>
          </p:nvSpPr>
          <p:spPr bwMode="auto">
            <a:xfrm>
              <a:off x="1156" y="2704"/>
              <a:ext cx="363" cy="237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cs-CZ"/>
                <a:t>1</a:t>
              </a:r>
            </a:p>
          </p:txBody>
        </p:sp>
        <p:sp>
          <p:nvSpPr>
            <p:cNvPr id="20504" name="Text Box 33"/>
            <p:cNvSpPr txBox="1">
              <a:spLocks noChangeArrowheads="1"/>
            </p:cNvSpPr>
            <p:nvPr/>
          </p:nvSpPr>
          <p:spPr bwMode="auto">
            <a:xfrm>
              <a:off x="1156" y="2931"/>
              <a:ext cx="363" cy="237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cs-CZ"/>
                <a:t>2</a:t>
              </a:r>
            </a:p>
          </p:txBody>
        </p:sp>
        <p:sp>
          <p:nvSpPr>
            <p:cNvPr id="20505" name="Text Box 34"/>
            <p:cNvSpPr txBox="1">
              <a:spLocks noChangeArrowheads="1"/>
            </p:cNvSpPr>
            <p:nvPr/>
          </p:nvSpPr>
          <p:spPr bwMode="auto">
            <a:xfrm>
              <a:off x="1156" y="3158"/>
              <a:ext cx="363" cy="237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cs-CZ"/>
                <a:t>3</a:t>
              </a:r>
            </a:p>
          </p:txBody>
        </p:sp>
        <p:sp>
          <p:nvSpPr>
            <p:cNvPr id="20506" name="Text Box 35"/>
            <p:cNvSpPr txBox="1">
              <a:spLocks noChangeArrowheads="1"/>
            </p:cNvSpPr>
            <p:nvPr/>
          </p:nvSpPr>
          <p:spPr bwMode="auto">
            <a:xfrm>
              <a:off x="1156" y="3385"/>
              <a:ext cx="363" cy="237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cs-CZ"/>
                <a:t>4</a:t>
              </a:r>
            </a:p>
          </p:txBody>
        </p:sp>
        <p:sp>
          <p:nvSpPr>
            <p:cNvPr id="20507" name="Text Box 36"/>
            <p:cNvSpPr txBox="1">
              <a:spLocks noChangeArrowheads="1"/>
            </p:cNvSpPr>
            <p:nvPr/>
          </p:nvSpPr>
          <p:spPr bwMode="auto">
            <a:xfrm>
              <a:off x="1156" y="3612"/>
              <a:ext cx="363" cy="237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cs-CZ"/>
                <a:t>5</a:t>
              </a:r>
            </a:p>
          </p:txBody>
        </p:sp>
        <p:sp>
          <p:nvSpPr>
            <p:cNvPr id="20508" name="Text Box 37"/>
            <p:cNvSpPr txBox="1">
              <a:spLocks noChangeArrowheads="1"/>
            </p:cNvSpPr>
            <p:nvPr/>
          </p:nvSpPr>
          <p:spPr bwMode="auto">
            <a:xfrm>
              <a:off x="1156" y="3838"/>
              <a:ext cx="363" cy="237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cs-CZ"/>
                <a:t>6</a:t>
              </a:r>
            </a:p>
          </p:txBody>
        </p:sp>
        <p:sp>
          <p:nvSpPr>
            <p:cNvPr id="20509" name="Text Box 38"/>
            <p:cNvSpPr txBox="1">
              <a:spLocks noChangeArrowheads="1"/>
            </p:cNvSpPr>
            <p:nvPr/>
          </p:nvSpPr>
          <p:spPr bwMode="auto">
            <a:xfrm>
              <a:off x="1519" y="2704"/>
              <a:ext cx="363" cy="237"/>
            </a:xfrm>
            <a:prstGeom prst="rect">
              <a:avLst/>
            </a:prstGeom>
            <a:solidFill>
              <a:srgbClr val="FF99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cs-CZ"/>
            </a:p>
          </p:txBody>
        </p:sp>
        <p:sp>
          <p:nvSpPr>
            <p:cNvPr id="20510" name="Text Box 39"/>
            <p:cNvSpPr txBox="1">
              <a:spLocks noChangeArrowheads="1"/>
            </p:cNvSpPr>
            <p:nvPr/>
          </p:nvSpPr>
          <p:spPr bwMode="auto">
            <a:xfrm>
              <a:off x="1882" y="2704"/>
              <a:ext cx="363" cy="237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cs-CZ"/>
            </a:p>
          </p:txBody>
        </p:sp>
        <p:sp>
          <p:nvSpPr>
            <p:cNvPr id="20511" name="Text Box 40"/>
            <p:cNvSpPr txBox="1">
              <a:spLocks noChangeArrowheads="1"/>
            </p:cNvSpPr>
            <p:nvPr/>
          </p:nvSpPr>
          <p:spPr bwMode="auto">
            <a:xfrm>
              <a:off x="2245" y="2704"/>
              <a:ext cx="363" cy="237"/>
            </a:xfrm>
            <a:prstGeom prst="rect">
              <a:avLst/>
            </a:prstGeom>
            <a:solidFill>
              <a:srgbClr val="FF99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cs-CZ"/>
            </a:p>
          </p:txBody>
        </p:sp>
        <p:sp>
          <p:nvSpPr>
            <p:cNvPr id="20512" name="Text Box 41"/>
            <p:cNvSpPr txBox="1">
              <a:spLocks noChangeArrowheads="1"/>
            </p:cNvSpPr>
            <p:nvPr/>
          </p:nvSpPr>
          <p:spPr bwMode="auto">
            <a:xfrm>
              <a:off x="2608" y="2704"/>
              <a:ext cx="363" cy="237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cs-CZ"/>
            </a:p>
          </p:txBody>
        </p:sp>
        <p:sp>
          <p:nvSpPr>
            <p:cNvPr id="20513" name="Text Box 42"/>
            <p:cNvSpPr txBox="1">
              <a:spLocks noChangeArrowheads="1"/>
            </p:cNvSpPr>
            <p:nvPr/>
          </p:nvSpPr>
          <p:spPr bwMode="auto">
            <a:xfrm>
              <a:off x="2971" y="2704"/>
              <a:ext cx="363" cy="237"/>
            </a:xfrm>
            <a:prstGeom prst="rect">
              <a:avLst/>
            </a:prstGeom>
            <a:solidFill>
              <a:srgbClr val="FF99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cs-CZ"/>
            </a:p>
          </p:txBody>
        </p:sp>
        <p:sp>
          <p:nvSpPr>
            <p:cNvPr id="20514" name="Text Box 43"/>
            <p:cNvSpPr txBox="1">
              <a:spLocks noChangeArrowheads="1"/>
            </p:cNvSpPr>
            <p:nvPr/>
          </p:nvSpPr>
          <p:spPr bwMode="auto">
            <a:xfrm>
              <a:off x="3333" y="2704"/>
              <a:ext cx="363" cy="237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cs-CZ"/>
            </a:p>
          </p:txBody>
        </p:sp>
        <p:sp>
          <p:nvSpPr>
            <p:cNvPr id="20515" name="Text Box 44"/>
            <p:cNvSpPr txBox="1">
              <a:spLocks noChangeArrowheads="1"/>
            </p:cNvSpPr>
            <p:nvPr/>
          </p:nvSpPr>
          <p:spPr bwMode="auto">
            <a:xfrm>
              <a:off x="1519" y="2931"/>
              <a:ext cx="363" cy="237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cs-CZ"/>
            </a:p>
          </p:txBody>
        </p:sp>
        <p:sp>
          <p:nvSpPr>
            <p:cNvPr id="20516" name="Text Box 45"/>
            <p:cNvSpPr txBox="1">
              <a:spLocks noChangeArrowheads="1"/>
            </p:cNvSpPr>
            <p:nvPr/>
          </p:nvSpPr>
          <p:spPr bwMode="auto">
            <a:xfrm>
              <a:off x="1882" y="2931"/>
              <a:ext cx="363" cy="237"/>
            </a:xfrm>
            <a:prstGeom prst="rect">
              <a:avLst/>
            </a:prstGeom>
            <a:solidFill>
              <a:srgbClr val="FF99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cs-CZ"/>
            </a:p>
          </p:txBody>
        </p:sp>
        <p:sp>
          <p:nvSpPr>
            <p:cNvPr id="20517" name="Text Box 46"/>
            <p:cNvSpPr txBox="1">
              <a:spLocks noChangeArrowheads="1"/>
            </p:cNvSpPr>
            <p:nvPr/>
          </p:nvSpPr>
          <p:spPr bwMode="auto">
            <a:xfrm>
              <a:off x="2245" y="2931"/>
              <a:ext cx="363" cy="237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cs-CZ"/>
            </a:p>
          </p:txBody>
        </p:sp>
        <p:sp>
          <p:nvSpPr>
            <p:cNvPr id="20518" name="Text Box 47"/>
            <p:cNvSpPr txBox="1">
              <a:spLocks noChangeArrowheads="1"/>
            </p:cNvSpPr>
            <p:nvPr/>
          </p:nvSpPr>
          <p:spPr bwMode="auto">
            <a:xfrm>
              <a:off x="2608" y="2931"/>
              <a:ext cx="363" cy="237"/>
            </a:xfrm>
            <a:prstGeom prst="rect">
              <a:avLst/>
            </a:prstGeom>
            <a:solidFill>
              <a:srgbClr val="FF99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cs-CZ"/>
            </a:p>
          </p:txBody>
        </p:sp>
        <p:sp>
          <p:nvSpPr>
            <p:cNvPr id="20519" name="Text Box 48"/>
            <p:cNvSpPr txBox="1">
              <a:spLocks noChangeArrowheads="1"/>
            </p:cNvSpPr>
            <p:nvPr/>
          </p:nvSpPr>
          <p:spPr bwMode="auto">
            <a:xfrm>
              <a:off x="2971" y="2931"/>
              <a:ext cx="363" cy="237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cs-CZ"/>
            </a:p>
          </p:txBody>
        </p:sp>
        <p:sp>
          <p:nvSpPr>
            <p:cNvPr id="20520" name="Text Box 49"/>
            <p:cNvSpPr txBox="1">
              <a:spLocks noChangeArrowheads="1"/>
            </p:cNvSpPr>
            <p:nvPr/>
          </p:nvSpPr>
          <p:spPr bwMode="auto">
            <a:xfrm>
              <a:off x="3333" y="2931"/>
              <a:ext cx="363" cy="237"/>
            </a:xfrm>
            <a:prstGeom prst="rect">
              <a:avLst/>
            </a:prstGeom>
            <a:solidFill>
              <a:srgbClr val="FF99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cs-CZ"/>
                <a:t>8</a:t>
              </a:r>
            </a:p>
          </p:txBody>
        </p:sp>
        <p:sp>
          <p:nvSpPr>
            <p:cNvPr id="20521" name="Text Box 50"/>
            <p:cNvSpPr txBox="1">
              <a:spLocks noChangeArrowheads="1"/>
            </p:cNvSpPr>
            <p:nvPr/>
          </p:nvSpPr>
          <p:spPr bwMode="auto">
            <a:xfrm>
              <a:off x="1519" y="3158"/>
              <a:ext cx="363" cy="237"/>
            </a:xfrm>
            <a:prstGeom prst="rect">
              <a:avLst/>
            </a:prstGeom>
            <a:solidFill>
              <a:srgbClr val="FF99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cs-CZ"/>
            </a:p>
          </p:txBody>
        </p:sp>
        <p:sp>
          <p:nvSpPr>
            <p:cNvPr id="20522" name="Text Box 51"/>
            <p:cNvSpPr txBox="1">
              <a:spLocks noChangeArrowheads="1"/>
            </p:cNvSpPr>
            <p:nvPr/>
          </p:nvSpPr>
          <p:spPr bwMode="auto">
            <a:xfrm>
              <a:off x="1882" y="3158"/>
              <a:ext cx="363" cy="237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cs-CZ"/>
            </a:p>
          </p:txBody>
        </p:sp>
        <p:sp>
          <p:nvSpPr>
            <p:cNvPr id="20523" name="Text Box 52"/>
            <p:cNvSpPr txBox="1">
              <a:spLocks noChangeArrowheads="1"/>
            </p:cNvSpPr>
            <p:nvPr/>
          </p:nvSpPr>
          <p:spPr bwMode="auto">
            <a:xfrm>
              <a:off x="2245" y="3158"/>
              <a:ext cx="363" cy="237"/>
            </a:xfrm>
            <a:prstGeom prst="rect">
              <a:avLst/>
            </a:prstGeom>
            <a:solidFill>
              <a:srgbClr val="FF99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cs-CZ"/>
            </a:p>
          </p:txBody>
        </p:sp>
        <p:sp>
          <p:nvSpPr>
            <p:cNvPr id="20524" name="Text Box 53"/>
            <p:cNvSpPr txBox="1">
              <a:spLocks noChangeArrowheads="1"/>
            </p:cNvSpPr>
            <p:nvPr/>
          </p:nvSpPr>
          <p:spPr bwMode="auto">
            <a:xfrm>
              <a:off x="2608" y="3158"/>
              <a:ext cx="363" cy="237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cs-CZ"/>
            </a:p>
          </p:txBody>
        </p:sp>
        <p:sp>
          <p:nvSpPr>
            <p:cNvPr id="20525" name="Text Box 54"/>
            <p:cNvSpPr txBox="1">
              <a:spLocks noChangeArrowheads="1"/>
            </p:cNvSpPr>
            <p:nvPr/>
          </p:nvSpPr>
          <p:spPr bwMode="auto">
            <a:xfrm>
              <a:off x="2971" y="3158"/>
              <a:ext cx="363" cy="237"/>
            </a:xfrm>
            <a:prstGeom prst="rect">
              <a:avLst/>
            </a:prstGeom>
            <a:solidFill>
              <a:srgbClr val="FF99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cs-CZ"/>
                <a:t>8</a:t>
              </a:r>
            </a:p>
          </p:txBody>
        </p:sp>
        <p:sp>
          <p:nvSpPr>
            <p:cNvPr id="20526" name="Text Box 55"/>
            <p:cNvSpPr txBox="1">
              <a:spLocks noChangeArrowheads="1"/>
            </p:cNvSpPr>
            <p:nvPr/>
          </p:nvSpPr>
          <p:spPr bwMode="auto">
            <a:xfrm>
              <a:off x="3333" y="3158"/>
              <a:ext cx="363" cy="237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cs-CZ"/>
            </a:p>
          </p:txBody>
        </p:sp>
        <p:sp>
          <p:nvSpPr>
            <p:cNvPr id="20527" name="Text Box 56"/>
            <p:cNvSpPr txBox="1">
              <a:spLocks noChangeArrowheads="1"/>
            </p:cNvSpPr>
            <p:nvPr/>
          </p:nvSpPr>
          <p:spPr bwMode="auto">
            <a:xfrm>
              <a:off x="1519" y="3385"/>
              <a:ext cx="363" cy="237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cs-CZ"/>
            </a:p>
          </p:txBody>
        </p:sp>
        <p:sp>
          <p:nvSpPr>
            <p:cNvPr id="20528" name="Text Box 57"/>
            <p:cNvSpPr txBox="1">
              <a:spLocks noChangeArrowheads="1"/>
            </p:cNvSpPr>
            <p:nvPr/>
          </p:nvSpPr>
          <p:spPr bwMode="auto">
            <a:xfrm>
              <a:off x="1882" y="3385"/>
              <a:ext cx="363" cy="237"/>
            </a:xfrm>
            <a:prstGeom prst="rect">
              <a:avLst/>
            </a:prstGeom>
            <a:solidFill>
              <a:srgbClr val="FF99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cs-CZ"/>
            </a:p>
          </p:txBody>
        </p:sp>
        <p:sp>
          <p:nvSpPr>
            <p:cNvPr id="20529" name="Text Box 58"/>
            <p:cNvSpPr txBox="1">
              <a:spLocks noChangeArrowheads="1"/>
            </p:cNvSpPr>
            <p:nvPr/>
          </p:nvSpPr>
          <p:spPr bwMode="auto">
            <a:xfrm>
              <a:off x="2245" y="3385"/>
              <a:ext cx="363" cy="237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cs-CZ"/>
            </a:p>
          </p:txBody>
        </p:sp>
        <p:sp>
          <p:nvSpPr>
            <p:cNvPr id="20530" name="Text Box 59"/>
            <p:cNvSpPr txBox="1">
              <a:spLocks noChangeArrowheads="1"/>
            </p:cNvSpPr>
            <p:nvPr/>
          </p:nvSpPr>
          <p:spPr bwMode="auto">
            <a:xfrm>
              <a:off x="2608" y="3385"/>
              <a:ext cx="363" cy="237"/>
            </a:xfrm>
            <a:prstGeom prst="rect">
              <a:avLst/>
            </a:prstGeom>
            <a:solidFill>
              <a:srgbClr val="FF99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cs-CZ"/>
                <a:t>8</a:t>
              </a:r>
            </a:p>
          </p:txBody>
        </p:sp>
        <p:sp>
          <p:nvSpPr>
            <p:cNvPr id="20531" name="Text Box 60"/>
            <p:cNvSpPr txBox="1">
              <a:spLocks noChangeArrowheads="1"/>
            </p:cNvSpPr>
            <p:nvPr/>
          </p:nvSpPr>
          <p:spPr bwMode="auto">
            <a:xfrm>
              <a:off x="2971" y="3385"/>
              <a:ext cx="363" cy="237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cs-CZ"/>
            </a:p>
          </p:txBody>
        </p:sp>
        <p:sp>
          <p:nvSpPr>
            <p:cNvPr id="20532" name="Text Box 61"/>
            <p:cNvSpPr txBox="1">
              <a:spLocks noChangeArrowheads="1"/>
            </p:cNvSpPr>
            <p:nvPr/>
          </p:nvSpPr>
          <p:spPr bwMode="auto">
            <a:xfrm>
              <a:off x="3333" y="3385"/>
              <a:ext cx="363" cy="237"/>
            </a:xfrm>
            <a:prstGeom prst="rect">
              <a:avLst/>
            </a:prstGeom>
            <a:solidFill>
              <a:srgbClr val="FF99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cs-CZ"/>
            </a:p>
          </p:txBody>
        </p:sp>
        <p:sp>
          <p:nvSpPr>
            <p:cNvPr id="20533" name="Text Box 62"/>
            <p:cNvSpPr txBox="1">
              <a:spLocks noChangeArrowheads="1"/>
            </p:cNvSpPr>
            <p:nvPr/>
          </p:nvSpPr>
          <p:spPr bwMode="auto">
            <a:xfrm>
              <a:off x="1519" y="3612"/>
              <a:ext cx="363" cy="237"/>
            </a:xfrm>
            <a:prstGeom prst="rect">
              <a:avLst/>
            </a:prstGeom>
            <a:solidFill>
              <a:srgbClr val="FF99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cs-CZ"/>
            </a:p>
          </p:txBody>
        </p:sp>
        <p:sp>
          <p:nvSpPr>
            <p:cNvPr id="20534" name="Text Box 63"/>
            <p:cNvSpPr txBox="1">
              <a:spLocks noChangeArrowheads="1"/>
            </p:cNvSpPr>
            <p:nvPr/>
          </p:nvSpPr>
          <p:spPr bwMode="auto">
            <a:xfrm>
              <a:off x="1882" y="3612"/>
              <a:ext cx="363" cy="237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cs-CZ"/>
            </a:p>
          </p:txBody>
        </p:sp>
        <p:sp>
          <p:nvSpPr>
            <p:cNvPr id="20535" name="Text Box 64"/>
            <p:cNvSpPr txBox="1">
              <a:spLocks noChangeArrowheads="1"/>
            </p:cNvSpPr>
            <p:nvPr/>
          </p:nvSpPr>
          <p:spPr bwMode="auto">
            <a:xfrm>
              <a:off x="2245" y="3612"/>
              <a:ext cx="363" cy="237"/>
            </a:xfrm>
            <a:prstGeom prst="rect">
              <a:avLst/>
            </a:prstGeom>
            <a:solidFill>
              <a:srgbClr val="FF99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cs-CZ"/>
                <a:t>8</a:t>
              </a:r>
            </a:p>
          </p:txBody>
        </p:sp>
        <p:sp>
          <p:nvSpPr>
            <p:cNvPr id="20536" name="Text Box 65"/>
            <p:cNvSpPr txBox="1">
              <a:spLocks noChangeArrowheads="1"/>
            </p:cNvSpPr>
            <p:nvPr/>
          </p:nvSpPr>
          <p:spPr bwMode="auto">
            <a:xfrm>
              <a:off x="2608" y="3612"/>
              <a:ext cx="363" cy="237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cs-CZ"/>
            </a:p>
          </p:txBody>
        </p:sp>
        <p:sp>
          <p:nvSpPr>
            <p:cNvPr id="20537" name="Text Box 66"/>
            <p:cNvSpPr txBox="1">
              <a:spLocks noChangeArrowheads="1"/>
            </p:cNvSpPr>
            <p:nvPr/>
          </p:nvSpPr>
          <p:spPr bwMode="auto">
            <a:xfrm>
              <a:off x="2971" y="3612"/>
              <a:ext cx="363" cy="237"/>
            </a:xfrm>
            <a:prstGeom prst="rect">
              <a:avLst/>
            </a:prstGeom>
            <a:solidFill>
              <a:srgbClr val="FF99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cs-CZ"/>
            </a:p>
          </p:txBody>
        </p:sp>
        <p:sp>
          <p:nvSpPr>
            <p:cNvPr id="20538" name="Text Box 67"/>
            <p:cNvSpPr txBox="1">
              <a:spLocks noChangeArrowheads="1"/>
            </p:cNvSpPr>
            <p:nvPr/>
          </p:nvSpPr>
          <p:spPr bwMode="auto">
            <a:xfrm>
              <a:off x="3333" y="3612"/>
              <a:ext cx="363" cy="237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cs-CZ"/>
            </a:p>
          </p:txBody>
        </p:sp>
        <p:sp>
          <p:nvSpPr>
            <p:cNvPr id="20539" name="Text Box 68"/>
            <p:cNvSpPr txBox="1">
              <a:spLocks noChangeArrowheads="1"/>
            </p:cNvSpPr>
            <p:nvPr/>
          </p:nvSpPr>
          <p:spPr bwMode="auto">
            <a:xfrm>
              <a:off x="1519" y="3838"/>
              <a:ext cx="363" cy="237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cs-CZ"/>
            </a:p>
          </p:txBody>
        </p:sp>
        <p:sp>
          <p:nvSpPr>
            <p:cNvPr id="20540" name="Text Box 69"/>
            <p:cNvSpPr txBox="1">
              <a:spLocks noChangeArrowheads="1"/>
            </p:cNvSpPr>
            <p:nvPr/>
          </p:nvSpPr>
          <p:spPr bwMode="auto">
            <a:xfrm>
              <a:off x="1882" y="3838"/>
              <a:ext cx="363" cy="237"/>
            </a:xfrm>
            <a:prstGeom prst="rect">
              <a:avLst/>
            </a:prstGeom>
            <a:solidFill>
              <a:srgbClr val="FF99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cs-CZ"/>
                <a:t>8</a:t>
              </a:r>
            </a:p>
          </p:txBody>
        </p:sp>
        <p:sp>
          <p:nvSpPr>
            <p:cNvPr id="20541" name="Text Box 70"/>
            <p:cNvSpPr txBox="1">
              <a:spLocks noChangeArrowheads="1"/>
            </p:cNvSpPr>
            <p:nvPr/>
          </p:nvSpPr>
          <p:spPr bwMode="auto">
            <a:xfrm>
              <a:off x="2245" y="3838"/>
              <a:ext cx="363" cy="237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cs-CZ"/>
            </a:p>
          </p:txBody>
        </p:sp>
        <p:sp>
          <p:nvSpPr>
            <p:cNvPr id="20542" name="Text Box 71"/>
            <p:cNvSpPr txBox="1">
              <a:spLocks noChangeArrowheads="1"/>
            </p:cNvSpPr>
            <p:nvPr/>
          </p:nvSpPr>
          <p:spPr bwMode="auto">
            <a:xfrm>
              <a:off x="2608" y="3838"/>
              <a:ext cx="363" cy="237"/>
            </a:xfrm>
            <a:prstGeom prst="rect">
              <a:avLst/>
            </a:prstGeom>
            <a:solidFill>
              <a:srgbClr val="FF99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cs-CZ"/>
            </a:p>
          </p:txBody>
        </p:sp>
        <p:sp>
          <p:nvSpPr>
            <p:cNvPr id="20543" name="Text Box 72"/>
            <p:cNvSpPr txBox="1">
              <a:spLocks noChangeArrowheads="1"/>
            </p:cNvSpPr>
            <p:nvPr/>
          </p:nvSpPr>
          <p:spPr bwMode="auto">
            <a:xfrm>
              <a:off x="2971" y="3838"/>
              <a:ext cx="363" cy="237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cs-CZ"/>
            </a:p>
          </p:txBody>
        </p:sp>
        <p:sp>
          <p:nvSpPr>
            <p:cNvPr id="20544" name="Text Box 73"/>
            <p:cNvSpPr txBox="1">
              <a:spLocks noChangeArrowheads="1"/>
            </p:cNvSpPr>
            <p:nvPr/>
          </p:nvSpPr>
          <p:spPr bwMode="auto">
            <a:xfrm>
              <a:off x="3333" y="3838"/>
              <a:ext cx="363" cy="237"/>
            </a:xfrm>
            <a:prstGeom prst="rect">
              <a:avLst/>
            </a:prstGeom>
            <a:solidFill>
              <a:srgbClr val="FF99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cs-CZ"/>
            </a:p>
          </p:txBody>
        </p:sp>
      </p:grpSp>
      <p:graphicFrame>
        <p:nvGraphicFramePr>
          <p:cNvPr id="20483" name="Object 76"/>
          <p:cNvGraphicFramePr>
            <a:graphicFrameLocks noChangeAspect="1"/>
          </p:cNvGraphicFramePr>
          <p:nvPr/>
        </p:nvGraphicFramePr>
        <p:xfrm>
          <a:off x="4772025" y="2587625"/>
          <a:ext cx="3760788" cy="696913"/>
        </p:xfrm>
        <a:graphic>
          <a:graphicData uri="http://schemas.openxmlformats.org/presentationml/2006/ole">
            <p:oleObj spid="_x0000_s20483" name="Rovnice" r:id="rId4" imgW="1409400" imgH="393480" progId="Equation.3">
              <p:embed/>
            </p:oleObj>
          </a:graphicData>
        </a:graphic>
      </p:graphicFrame>
      <p:sp>
        <p:nvSpPr>
          <p:cNvPr id="20493" name="Text Box 77"/>
          <p:cNvSpPr txBox="1">
            <a:spLocks noChangeArrowheads="1"/>
          </p:cNvSpPr>
          <p:nvPr/>
        </p:nvSpPr>
        <p:spPr bwMode="auto">
          <a:xfrm>
            <a:off x="4284663" y="2276475"/>
            <a:ext cx="4608512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k-SK" dirty="0" smtClean="0"/>
              <a:t>Jednotlivé pravdepodobnosti sú zjavné:</a:t>
            </a:r>
            <a:endParaRPr lang="sk-SK" dirty="0"/>
          </a:p>
        </p:txBody>
      </p:sp>
      <p:sp>
        <p:nvSpPr>
          <p:cNvPr id="20494" name="Text Box 78"/>
          <p:cNvSpPr txBox="1">
            <a:spLocks noChangeArrowheads="1"/>
          </p:cNvSpPr>
          <p:nvPr/>
        </p:nvSpPr>
        <p:spPr bwMode="auto">
          <a:xfrm>
            <a:off x="4284663" y="3357563"/>
            <a:ext cx="4608512" cy="9159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sk-SK" dirty="0" smtClean="0"/>
              <a:t>Pokiaľ spadol jav B (párny súčet), potom je celkový počet možnosti polovičný (18)  a teda</a:t>
            </a:r>
            <a:endParaRPr lang="sk-SK" dirty="0"/>
          </a:p>
        </p:txBody>
      </p:sp>
      <p:graphicFrame>
        <p:nvGraphicFramePr>
          <p:cNvPr id="20484" name="Object 80"/>
          <p:cNvGraphicFramePr>
            <a:graphicFrameLocks noChangeAspect="1"/>
          </p:cNvGraphicFramePr>
          <p:nvPr/>
        </p:nvGraphicFramePr>
        <p:xfrm>
          <a:off x="5627688" y="4221163"/>
          <a:ext cx="1968500" cy="633412"/>
        </p:xfrm>
        <a:graphic>
          <a:graphicData uri="http://schemas.openxmlformats.org/presentationml/2006/ole">
            <p:oleObj spid="_x0000_s20484" name="Rovnice" r:id="rId5" imgW="812520" imgH="393480" progId="Equation.3">
              <p:embed/>
            </p:oleObj>
          </a:graphicData>
        </a:graphic>
      </p:graphicFrame>
      <p:sp>
        <p:nvSpPr>
          <p:cNvPr id="20495" name="Text Box 81"/>
          <p:cNvSpPr txBox="1">
            <a:spLocks noChangeArrowheads="1"/>
          </p:cNvSpPr>
          <p:nvPr/>
        </p:nvSpPr>
        <p:spPr bwMode="auto">
          <a:xfrm>
            <a:off x="179388" y="5013325"/>
            <a:ext cx="8785225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sk-SK" dirty="0" smtClean="0"/>
              <a:t>To nám musí sedieť i podľa definičného vzorca. Keďže súčet osem je párny, je jav B pri jave A splnený vždy a</a:t>
            </a:r>
            <a:endParaRPr lang="sk-SK" dirty="0"/>
          </a:p>
        </p:txBody>
      </p:sp>
      <p:graphicFrame>
        <p:nvGraphicFramePr>
          <p:cNvPr id="20485" name="Object 82"/>
          <p:cNvGraphicFramePr>
            <a:graphicFrameLocks noChangeAspect="1"/>
          </p:cNvGraphicFramePr>
          <p:nvPr/>
        </p:nvGraphicFramePr>
        <p:xfrm>
          <a:off x="3059113" y="5300663"/>
          <a:ext cx="3384550" cy="633412"/>
        </p:xfrm>
        <a:graphic>
          <a:graphicData uri="http://schemas.openxmlformats.org/presentationml/2006/ole">
            <p:oleObj spid="_x0000_s20485" name="Rovnice" r:id="rId6" imgW="1396800" imgH="393480" progId="Equation.3">
              <p:embed/>
            </p:oleObj>
          </a:graphicData>
        </a:graphic>
      </p:graphicFrame>
      <p:sp>
        <p:nvSpPr>
          <p:cNvPr id="20496" name="Text Box 83"/>
          <p:cNvSpPr txBox="1">
            <a:spLocks noChangeArrowheads="1"/>
          </p:cNvSpPr>
          <p:nvPr/>
        </p:nvSpPr>
        <p:spPr bwMode="auto">
          <a:xfrm>
            <a:off x="179388" y="6027738"/>
            <a:ext cx="8785225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sk-SK" dirty="0" smtClean="0"/>
              <a:t>Podľa vzorca potom</a:t>
            </a:r>
            <a:endParaRPr lang="sk-SK" dirty="0"/>
          </a:p>
        </p:txBody>
      </p:sp>
      <p:graphicFrame>
        <p:nvGraphicFramePr>
          <p:cNvPr id="20486" name="Object 84"/>
          <p:cNvGraphicFramePr>
            <a:graphicFrameLocks noChangeAspect="1"/>
          </p:cNvGraphicFramePr>
          <p:nvPr/>
        </p:nvGraphicFramePr>
        <p:xfrm>
          <a:off x="3032125" y="6092825"/>
          <a:ext cx="3844925" cy="695325"/>
        </p:xfrm>
        <a:graphic>
          <a:graphicData uri="http://schemas.openxmlformats.org/presentationml/2006/ole">
            <p:oleObj spid="_x0000_s20486" name="Rovnice" r:id="rId7" imgW="1587240" imgH="4316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2" name="Group 2"/>
          <p:cNvGrpSpPr>
            <a:grpSpLocks/>
          </p:cNvGrpSpPr>
          <p:nvPr/>
        </p:nvGrpSpPr>
        <p:grpSpPr bwMode="auto">
          <a:xfrm>
            <a:off x="0" y="476250"/>
            <a:ext cx="8243888" cy="215900"/>
            <a:chOff x="0" y="436"/>
            <a:chExt cx="5193" cy="136"/>
          </a:xfrm>
        </p:grpSpPr>
        <p:sp>
          <p:nvSpPr>
            <p:cNvPr id="22603" name="Line 3"/>
            <p:cNvSpPr>
              <a:spLocks noChangeShapeType="1"/>
            </p:cNvSpPr>
            <p:nvPr/>
          </p:nvSpPr>
          <p:spPr bwMode="auto">
            <a:xfrm>
              <a:off x="0" y="436"/>
              <a:ext cx="5193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oval" w="sm" len="lg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2604" name="Line 4"/>
            <p:cNvSpPr>
              <a:spLocks noChangeShapeType="1"/>
            </p:cNvSpPr>
            <p:nvPr/>
          </p:nvSpPr>
          <p:spPr bwMode="auto">
            <a:xfrm>
              <a:off x="0" y="482"/>
              <a:ext cx="2835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oval" w="sm" len="lg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2605" name="Line 5"/>
            <p:cNvSpPr>
              <a:spLocks noChangeShapeType="1"/>
            </p:cNvSpPr>
            <p:nvPr/>
          </p:nvSpPr>
          <p:spPr bwMode="auto">
            <a:xfrm>
              <a:off x="0" y="527"/>
              <a:ext cx="1519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oval" w="sm" len="lg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2606" name="Line 6"/>
            <p:cNvSpPr>
              <a:spLocks noChangeShapeType="1"/>
            </p:cNvSpPr>
            <p:nvPr/>
          </p:nvSpPr>
          <p:spPr bwMode="auto">
            <a:xfrm>
              <a:off x="0" y="572"/>
              <a:ext cx="748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oval" w="sm" len="lg"/>
            </a:ln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22533" name="Text Box 7"/>
          <p:cNvSpPr txBox="1">
            <a:spLocks noChangeArrowheads="1"/>
          </p:cNvSpPr>
          <p:nvPr/>
        </p:nvSpPr>
        <p:spPr bwMode="auto">
          <a:xfrm>
            <a:off x="0" y="-42863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800" dirty="0" err="1" smtClean="0">
                <a:latin typeface="Arial Black" pitchFamily="34" charset="0"/>
              </a:rPr>
              <a:t>Podmienená</a:t>
            </a:r>
            <a:r>
              <a:rPr lang="cs-CZ" sz="2800" dirty="0" smtClean="0">
                <a:latin typeface="Arial Black" pitchFamily="34" charset="0"/>
              </a:rPr>
              <a:t> </a:t>
            </a:r>
            <a:r>
              <a:rPr lang="cs-CZ" sz="2800" dirty="0" err="1" smtClean="0">
                <a:latin typeface="Arial Black" pitchFamily="34" charset="0"/>
              </a:rPr>
              <a:t>pravdepodobnosť</a:t>
            </a:r>
            <a:endParaRPr lang="cs-CZ" sz="2800" dirty="0">
              <a:latin typeface="Arial Black" pitchFamily="34" charset="0"/>
            </a:endParaRPr>
          </a:p>
        </p:txBody>
      </p:sp>
      <p:sp>
        <p:nvSpPr>
          <p:cNvPr id="22534" name="Text Box 8"/>
          <p:cNvSpPr txBox="1">
            <a:spLocks noChangeArrowheads="1"/>
          </p:cNvSpPr>
          <p:nvPr/>
        </p:nvSpPr>
        <p:spPr bwMode="auto">
          <a:xfrm>
            <a:off x="1438275" y="765175"/>
            <a:ext cx="4286250" cy="9159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0"/>
              </a:spcBef>
            </a:pPr>
            <a:r>
              <a:rPr lang="sk-SK" dirty="0" smtClean="0"/>
              <a:t>Majme šesť cylindrov rôznych typov. V každom z nich je iný počet gulí. Celkom máme :</a:t>
            </a:r>
            <a:endParaRPr lang="sk-SK" b="1" i="1" baseline="30000" dirty="0">
              <a:cs typeface="Arial" charset="0"/>
            </a:endParaRPr>
          </a:p>
        </p:txBody>
      </p:sp>
      <p:grpSp>
        <p:nvGrpSpPr>
          <p:cNvPr id="22535" name="Group 9"/>
          <p:cNvGrpSpPr>
            <a:grpSpLocks/>
          </p:cNvGrpSpPr>
          <p:nvPr/>
        </p:nvGrpSpPr>
        <p:grpSpPr bwMode="auto">
          <a:xfrm>
            <a:off x="214313" y="836613"/>
            <a:ext cx="1074737" cy="503237"/>
            <a:chOff x="1156" y="2523"/>
            <a:chExt cx="635" cy="317"/>
          </a:xfrm>
        </p:grpSpPr>
        <p:sp>
          <p:nvSpPr>
            <p:cNvPr id="22601" name="Oval 10"/>
            <p:cNvSpPr>
              <a:spLocks noChangeArrowheads="1"/>
            </p:cNvSpPr>
            <p:nvPr/>
          </p:nvSpPr>
          <p:spPr bwMode="auto">
            <a:xfrm>
              <a:off x="1156" y="2523"/>
              <a:ext cx="635" cy="317"/>
            </a:xfrm>
            <a:prstGeom prst="ellipse">
              <a:avLst/>
            </a:prstGeom>
            <a:solidFill>
              <a:srgbClr val="00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cs-CZ"/>
            </a:p>
          </p:txBody>
        </p:sp>
        <p:sp>
          <p:nvSpPr>
            <p:cNvPr id="22602" name="Text Box 11"/>
            <p:cNvSpPr txBox="1">
              <a:spLocks noChangeArrowheads="1"/>
            </p:cNvSpPr>
            <p:nvPr/>
          </p:nvSpPr>
          <p:spPr bwMode="auto">
            <a:xfrm>
              <a:off x="1156" y="2568"/>
              <a:ext cx="635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cs-CZ" b="1" dirty="0" err="1" smtClean="0"/>
                <a:t>Príklad</a:t>
              </a:r>
              <a:endParaRPr lang="cs-CZ" b="1" dirty="0"/>
            </a:p>
          </p:txBody>
        </p:sp>
      </p:grpSp>
      <p:sp>
        <p:nvSpPr>
          <p:cNvPr id="22536" name="Line 12"/>
          <p:cNvSpPr>
            <a:spLocks noChangeShapeType="1"/>
          </p:cNvSpPr>
          <p:nvPr/>
        </p:nvSpPr>
        <p:spPr bwMode="auto">
          <a:xfrm>
            <a:off x="179388" y="3357563"/>
            <a:ext cx="8785225" cy="0"/>
          </a:xfrm>
          <a:prstGeom prst="line">
            <a:avLst/>
          </a:prstGeom>
          <a:noFill/>
          <a:ln w="63500" cmpd="dbl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grpSp>
        <p:nvGrpSpPr>
          <p:cNvPr id="22537" name="Group 89"/>
          <p:cNvGrpSpPr>
            <a:grpSpLocks/>
          </p:cNvGrpSpPr>
          <p:nvPr/>
        </p:nvGrpSpPr>
        <p:grpSpPr bwMode="auto">
          <a:xfrm>
            <a:off x="5945188" y="549275"/>
            <a:ext cx="3198812" cy="2178050"/>
            <a:chOff x="1701" y="2659"/>
            <a:chExt cx="2015" cy="1372"/>
          </a:xfrm>
        </p:grpSpPr>
        <p:grpSp>
          <p:nvGrpSpPr>
            <p:cNvPr id="22542" name="Group 42"/>
            <p:cNvGrpSpPr>
              <a:grpSpLocks/>
            </p:cNvGrpSpPr>
            <p:nvPr/>
          </p:nvGrpSpPr>
          <p:grpSpPr bwMode="auto">
            <a:xfrm rot="9497300">
              <a:off x="1701" y="2996"/>
              <a:ext cx="1043" cy="978"/>
              <a:chOff x="1712" y="1703"/>
              <a:chExt cx="1774" cy="1659"/>
            </a:xfrm>
          </p:grpSpPr>
          <p:sp>
            <p:nvSpPr>
              <p:cNvPr id="22583" name="Freeform 21"/>
              <p:cNvSpPr>
                <a:spLocks/>
              </p:cNvSpPr>
              <p:nvPr/>
            </p:nvSpPr>
            <p:spPr bwMode="auto">
              <a:xfrm>
                <a:off x="1743" y="1756"/>
                <a:ext cx="1743" cy="1606"/>
              </a:xfrm>
              <a:custGeom>
                <a:avLst/>
                <a:gdLst>
                  <a:gd name="T0" fmla="*/ 345 w 3486"/>
                  <a:gd name="T1" fmla="*/ 281 h 3212"/>
                  <a:gd name="T2" fmla="*/ 365 w 3486"/>
                  <a:gd name="T3" fmla="*/ 213 h 3212"/>
                  <a:gd name="T4" fmla="*/ 419 w 3486"/>
                  <a:gd name="T5" fmla="*/ 135 h 3212"/>
                  <a:gd name="T6" fmla="*/ 491 w 3486"/>
                  <a:gd name="T7" fmla="*/ 73 h 3212"/>
                  <a:gd name="T8" fmla="*/ 555 w 3486"/>
                  <a:gd name="T9" fmla="*/ 42 h 3212"/>
                  <a:gd name="T10" fmla="*/ 631 w 3486"/>
                  <a:gd name="T11" fmla="*/ 23 h 3212"/>
                  <a:gd name="T12" fmla="*/ 725 w 3486"/>
                  <a:gd name="T13" fmla="*/ 9 h 3212"/>
                  <a:gd name="T14" fmla="*/ 814 w 3486"/>
                  <a:gd name="T15" fmla="*/ 0 h 3212"/>
                  <a:gd name="T16" fmla="*/ 904 w 3486"/>
                  <a:gd name="T17" fmla="*/ 3 h 3212"/>
                  <a:gd name="T18" fmla="*/ 990 w 3486"/>
                  <a:gd name="T19" fmla="*/ 6 h 3212"/>
                  <a:gd name="T20" fmla="*/ 1072 w 3486"/>
                  <a:gd name="T21" fmla="*/ 14 h 3212"/>
                  <a:gd name="T22" fmla="*/ 1148 w 3486"/>
                  <a:gd name="T23" fmla="*/ 25 h 3212"/>
                  <a:gd name="T24" fmla="*/ 1219 w 3486"/>
                  <a:gd name="T25" fmla="*/ 42 h 3212"/>
                  <a:gd name="T26" fmla="*/ 1278 w 3486"/>
                  <a:gd name="T27" fmla="*/ 56 h 3212"/>
                  <a:gd name="T28" fmla="*/ 1358 w 3486"/>
                  <a:gd name="T29" fmla="*/ 88 h 3212"/>
                  <a:gd name="T30" fmla="*/ 1423 w 3486"/>
                  <a:gd name="T31" fmla="*/ 132 h 3212"/>
                  <a:gd name="T32" fmla="*/ 1476 w 3486"/>
                  <a:gd name="T33" fmla="*/ 224 h 3212"/>
                  <a:gd name="T34" fmla="*/ 1496 w 3486"/>
                  <a:gd name="T35" fmla="*/ 300 h 3212"/>
                  <a:gd name="T36" fmla="*/ 1508 w 3486"/>
                  <a:gd name="T37" fmla="*/ 371 h 3212"/>
                  <a:gd name="T38" fmla="*/ 1511 w 3486"/>
                  <a:gd name="T39" fmla="*/ 449 h 3212"/>
                  <a:gd name="T40" fmla="*/ 1511 w 3486"/>
                  <a:gd name="T41" fmla="*/ 530 h 3212"/>
                  <a:gd name="T42" fmla="*/ 1511 w 3486"/>
                  <a:gd name="T43" fmla="*/ 612 h 3212"/>
                  <a:gd name="T44" fmla="*/ 1502 w 3486"/>
                  <a:gd name="T45" fmla="*/ 674 h 3212"/>
                  <a:gd name="T46" fmla="*/ 1502 w 3486"/>
                  <a:gd name="T47" fmla="*/ 727 h 3212"/>
                  <a:gd name="T48" fmla="*/ 1567 w 3486"/>
                  <a:gd name="T49" fmla="*/ 764 h 3212"/>
                  <a:gd name="T50" fmla="*/ 1645 w 3486"/>
                  <a:gd name="T51" fmla="*/ 820 h 3212"/>
                  <a:gd name="T52" fmla="*/ 1709 w 3486"/>
                  <a:gd name="T53" fmla="*/ 890 h 3212"/>
                  <a:gd name="T54" fmla="*/ 1738 w 3486"/>
                  <a:gd name="T55" fmla="*/ 959 h 3212"/>
                  <a:gd name="T56" fmla="*/ 1743 w 3486"/>
                  <a:gd name="T57" fmla="*/ 1021 h 3212"/>
                  <a:gd name="T58" fmla="*/ 1738 w 3486"/>
                  <a:gd name="T59" fmla="*/ 1081 h 3212"/>
                  <a:gd name="T60" fmla="*/ 1729 w 3486"/>
                  <a:gd name="T61" fmla="*/ 1148 h 3212"/>
                  <a:gd name="T62" fmla="*/ 1709 w 3486"/>
                  <a:gd name="T63" fmla="*/ 1221 h 3212"/>
                  <a:gd name="T64" fmla="*/ 1684 w 3486"/>
                  <a:gd name="T65" fmla="*/ 1289 h 3212"/>
                  <a:gd name="T66" fmla="*/ 1647 w 3486"/>
                  <a:gd name="T67" fmla="*/ 1362 h 3212"/>
                  <a:gd name="T68" fmla="*/ 1603 w 3486"/>
                  <a:gd name="T69" fmla="*/ 1429 h 3212"/>
                  <a:gd name="T70" fmla="*/ 1550 w 3486"/>
                  <a:gd name="T71" fmla="*/ 1488 h 3212"/>
                  <a:gd name="T72" fmla="*/ 1488 w 3486"/>
                  <a:gd name="T73" fmla="*/ 1542 h 3212"/>
                  <a:gd name="T74" fmla="*/ 1393 w 3486"/>
                  <a:gd name="T75" fmla="*/ 1580 h 3212"/>
                  <a:gd name="T76" fmla="*/ 1266 w 3486"/>
                  <a:gd name="T77" fmla="*/ 1603 h 3212"/>
                  <a:gd name="T78" fmla="*/ 1111 w 3486"/>
                  <a:gd name="T79" fmla="*/ 1606 h 3212"/>
                  <a:gd name="T80" fmla="*/ 940 w 3486"/>
                  <a:gd name="T81" fmla="*/ 1592 h 3212"/>
                  <a:gd name="T82" fmla="*/ 764 w 3486"/>
                  <a:gd name="T83" fmla="*/ 1563 h 3212"/>
                  <a:gd name="T84" fmla="*/ 581 w 3486"/>
                  <a:gd name="T85" fmla="*/ 1513 h 3212"/>
                  <a:gd name="T86" fmla="*/ 413 w 3486"/>
                  <a:gd name="T87" fmla="*/ 1446 h 3212"/>
                  <a:gd name="T88" fmla="*/ 261 w 3486"/>
                  <a:gd name="T89" fmla="*/ 1362 h 3212"/>
                  <a:gd name="T90" fmla="*/ 132 w 3486"/>
                  <a:gd name="T91" fmla="*/ 1255 h 3212"/>
                  <a:gd name="T92" fmla="*/ 39 w 3486"/>
                  <a:gd name="T93" fmla="*/ 1129 h 3212"/>
                  <a:gd name="T94" fmla="*/ 3 w 3486"/>
                  <a:gd name="T95" fmla="*/ 1025 h 3212"/>
                  <a:gd name="T96" fmla="*/ 3 w 3486"/>
                  <a:gd name="T97" fmla="*/ 957 h 3212"/>
                  <a:gd name="T98" fmla="*/ 30 w 3486"/>
                  <a:gd name="T99" fmla="*/ 873 h 3212"/>
                  <a:gd name="T100" fmla="*/ 96 w 3486"/>
                  <a:gd name="T101" fmla="*/ 780 h 3212"/>
                  <a:gd name="T102" fmla="*/ 160 w 3486"/>
                  <a:gd name="T103" fmla="*/ 724 h 3212"/>
                  <a:gd name="T104" fmla="*/ 230 w 3486"/>
                  <a:gd name="T105" fmla="*/ 682 h 3212"/>
                  <a:gd name="T106" fmla="*/ 427 w 3486"/>
                  <a:gd name="T107" fmla="*/ 929 h 3212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3486"/>
                  <a:gd name="T163" fmla="*/ 0 h 3212"/>
                  <a:gd name="T164" fmla="*/ 3486 w 3486"/>
                  <a:gd name="T165" fmla="*/ 3212 h 3212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3486" h="3212">
                    <a:moveTo>
                      <a:pt x="854" y="1859"/>
                    </a:moveTo>
                    <a:lnTo>
                      <a:pt x="679" y="640"/>
                    </a:lnTo>
                    <a:lnTo>
                      <a:pt x="679" y="635"/>
                    </a:lnTo>
                    <a:lnTo>
                      <a:pt x="679" y="618"/>
                    </a:lnTo>
                    <a:lnTo>
                      <a:pt x="679" y="589"/>
                    </a:lnTo>
                    <a:lnTo>
                      <a:pt x="690" y="562"/>
                    </a:lnTo>
                    <a:lnTo>
                      <a:pt x="690" y="540"/>
                    </a:lnTo>
                    <a:lnTo>
                      <a:pt x="696" y="517"/>
                    </a:lnTo>
                    <a:lnTo>
                      <a:pt x="702" y="494"/>
                    </a:lnTo>
                    <a:lnTo>
                      <a:pt x="713" y="477"/>
                    </a:lnTo>
                    <a:lnTo>
                      <a:pt x="719" y="448"/>
                    </a:lnTo>
                    <a:lnTo>
                      <a:pt x="730" y="427"/>
                    </a:lnTo>
                    <a:lnTo>
                      <a:pt x="740" y="399"/>
                    </a:lnTo>
                    <a:lnTo>
                      <a:pt x="757" y="376"/>
                    </a:lnTo>
                    <a:lnTo>
                      <a:pt x="774" y="348"/>
                    </a:lnTo>
                    <a:lnTo>
                      <a:pt x="791" y="327"/>
                    </a:lnTo>
                    <a:lnTo>
                      <a:pt x="808" y="293"/>
                    </a:lnTo>
                    <a:lnTo>
                      <a:pt x="837" y="270"/>
                    </a:lnTo>
                    <a:lnTo>
                      <a:pt x="860" y="241"/>
                    </a:lnTo>
                    <a:lnTo>
                      <a:pt x="886" y="218"/>
                    </a:lnTo>
                    <a:lnTo>
                      <a:pt x="915" y="192"/>
                    </a:lnTo>
                    <a:lnTo>
                      <a:pt x="955" y="175"/>
                    </a:lnTo>
                    <a:lnTo>
                      <a:pt x="966" y="158"/>
                    </a:lnTo>
                    <a:lnTo>
                      <a:pt x="983" y="146"/>
                    </a:lnTo>
                    <a:lnTo>
                      <a:pt x="1004" y="135"/>
                    </a:lnTo>
                    <a:lnTo>
                      <a:pt x="1021" y="123"/>
                    </a:lnTo>
                    <a:lnTo>
                      <a:pt x="1044" y="112"/>
                    </a:lnTo>
                    <a:lnTo>
                      <a:pt x="1061" y="101"/>
                    </a:lnTo>
                    <a:lnTo>
                      <a:pt x="1090" y="95"/>
                    </a:lnTo>
                    <a:lnTo>
                      <a:pt x="1110" y="83"/>
                    </a:lnTo>
                    <a:lnTo>
                      <a:pt x="1128" y="80"/>
                    </a:lnTo>
                    <a:lnTo>
                      <a:pt x="1156" y="68"/>
                    </a:lnTo>
                    <a:lnTo>
                      <a:pt x="1179" y="63"/>
                    </a:lnTo>
                    <a:lnTo>
                      <a:pt x="1213" y="57"/>
                    </a:lnTo>
                    <a:lnTo>
                      <a:pt x="1234" y="45"/>
                    </a:lnTo>
                    <a:lnTo>
                      <a:pt x="1262" y="45"/>
                    </a:lnTo>
                    <a:lnTo>
                      <a:pt x="1297" y="34"/>
                    </a:lnTo>
                    <a:lnTo>
                      <a:pt x="1325" y="34"/>
                    </a:lnTo>
                    <a:lnTo>
                      <a:pt x="1358" y="28"/>
                    </a:lnTo>
                    <a:lnTo>
                      <a:pt x="1386" y="28"/>
                    </a:lnTo>
                    <a:lnTo>
                      <a:pt x="1415" y="17"/>
                    </a:lnTo>
                    <a:lnTo>
                      <a:pt x="1449" y="17"/>
                    </a:lnTo>
                    <a:lnTo>
                      <a:pt x="1475" y="11"/>
                    </a:lnTo>
                    <a:lnTo>
                      <a:pt x="1510" y="11"/>
                    </a:lnTo>
                    <a:lnTo>
                      <a:pt x="1538" y="11"/>
                    </a:lnTo>
                    <a:lnTo>
                      <a:pt x="1567" y="11"/>
                    </a:lnTo>
                    <a:lnTo>
                      <a:pt x="1593" y="6"/>
                    </a:lnTo>
                    <a:lnTo>
                      <a:pt x="1627" y="0"/>
                    </a:lnTo>
                    <a:lnTo>
                      <a:pt x="1656" y="0"/>
                    </a:lnTo>
                    <a:lnTo>
                      <a:pt x="1690" y="0"/>
                    </a:lnTo>
                    <a:lnTo>
                      <a:pt x="1717" y="0"/>
                    </a:lnTo>
                    <a:lnTo>
                      <a:pt x="1745" y="0"/>
                    </a:lnTo>
                    <a:lnTo>
                      <a:pt x="1779" y="0"/>
                    </a:lnTo>
                    <a:lnTo>
                      <a:pt x="1808" y="6"/>
                    </a:lnTo>
                    <a:lnTo>
                      <a:pt x="1835" y="6"/>
                    </a:lnTo>
                    <a:lnTo>
                      <a:pt x="1863" y="6"/>
                    </a:lnTo>
                    <a:lnTo>
                      <a:pt x="1892" y="6"/>
                    </a:lnTo>
                    <a:lnTo>
                      <a:pt x="1926" y="6"/>
                    </a:lnTo>
                    <a:lnTo>
                      <a:pt x="1949" y="6"/>
                    </a:lnTo>
                    <a:lnTo>
                      <a:pt x="1981" y="11"/>
                    </a:lnTo>
                    <a:lnTo>
                      <a:pt x="2009" y="11"/>
                    </a:lnTo>
                    <a:lnTo>
                      <a:pt x="2038" y="17"/>
                    </a:lnTo>
                    <a:lnTo>
                      <a:pt x="2061" y="17"/>
                    </a:lnTo>
                    <a:lnTo>
                      <a:pt x="2093" y="17"/>
                    </a:lnTo>
                    <a:lnTo>
                      <a:pt x="2116" y="23"/>
                    </a:lnTo>
                    <a:lnTo>
                      <a:pt x="2144" y="28"/>
                    </a:lnTo>
                    <a:lnTo>
                      <a:pt x="2167" y="28"/>
                    </a:lnTo>
                    <a:lnTo>
                      <a:pt x="2196" y="34"/>
                    </a:lnTo>
                    <a:lnTo>
                      <a:pt x="2222" y="40"/>
                    </a:lnTo>
                    <a:lnTo>
                      <a:pt x="2251" y="45"/>
                    </a:lnTo>
                    <a:lnTo>
                      <a:pt x="2268" y="45"/>
                    </a:lnTo>
                    <a:lnTo>
                      <a:pt x="2296" y="51"/>
                    </a:lnTo>
                    <a:lnTo>
                      <a:pt x="2319" y="57"/>
                    </a:lnTo>
                    <a:lnTo>
                      <a:pt x="2346" y="63"/>
                    </a:lnTo>
                    <a:lnTo>
                      <a:pt x="2363" y="68"/>
                    </a:lnTo>
                    <a:lnTo>
                      <a:pt x="2386" y="74"/>
                    </a:lnTo>
                    <a:lnTo>
                      <a:pt x="2414" y="80"/>
                    </a:lnTo>
                    <a:lnTo>
                      <a:pt x="2437" y="83"/>
                    </a:lnTo>
                    <a:lnTo>
                      <a:pt x="2452" y="83"/>
                    </a:lnTo>
                    <a:lnTo>
                      <a:pt x="2475" y="95"/>
                    </a:lnTo>
                    <a:lnTo>
                      <a:pt x="2498" y="95"/>
                    </a:lnTo>
                    <a:lnTo>
                      <a:pt x="2515" y="101"/>
                    </a:lnTo>
                    <a:lnTo>
                      <a:pt x="2532" y="106"/>
                    </a:lnTo>
                    <a:lnTo>
                      <a:pt x="2555" y="112"/>
                    </a:lnTo>
                    <a:lnTo>
                      <a:pt x="2570" y="118"/>
                    </a:lnTo>
                    <a:lnTo>
                      <a:pt x="2593" y="129"/>
                    </a:lnTo>
                    <a:lnTo>
                      <a:pt x="2621" y="135"/>
                    </a:lnTo>
                    <a:lnTo>
                      <a:pt x="2656" y="152"/>
                    </a:lnTo>
                    <a:lnTo>
                      <a:pt x="2684" y="163"/>
                    </a:lnTo>
                    <a:lnTo>
                      <a:pt x="2716" y="175"/>
                    </a:lnTo>
                    <a:lnTo>
                      <a:pt x="2734" y="186"/>
                    </a:lnTo>
                    <a:lnTo>
                      <a:pt x="2762" y="197"/>
                    </a:lnTo>
                    <a:lnTo>
                      <a:pt x="2774" y="207"/>
                    </a:lnTo>
                    <a:lnTo>
                      <a:pt x="2796" y="218"/>
                    </a:lnTo>
                    <a:lnTo>
                      <a:pt x="2817" y="241"/>
                    </a:lnTo>
                    <a:lnTo>
                      <a:pt x="2846" y="264"/>
                    </a:lnTo>
                    <a:lnTo>
                      <a:pt x="2869" y="293"/>
                    </a:lnTo>
                    <a:lnTo>
                      <a:pt x="2886" y="321"/>
                    </a:lnTo>
                    <a:lnTo>
                      <a:pt x="2903" y="348"/>
                    </a:lnTo>
                    <a:lnTo>
                      <a:pt x="2920" y="376"/>
                    </a:lnTo>
                    <a:lnTo>
                      <a:pt x="2935" y="410"/>
                    </a:lnTo>
                    <a:lnTo>
                      <a:pt x="2952" y="448"/>
                    </a:lnTo>
                    <a:lnTo>
                      <a:pt x="2964" y="483"/>
                    </a:lnTo>
                    <a:lnTo>
                      <a:pt x="2969" y="517"/>
                    </a:lnTo>
                    <a:lnTo>
                      <a:pt x="2975" y="540"/>
                    </a:lnTo>
                    <a:lnTo>
                      <a:pt x="2981" y="562"/>
                    </a:lnTo>
                    <a:lnTo>
                      <a:pt x="2986" y="578"/>
                    </a:lnTo>
                    <a:lnTo>
                      <a:pt x="2992" y="600"/>
                    </a:lnTo>
                    <a:lnTo>
                      <a:pt x="2992" y="623"/>
                    </a:lnTo>
                    <a:lnTo>
                      <a:pt x="2998" y="646"/>
                    </a:lnTo>
                    <a:lnTo>
                      <a:pt x="2998" y="669"/>
                    </a:lnTo>
                    <a:lnTo>
                      <a:pt x="3003" y="692"/>
                    </a:lnTo>
                    <a:lnTo>
                      <a:pt x="3003" y="713"/>
                    </a:lnTo>
                    <a:lnTo>
                      <a:pt x="3015" y="741"/>
                    </a:lnTo>
                    <a:lnTo>
                      <a:pt x="3015" y="764"/>
                    </a:lnTo>
                    <a:lnTo>
                      <a:pt x="3021" y="792"/>
                    </a:lnTo>
                    <a:lnTo>
                      <a:pt x="3021" y="813"/>
                    </a:lnTo>
                    <a:lnTo>
                      <a:pt x="3021" y="842"/>
                    </a:lnTo>
                    <a:lnTo>
                      <a:pt x="3021" y="865"/>
                    </a:lnTo>
                    <a:lnTo>
                      <a:pt x="3021" y="899"/>
                    </a:lnTo>
                    <a:lnTo>
                      <a:pt x="3021" y="927"/>
                    </a:lnTo>
                    <a:lnTo>
                      <a:pt x="3021" y="948"/>
                    </a:lnTo>
                    <a:lnTo>
                      <a:pt x="3021" y="977"/>
                    </a:lnTo>
                    <a:lnTo>
                      <a:pt x="3026" y="1011"/>
                    </a:lnTo>
                    <a:lnTo>
                      <a:pt x="3021" y="1034"/>
                    </a:lnTo>
                    <a:lnTo>
                      <a:pt x="3021" y="1060"/>
                    </a:lnTo>
                    <a:lnTo>
                      <a:pt x="3021" y="1089"/>
                    </a:lnTo>
                    <a:lnTo>
                      <a:pt x="3021" y="1117"/>
                    </a:lnTo>
                    <a:lnTo>
                      <a:pt x="3021" y="1146"/>
                    </a:lnTo>
                    <a:lnTo>
                      <a:pt x="3021" y="1169"/>
                    </a:lnTo>
                    <a:lnTo>
                      <a:pt x="3021" y="1195"/>
                    </a:lnTo>
                    <a:lnTo>
                      <a:pt x="3021" y="1224"/>
                    </a:lnTo>
                    <a:lnTo>
                      <a:pt x="3015" y="1247"/>
                    </a:lnTo>
                    <a:lnTo>
                      <a:pt x="3015" y="1269"/>
                    </a:lnTo>
                    <a:lnTo>
                      <a:pt x="3015" y="1292"/>
                    </a:lnTo>
                    <a:lnTo>
                      <a:pt x="3015" y="1313"/>
                    </a:lnTo>
                    <a:lnTo>
                      <a:pt x="3009" y="1330"/>
                    </a:lnTo>
                    <a:lnTo>
                      <a:pt x="3003" y="1347"/>
                    </a:lnTo>
                    <a:lnTo>
                      <a:pt x="3003" y="1364"/>
                    </a:lnTo>
                    <a:lnTo>
                      <a:pt x="3003" y="1387"/>
                    </a:lnTo>
                    <a:lnTo>
                      <a:pt x="3003" y="1416"/>
                    </a:lnTo>
                    <a:lnTo>
                      <a:pt x="3003" y="1431"/>
                    </a:lnTo>
                    <a:lnTo>
                      <a:pt x="3003" y="1448"/>
                    </a:lnTo>
                    <a:lnTo>
                      <a:pt x="3003" y="1454"/>
                    </a:lnTo>
                    <a:lnTo>
                      <a:pt x="3015" y="1459"/>
                    </a:lnTo>
                    <a:lnTo>
                      <a:pt x="3026" y="1465"/>
                    </a:lnTo>
                    <a:lnTo>
                      <a:pt x="3049" y="1477"/>
                    </a:lnTo>
                    <a:lnTo>
                      <a:pt x="3070" y="1488"/>
                    </a:lnTo>
                    <a:lnTo>
                      <a:pt x="3104" y="1511"/>
                    </a:lnTo>
                    <a:lnTo>
                      <a:pt x="3133" y="1528"/>
                    </a:lnTo>
                    <a:lnTo>
                      <a:pt x="3173" y="1549"/>
                    </a:lnTo>
                    <a:lnTo>
                      <a:pt x="3199" y="1566"/>
                    </a:lnTo>
                    <a:lnTo>
                      <a:pt x="3239" y="1594"/>
                    </a:lnTo>
                    <a:lnTo>
                      <a:pt x="3256" y="1612"/>
                    </a:lnTo>
                    <a:lnTo>
                      <a:pt x="3273" y="1629"/>
                    </a:lnTo>
                    <a:lnTo>
                      <a:pt x="3290" y="1640"/>
                    </a:lnTo>
                    <a:lnTo>
                      <a:pt x="3311" y="1657"/>
                    </a:lnTo>
                    <a:lnTo>
                      <a:pt x="3346" y="1684"/>
                    </a:lnTo>
                    <a:lnTo>
                      <a:pt x="3380" y="1724"/>
                    </a:lnTo>
                    <a:lnTo>
                      <a:pt x="3391" y="1741"/>
                    </a:lnTo>
                    <a:lnTo>
                      <a:pt x="3408" y="1758"/>
                    </a:lnTo>
                    <a:lnTo>
                      <a:pt x="3418" y="1781"/>
                    </a:lnTo>
                    <a:lnTo>
                      <a:pt x="3435" y="1796"/>
                    </a:lnTo>
                    <a:lnTo>
                      <a:pt x="3441" y="1813"/>
                    </a:lnTo>
                    <a:lnTo>
                      <a:pt x="3452" y="1841"/>
                    </a:lnTo>
                    <a:lnTo>
                      <a:pt x="3458" y="1859"/>
                    </a:lnTo>
                    <a:lnTo>
                      <a:pt x="3469" y="1893"/>
                    </a:lnTo>
                    <a:lnTo>
                      <a:pt x="3475" y="1919"/>
                    </a:lnTo>
                    <a:lnTo>
                      <a:pt x="3481" y="1948"/>
                    </a:lnTo>
                    <a:lnTo>
                      <a:pt x="3481" y="1965"/>
                    </a:lnTo>
                    <a:lnTo>
                      <a:pt x="3486" y="1982"/>
                    </a:lnTo>
                    <a:lnTo>
                      <a:pt x="3486" y="2005"/>
                    </a:lnTo>
                    <a:lnTo>
                      <a:pt x="3486" y="2028"/>
                    </a:lnTo>
                    <a:lnTo>
                      <a:pt x="3486" y="2043"/>
                    </a:lnTo>
                    <a:lnTo>
                      <a:pt x="3486" y="2060"/>
                    </a:lnTo>
                    <a:lnTo>
                      <a:pt x="3486" y="2083"/>
                    </a:lnTo>
                    <a:lnTo>
                      <a:pt x="3486" y="2100"/>
                    </a:lnTo>
                    <a:lnTo>
                      <a:pt x="3481" y="2123"/>
                    </a:lnTo>
                    <a:lnTo>
                      <a:pt x="3481" y="2146"/>
                    </a:lnTo>
                    <a:lnTo>
                      <a:pt x="3475" y="2161"/>
                    </a:lnTo>
                    <a:lnTo>
                      <a:pt x="3475" y="2184"/>
                    </a:lnTo>
                    <a:lnTo>
                      <a:pt x="3469" y="2206"/>
                    </a:lnTo>
                    <a:lnTo>
                      <a:pt x="3469" y="2229"/>
                    </a:lnTo>
                    <a:lnTo>
                      <a:pt x="3463" y="2258"/>
                    </a:lnTo>
                    <a:lnTo>
                      <a:pt x="3463" y="2279"/>
                    </a:lnTo>
                    <a:lnTo>
                      <a:pt x="3458" y="2296"/>
                    </a:lnTo>
                    <a:lnTo>
                      <a:pt x="3452" y="2324"/>
                    </a:lnTo>
                    <a:lnTo>
                      <a:pt x="3446" y="2347"/>
                    </a:lnTo>
                    <a:lnTo>
                      <a:pt x="3441" y="2376"/>
                    </a:lnTo>
                    <a:lnTo>
                      <a:pt x="3435" y="2393"/>
                    </a:lnTo>
                    <a:lnTo>
                      <a:pt x="3424" y="2414"/>
                    </a:lnTo>
                    <a:lnTo>
                      <a:pt x="3418" y="2442"/>
                    </a:lnTo>
                    <a:lnTo>
                      <a:pt x="3414" y="2465"/>
                    </a:lnTo>
                    <a:lnTo>
                      <a:pt x="3403" y="2482"/>
                    </a:lnTo>
                    <a:lnTo>
                      <a:pt x="3397" y="2510"/>
                    </a:lnTo>
                    <a:lnTo>
                      <a:pt x="3386" y="2531"/>
                    </a:lnTo>
                    <a:lnTo>
                      <a:pt x="3380" y="2560"/>
                    </a:lnTo>
                    <a:lnTo>
                      <a:pt x="3368" y="2577"/>
                    </a:lnTo>
                    <a:lnTo>
                      <a:pt x="3357" y="2606"/>
                    </a:lnTo>
                    <a:lnTo>
                      <a:pt x="3346" y="2628"/>
                    </a:lnTo>
                    <a:lnTo>
                      <a:pt x="3334" y="2649"/>
                    </a:lnTo>
                    <a:lnTo>
                      <a:pt x="3323" y="2672"/>
                    </a:lnTo>
                    <a:lnTo>
                      <a:pt x="3306" y="2701"/>
                    </a:lnTo>
                    <a:lnTo>
                      <a:pt x="3294" y="2723"/>
                    </a:lnTo>
                    <a:lnTo>
                      <a:pt x="3285" y="2746"/>
                    </a:lnTo>
                    <a:lnTo>
                      <a:pt x="3268" y="2767"/>
                    </a:lnTo>
                    <a:lnTo>
                      <a:pt x="3256" y="2790"/>
                    </a:lnTo>
                    <a:lnTo>
                      <a:pt x="3239" y="2813"/>
                    </a:lnTo>
                    <a:lnTo>
                      <a:pt x="3222" y="2835"/>
                    </a:lnTo>
                    <a:lnTo>
                      <a:pt x="3205" y="2858"/>
                    </a:lnTo>
                    <a:lnTo>
                      <a:pt x="3188" y="2875"/>
                    </a:lnTo>
                    <a:lnTo>
                      <a:pt x="3173" y="2896"/>
                    </a:lnTo>
                    <a:lnTo>
                      <a:pt x="3161" y="2919"/>
                    </a:lnTo>
                    <a:lnTo>
                      <a:pt x="3138" y="2936"/>
                    </a:lnTo>
                    <a:lnTo>
                      <a:pt x="3121" y="2959"/>
                    </a:lnTo>
                    <a:lnTo>
                      <a:pt x="3099" y="2976"/>
                    </a:lnTo>
                    <a:lnTo>
                      <a:pt x="3081" y="2999"/>
                    </a:lnTo>
                    <a:lnTo>
                      <a:pt x="3064" y="3014"/>
                    </a:lnTo>
                    <a:lnTo>
                      <a:pt x="3043" y="3031"/>
                    </a:lnTo>
                    <a:lnTo>
                      <a:pt x="3021" y="3048"/>
                    </a:lnTo>
                    <a:lnTo>
                      <a:pt x="3003" y="3071"/>
                    </a:lnTo>
                    <a:lnTo>
                      <a:pt x="2975" y="3083"/>
                    </a:lnTo>
                    <a:lnTo>
                      <a:pt x="2952" y="3100"/>
                    </a:lnTo>
                    <a:lnTo>
                      <a:pt x="2920" y="3111"/>
                    </a:lnTo>
                    <a:lnTo>
                      <a:pt x="2891" y="3126"/>
                    </a:lnTo>
                    <a:lnTo>
                      <a:pt x="2857" y="3138"/>
                    </a:lnTo>
                    <a:lnTo>
                      <a:pt x="2823" y="3149"/>
                    </a:lnTo>
                    <a:lnTo>
                      <a:pt x="2785" y="3160"/>
                    </a:lnTo>
                    <a:lnTo>
                      <a:pt x="2751" y="3172"/>
                    </a:lnTo>
                    <a:lnTo>
                      <a:pt x="2705" y="3178"/>
                    </a:lnTo>
                    <a:lnTo>
                      <a:pt x="2667" y="3183"/>
                    </a:lnTo>
                    <a:lnTo>
                      <a:pt x="2621" y="3195"/>
                    </a:lnTo>
                    <a:lnTo>
                      <a:pt x="2576" y="3200"/>
                    </a:lnTo>
                    <a:lnTo>
                      <a:pt x="2532" y="3206"/>
                    </a:lnTo>
                    <a:lnTo>
                      <a:pt x="2481" y="3206"/>
                    </a:lnTo>
                    <a:lnTo>
                      <a:pt x="2431" y="3212"/>
                    </a:lnTo>
                    <a:lnTo>
                      <a:pt x="2386" y="3212"/>
                    </a:lnTo>
                    <a:lnTo>
                      <a:pt x="2329" y="3212"/>
                    </a:lnTo>
                    <a:lnTo>
                      <a:pt x="2279" y="3212"/>
                    </a:lnTo>
                    <a:lnTo>
                      <a:pt x="2222" y="3212"/>
                    </a:lnTo>
                    <a:lnTo>
                      <a:pt x="2167" y="3212"/>
                    </a:lnTo>
                    <a:lnTo>
                      <a:pt x="2110" y="3206"/>
                    </a:lnTo>
                    <a:lnTo>
                      <a:pt x="2055" y="3200"/>
                    </a:lnTo>
                    <a:lnTo>
                      <a:pt x="1998" y="3195"/>
                    </a:lnTo>
                    <a:lnTo>
                      <a:pt x="1943" y="3195"/>
                    </a:lnTo>
                    <a:lnTo>
                      <a:pt x="1880" y="3183"/>
                    </a:lnTo>
                    <a:lnTo>
                      <a:pt x="1825" y="3178"/>
                    </a:lnTo>
                    <a:lnTo>
                      <a:pt x="1762" y="3166"/>
                    </a:lnTo>
                    <a:lnTo>
                      <a:pt x="1702" y="3160"/>
                    </a:lnTo>
                    <a:lnTo>
                      <a:pt x="1645" y="3149"/>
                    </a:lnTo>
                    <a:lnTo>
                      <a:pt x="1584" y="3138"/>
                    </a:lnTo>
                    <a:lnTo>
                      <a:pt x="1527" y="3126"/>
                    </a:lnTo>
                    <a:lnTo>
                      <a:pt x="1466" y="3117"/>
                    </a:lnTo>
                    <a:lnTo>
                      <a:pt x="1409" y="3100"/>
                    </a:lnTo>
                    <a:lnTo>
                      <a:pt x="1348" y="3083"/>
                    </a:lnTo>
                    <a:lnTo>
                      <a:pt x="1285" y="3065"/>
                    </a:lnTo>
                    <a:lnTo>
                      <a:pt x="1224" y="3048"/>
                    </a:lnTo>
                    <a:lnTo>
                      <a:pt x="1162" y="3026"/>
                    </a:lnTo>
                    <a:lnTo>
                      <a:pt x="1105" y="3008"/>
                    </a:lnTo>
                    <a:lnTo>
                      <a:pt x="1050" y="2988"/>
                    </a:lnTo>
                    <a:lnTo>
                      <a:pt x="993" y="2965"/>
                    </a:lnTo>
                    <a:lnTo>
                      <a:pt x="937" y="2942"/>
                    </a:lnTo>
                    <a:lnTo>
                      <a:pt x="880" y="2913"/>
                    </a:lnTo>
                    <a:lnTo>
                      <a:pt x="825" y="2891"/>
                    </a:lnTo>
                    <a:lnTo>
                      <a:pt x="774" y="2864"/>
                    </a:lnTo>
                    <a:lnTo>
                      <a:pt x="719" y="2841"/>
                    </a:lnTo>
                    <a:lnTo>
                      <a:pt x="668" y="2813"/>
                    </a:lnTo>
                    <a:lnTo>
                      <a:pt x="618" y="2778"/>
                    </a:lnTo>
                    <a:lnTo>
                      <a:pt x="573" y="2752"/>
                    </a:lnTo>
                    <a:lnTo>
                      <a:pt x="521" y="2723"/>
                    </a:lnTo>
                    <a:lnTo>
                      <a:pt x="472" y="2689"/>
                    </a:lnTo>
                    <a:lnTo>
                      <a:pt x="426" y="2649"/>
                    </a:lnTo>
                    <a:lnTo>
                      <a:pt x="386" y="2617"/>
                    </a:lnTo>
                    <a:lnTo>
                      <a:pt x="343" y="2583"/>
                    </a:lnTo>
                    <a:lnTo>
                      <a:pt x="303" y="2543"/>
                    </a:lnTo>
                    <a:lnTo>
                      <a:pt x="263" y="2510"/>
                    </a:lnTo>
                    <a:lnTo>
                      <a:pt x="230" y="2471"/>
                    </a:lnTo>
                    <a:lnTo>
                      <a:pt x="191" y="2425"/>
                    </a:lnTo>
                    <a:lnTo>
                      <a:pt x="162" y="2387"/>
                    </a:lnTo>
                    <a:lnTo>
                      <a:pt x="130" y="2347"/>
                    </a:lnTo>
                    <a:lnTo>
                      <a:pt x="107" y="2307"/>
                    </a:lnTo>
                    <a:lnTo>
                      <a:pt x="78" y="2258"/>
                    </a:lnTo>
                    <a:lnTo>
                      <a:pt x="56" y="2212"/>
                    </a:lnTo>
                    <a:lnTo>
                      <a:pt x="33" y="2166"/>
                    </a:lnTo>
                    <a:lnTo>
                      <a:pt x="21" y="2123"/>
                    </a:lnTo>
                    <a:lnTo>
                      <a:pt x="10" y="2100"/>
                    </a:lnTo>
                    <a:lnTo>
                      <a:pt x="6" y="2071"/>
                    </a:lnTo>
                    <a:lnTo>
                      <a:pt x="6" y="2049"/>
                    </a:lnTo>
                    <a:lnTo>
                      <a:pt x="0" y="2032"/>
                    </a:lnTo>
                    <a:lnTo>
                      <a:pt x="0" y="2016"/>
                    </a:lnTo>
                    <a:lnTo>
                      <a:pt x="6" y="1994"/>
                    </a:lnTo>
                    <a:lnTo>
                      <a:pt x="6" y="1965"/>
                    </a:lnTo>
                    <a:lnTo>
                      <a:pt x="6" y="1942"/>
                    </a:lnTo>
                    <a:lnTo>
                      <a:pt x="6" y="1914"/>
                    </a:lnTo>
                    <a:lnTo>
                      <a:pt x="16" y="1893"/>
                    </a:lnTo>
                    <a:lnTo>
                      <a:pt x="16" y="1864"/>
                    </a:lnTo>
                    <a:lnTo>
                      <a:pt x="27" y="1836"/>
                    </a:lnTo>
                    <a:lnTo>
                      <a:pt x="38" y="1807"/>
                    </a:lnTo>
                    <a:lnTo>
                      <a:pt x="50" y="1781"/>
                    </a:lnTo>
                    <a:lnTo>
                      <a:pt x="61" y="1746"/>
                    </a:lnTo>
                    <a:lnTo>
                      <a:pt x="78" y="1712"/>
                    </a:lnTo>
                    <a:lnTo>
                      <a:pt x="95" y="1684"/>
                    </a:lnTo>
                    <a:lnTo>
                      <a:pt x="118" y="1657"/>
                    </a:lnTo>
                    <a:lnTo>
                      <a:pt x="139" y="1617"/>
                    </a:lnTo>
                    <a:lnTo>
                      <a:pt x="168" y="1589"/>
                    </a:lnTo>
                    <a:lnTo>
                      <a:pt x="191" y="1560"/>
                    </a:lnTo>
                    <a:lnTo>
                      <a:pt x="230" y="1528"/>
                    </a:lnTo>
                    <a:lnTo>
                      <a:pt x="242" y="1511"/>
                    </a:lnTo>
                    <a:lnTo>
                      <a:pt x="257" y="1499"/>
                    </a:lnTo>
                    <a:lnTo>
                      <a:pt x="280" y="1482"/>
                    </a:lnTo>
                    <a:lnTo>
                      <a:pt x="303" y="1465"/>
                    </a:lnTo>
                    <a:lnTo>
                      <a:pt x="320" y="1448"/>
                    </a:lnTo>
                    <a:lnTo>
                      <a:pt x="343" y="1437"/>
                    </a:lnTo>
                    <a:lnTo>
                      <a:pt x="365" y="1421"/>
                    </a:lnTo>
                    <a:lnTo>
                      <a:pt x="386" y="1410"/>
                    </a:lnTo>
                    <a:lnTo>
                      <a:pt x="409" y="1393"/>
                    </a:lnTo>
                    <a:lnTo>
                      <a:pt x="438" y="1382"/>
                    </a:lnTo>
                    <a:lnTo>
                      <a:pt x="460" y="1364"/>
                    </a:lnTo>
                    <a:lnTo>
                      <a:pt x="489" y="1353"/>
                    </a:lnTo>
                    <a:lnTo>
                      <a:pt x="516" y="1342"/>
                    </a:lnTo>
                    <a:lnTo>
                      <a:pt x="544" y="1325"/>
                    </a:lnTo>
                    <a:lnTo>
                      <a:pt x="578" y="1313"/>
                    </a:lnTo>
                    <a:lnTo>
                      <a:pt x="612" y="1302"/>
                    </a:lnTo>
                    <a:lnTo>
                      <a:pt x="854" y="1859"/>
                    </a:lnTo>
                    <a:close/>
                  </a:path>
                </a:pathLst>
              </a:custGeom>
              <a:solidFill>
                <a:srgbClr val="7DB8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2584" name="Freeform 22"/>
              <p:cNvSpPr>
                <a:spLocks/>
              </p:cNvSpPr>
              <p:nvPr/>
            </p:nvSpPr>
            <p:spPr bwMode="auto">
              <a:xfrm>
                <a:off x="2170" y="2709"/>
                <a:ext cx="1013" cy="409"/>
              </a:xfrm>
              <a:custGeom>
                <a:avLst/>
                <a:gdLst>
                  <a:gd name="T0" fmla="*/ 22 w 2026"/>
                  <a:gd name="T1" fmla="*/ 179 h 819"/>
                  <a:gd name="T2" fmla="*/ 22 w 2026"/>
                  <a:gd name="T3" fmla="*/ 190 h 819"/>
                  <a:gd name="T4" fmla="*/ 31 w 2026"/>
                  <a:gd name="T5" fmla="*/ 221 h 819"/>
                  <a:gd name="T6" fmla="*/ 39 w 2026"/>
                  <a:gd name="T7" fmla="*/ 238 h 819"/>
                  <a:gd name="T8" fmla="*/ 53 w 2026"/>
                  <a:gd name="T9" fmla="*/ 260 h 819"/>
                  <a:gd name="T10" fmla="*/ 70 w 2026"/>
                  <a:gd name="T11" fmla="*/ 280 h 819"/>
                  <a:gd name="T12" fmla="*/ 95 w 2026"/>
                  <a:gd name="T13" fmla="*/ 303 h 819"/>
                  <a:gd name="T14" fmla="*/ 112 w 2026"/>
                  <a:gd name="T15" fmla="*/ 311 h 819"/>
                  <a:gd name="T16" fmla="*/ 131 w 2026"/>
                  <a:gd name="T17" fmla="*/ 319 h 819"/>
                  <a:gd name="T18" fmla="*/ 154 w 2026"/>
                  <a:gd name="T19" fmla="*/ 328 h 819"/>
                  <a:gd name="T20" fmla="*/ 185 w 2026"/>
                  <a:gd name="T21" fmla="*/ 339 h 819"/>
                  <a:gd name="T22" fmla="*/ 213 w 2026"/>
                  <a:gd name="T23" fmla="*/ 345 h 819"/>
                  <a:gd name="T24" fmla="*/ 247 w 2026"/>
                  <a:gd name="T25" fmla="*/ 353 h 819"/>
                  <a:gd name="T26" fmla="*/ 281 w 2026"/>
                  <a:gd name="T27" fmla="*/ 362 h 819"/>
                  <a:gd name="T28" fmla="*/ 298 w 2026"/>
                  <a:gd name="T29" fmla="*/ 367 h 819"/>
                  <a:gd name="T30" fmla="*/ 319 w 2026"/>
                  <a:gd name="T31" fmla="*/ 370 h 819"/>
                  <a:gd name="T32" fmla="*/ 354 w 2026"/>
                  <a:gd name="T33" fmla="*/ 378 h 819"/>
                  <a:gd name="T34" fmla="*/ 387 w 2026"/>
                  <a:gd name="T35" fmla="*/ 384 h 819"/>
                  <a:gd name="T36" fmla="*/ 421 w 2026"/>
                  <a:gd name="T37" fmla="*/ 389 h 819"/>
                  <a:gd name="T38" fmla="*/ 457 w 2026"/>
                  <a:gd name="T39" fmla="*/ 395 h 819"/>
                  <a:gd name="T40" fmla="*/ 489 w 2026"/>
                  <a:gd name="T41" fmla="*/ 398 h 819"/>
                  <a:gd name="T42" fmla="*/ 519 w 2026"/>
                  <a:gd name="T43" fmla="*/ 404 h 819"/>
                  <a:gd name="T44" fmla="*/ 545 w 2026"/>
                  <a:gd name="T45" fmla="*/ 407 h 819"/>
                  <a:gd name="T46" fmla="*/ 569 w 2026"/>
                  <a:gd name="T47" fmla="*/ 409 h 819"/>
                  <a:gd name="T48" fmla="*/ 589 w 2026"/>
                  <a:gd name="T49" fmla="*/ 409 h 819"/>
                  <a:gd name="T50" fmla="*/ 614 w 2026"/>
                  <a:gd name="T51" fmla="*/ 404 h 819"/>
                  <a:gd name="T52" fmla="*/ 643 w 2026"/>
                  <a:gd name="T53" fmla="*/ 398 h 819"/>
                  <a:gd name="T54" fmla="*/ 673 w 2026"/>
                  <a:gd name="T55" fmla="*/ 395 h 819"/>
                  <a:gd name="T56" fmla="*/ 704 w 2026"/>
                  <a:gd name="T57" fmla="*/ 387 h 819"/>
                  <a:gd name="T58" fmla="*/ 735 w 2026"/>
                  <a:gd name="T59" fmla="*/ 378 h 819"/>
                  <a:gd name="T60" fmla="*/ 766 w 2026"/>
                  <a:gd name="T61" fmla="*/ 370 h 819"/>
                  <a:gd name="T62" fmla="*/ 799 w 2026"/>
                  <a:gd name="T63" fmla="*/ 362 h 819"/>
                  <a:gd name="T64" fmla="*/ 825 w 2026"/>
                  <a:gd name="T65" fmla="*/ 351 h 819"/>
                  <a:gd name="T66" fmla="*/ 855 w 2026"/>
                  <a:gd name="T67" fmla="*/ 339 h 819"/>
                  <a:gd name="T68" fmla="*/ 878 w 2026"/>
                  <a:gd name="T69" fmla="*/ 331 h 819"/>
                  <a:gd name="T70" fmla="*/ 901 w 2026"/>
                  <a:gd name="T71" fmla="*/ 325 h 819"/>
                  <a:gd name="T72" fmla="*/ 917 w 2026"/>
                  <a:gd name="T73" fmla="*/ 316 h 819"/>
                  <a:gd name="T74" fmla="*/ 934 w 2026"/>
                  <a:gd name="T75" fmla="*/ 313 h 819"/>
                  <a:gd name="T76" fmla="*/ 946 w 2026"/>
                  <a:gd name="T77" fmla="*/ 311 h 819"/>
                  <a:gd name="T78" fmla="*/ 1002 w 2026"/>
                  <a:gd name="T79" fmla="*/ 0 h 819"/>
                  <a:gd name="T80" fmla="*/ 437 w 2026"/>
                  <a:gd name="T81" fmla="*/ 128 h 819"/>
                  <a:gd name="T82" fmla="*/ 421 w 2026"/>
                  <a:gd name="T83" fmla="*/ 128 h 819"/>
                  <a:gd name="T84" fmla="*/ 396 w 2026"/>
                  <a:gd name="T85" fmla="*/ 128 h 819"/>
                  <a:gd name="T86" fmla="*/ 370 w 2026"/>
                  <a:gd name="T87" fmla="*/ 128 h 819"/>
                  <a:gd name="T88" fmla="*/ 351 w 2026"/>
                  <a:gd name="T89" fmla="*/ 128 h 819"/>
                  <a:gd name="T90" fmla="*/ 331 w 2026"/>
                  <a:gd name="T91" fmla="*/ 125 h 819"/>
                  <a:gd name="T92" fmla="*/ 308 w 2026"/>
                  <a:gd name="T93" fmla="*/ 123 h 819"/>
                  <a:gd name="T94" fmla="*/ 286 w 2026"/>
                  <a:gd name="T95" fmla="*/ 121 h 819"/>
                  <a:gd name="T96" fmla="*/ 263 w 2026"/>
                  <a:gd name="T97" fmla="*/ 121 h 819"/>
                  <a:gd name="T98" fmla="*/ 244 w 2026"/>
                  <a:gd name="T99" fmla="*/ 118 h 819"/>
                  <a:gd name="T100" fmla="*/ 219 w 2026"/>
                  <a:gd name="T101" fmla="*/ 115 h 819"/>
                  <a:gd name="T102" fmla="*/ 199 w 2026"/>
                  <a:gd name="T103" fmla="*/ 112 h 819"/>
                  <a:gd name="T104" fmla="*/ 180 w 2026"/>
                  <a:gd name="T105" fmla="*/ 106 h 819"/>
                  <a:gd name="T106" fmla="*/ 160 w 2026"/>
                  <a:gd name="T107" fmla="*/ 103 h 819"/>
                  <a:gd name="T108" fmla="*/ 140 w 2026"/>
                  <a:gd name="T109" fmla="*/ 98 h 819"/>
                  <a:gd name="T110" fmla="*/ 115 w 2026"/>
                  <a:gd name="T111" fmla="*/ 89 h 819"/>
                  <a:gd name="T112" fmla="*/ 84 w 2026"/>
                  <a:gd name="T113" fmla="*/ 81 h 819"/>
                  <a:gd name="T114" fmla="*/ 56 w 2026"/>
                  <a:gd name="T115" fmla="*/ 69 h 819"/>
                  <a:gd name="T116" fmla="*/ 33 w 2026"/>
                  <a:gd name="T117" fmla="*/ 62 h 819"/>
                  <a:gd name="T118" fmla="*/ 16 w 2026"/>
                  <a:gd name="T119" fmla="*/ 50 h 819"/>
                  <a:gd name="T120" fmla="*/ 0 w 2026"/>
                  <a:gd name="T121" fmla="*/ 42 h 819"/>
                  <a:gd name="T122" fmla="*/ 0 w 2026"/>
                  <a:gd name="T123" fmla="*/ 42 h 819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2026"/>
                  <a:gd name="T187" fmla="*/ 0 h 819"/>
                  <a:gd name="T188" fmla="*/ 2026 w 2026"/>
                  <a:gd name="T189" fmla="*/ 819 h 819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2026" h="819">
                    <a:moveTo>
                      <a:pt x="0" y="84"/>
                    </a:moveTo>
                    <a:lnTo>
                      <a:pt x="44" y="359"/>
                    </a:lnTo>
                    <a:lnTo>
                      <a:pt x="44" y="365"/>
                    </a:lnTo>
                    <a:lnTo>
                      <a:pt x="44" y="380"/>
                    </a:lnTo>
                    <a:lnTo>
                      <a:pt x="49" y="409"/>
                    </a:lnTo>
                    <a:lnTo>
                      <a:pt x="61" y="443"/>
                    </a:lnTo>
                    <a:lnTo>
                      <a:pt x="66" y="460"/>
                    </a:lnTo>
                    <a:lnTo>
                      <a:pt x="78" y="477"/>
                    </a:lnTo>
                    <a:lnTo>
                      <a:pt x="89" y="498"/>
                    </a:lnTo>
                    <a:lnTo>
                      <a:pt x="106" y="521"/>
                    </a:lnTo>
                    <a:lnTo>
                      <a:pt x="118" y="544"/>
                    </a:lnTo>
                    <a:lnTo>
                      <a:pt x="139" y="561"/>
                    </a:lnTo>
                    <a:lnTo>
                      <a:pt x="161" y="584"/>
                    </a:lnTo>
                    <a:lnTo>
                      <a:pt x="190" y="606"/>
                    </a:lnTo>
                    <a:lnTo>
                      <a:pt x="201" y="612"/>
                    </a:lnTo>
                    <a:lnTo>
                      <a:pt x="224" y="622"/>
                    </a:lnTo>
                    <a:lnTo>
                      <a:pt x="241" y="627"/>
                    </a:lnTo>
                    <a:lnTo>
                      <a:pt x="262" y="639"/>
                    </a:lnTo>
                    <a:lnTo>
                      <a:pt x="285" y="644"/>
                    </a:lnTo>
                    <a:lnTo>
                      <a:pt x="308" y="656"/>
                    </a:lnTo>
                    <a:lnTo>
                      <a:pt x="336" y="667"/>
                    </a:lnTo>
                    <a:lnTo>
                      <a:pt x="370" y="679"/>
                    </a:lnTo>
                    <a:lnTo>
                      <a:pt x="397" y="684"/>
                    </a:lnTo>
                    <a:lnTo>
                      <a:pt x="426" y="690"/>
                    </a:lnTo>
                    <a:lnTo>
                      <a:pt x="460" y="696"/>
                    </a:lnTo>
                    <a:lnTo>
                      <a:pt x="494" y="707"/>
                    </a:lnTo>
                    <a:lnTo>
                      <a:pt x="526" y="713"/>
                    </a:lnTo>
                    <a:lnTo>
                      <a:pt x="561" y="724"/>
                    </a:lnTo>
                    <a:lnTo>
                      <a:pt x="578" y="730"/>
                    </a:lnTo>
                    <a:lnTo>
                      <a:pt x="595" y="734"/>
                    </a:lnTo>
                    <a:lnTo>
                      <a:pt x="616" y="734"/>
                    </a:lnTo>
                    <a:lnTo>
                      <a:pt x="638" y="740"/>
                    </a:lnTo>
                    <a:lnTo>
                      <a:pt x="673" y="745"/>
                    </a:lnTo>
                    <a:lnTo>
                      <a:pt x="707" y="757"/>
                    </a:lnTo>
                    <a:lnTo>
                      <a:pt x="739" y="757"/>
                    </a:lnTo>
                    <a:lnTo>
                      <a:pt x="773" y="768"/>
                    </a:lnTo>
                    <a:lnTo>
                      <a:pt x="808" y="774"/>
                    </a:lnTo>
                    <a:lnTo>
                      <a:pt x="842" y="779"/>
                    </a:lnTo>
                    <a:lnTo>
                      <a:pt x="874" y="785"/>
                    </a:lnTo>
                    <a:lnTo>
                      <a:pt x="914" y="791"/>
                    </a:lnTo>
                    <a:lnTo>
                      <a:pt x="943" y="797"/>
                    </a:lnTo>
                    <a:lnTo>
                      <a:pt x="977" y="797"/>
                    </a:lnTo>
                    <a:lnTo>
                      <a:pt x="1003" y="802"/>
                    </a:lnTo>
                    <a:lnTo>
                      <a:pt x="1038" y="808"/>
                    </a:lnTo>
                    <a:lnTo>
                      <a:pt x="1060" y="808"/>
                    </a:lnTo>
                    <a:lnTo>
                      <a:pt x="1089" y="814"/>
                    </a:lnTo>
                    <a:lnTo>
                      <a:pt x="1110" y="819"/>
                    </a:lnTo>
                    <a:lnTo>
                      <a:pt x="1138" y="819"/>
                    </a:lnTo>
                    <a:lnTo>
                      <a:pt x="1155" y="819"/>
                    </a:lnTo>
                    <a:lnTo>
                      <a:pt x="1178" y="819"/>
                    </a:lnTo>
                    <a:lnTo>
                      <a:pt x="1201" y="814"/>
                    </a:lnTo>
                    <a:lnTo>
                      <a:pt x="1228" y="808"/>
                    </a:lnTo>
                    <a:lnTo>
                      <a:pt x="1256" y="802"/>
                    </a:lnTo>
                    <a:lnTo>
                      <a:pt x="1285" y="797"/>
                    </a:lnTo>
                    <a:lnTo>
                      <a:pt x="1313" y="791"/>
                    </a:lnTo>
                    <a:lnTo>
                      <a:pt x="1346" y="791"/>
                    </a:lnTo>
                    <a:lnTo>
                      <a:pt x="1374" y="779"/>
                    </a:lnTo>
                    <a:lnTo>
                      <a:pt x="1408" y="774"/>
                    </a:lnTo>
                    <a:lnTo>
                      <a:pt x="1437" y="762"/>
                    </a:lnTo>
                    <a:lnTo>
                      <a:pt x="1469" y="757"/>
                    </a:lnTo>
                    <a:lnTo>
                      <a:pt x="1498" y="745"/>
                    </a:lnTo>
                    <a:lnTo>
                      <a:pt x="1532" y="740"/>
                    </a:lnTo>
                    <a:lnTo>
                      <a:pt x="1566" y="730"/>
                    </a:lnTo>
                    <a:lnTo>
                      <a:pt x="1598" y="724"/>
                    </a:lnTo>
                    <a:lnTo>
                      <a:pt x="1627" y="713"/>
                    </a:lnTo>
                    <a:lnTo>
                      <a:pt x="1650" y="702"/>
                    </a:lnTo>
                    <a:lnTo>
                      <a:pt x="1678" y="690"/>
                    </a:lnTo>
                    <a:lnTo>
                      <a:pt x="1710" y="679"/>
                    </a:lnTo>
                    <a:lnTo>
                      <a:pt x="1733" y="673"/>
                    </a:lnTo>
                    <a:lnTo>
                      <a:pt x="1756" y="662"/>
                    </a:lnTo>
                    <a:lnTo>
                      <a:pt x="1779" y="656"/>
                    </a:lnTo>
                    <a:lnTo>
                      <a:pt x="1802" y="650"/>
                    </a:lnTo>
                    <a:lnTo>
                      <a:pt x="1819" y="639"/>
                    </a:lnTo>
                    <a:lnTo>
                      <a:pt x="1834" y="633"/>
                    </a:lnTo>
                    <a:lnTo>
                      <a:pt x="1851" y="627"/>
                    </a:lnTo>
                    <a:lnTo>
                      <a:pt x="1868" y="627"/>
                    </a:lnTo>
                    <a:lnTo>
                      <a:pt x="1885" y="622"/>
                    </a:lnTo>
                    <a:lnTo>
                      <a:pt x="1891" y="622"/>
                    </a:lnTo>
                    <a:lnTo>
                      <a:pt x="2026" y="454"/>
                    </a:lnTo>
                    <a:lnTo>
                      <a:pt x="2003" y="0"/>
                    </a:lnTo>
                    <a:lnTo>
                      <a:pt x="880" y="262"/>
                    </a:lnTo>
                    <a:lnTo>
                      <a:pt x="874" y="257"/>
                    </a:lnTo>
                    <a:lnTo>
                      <a:pt x="863" y="257"/>
                    </a:lnTo>
                    <a:lnTo>
                      <a:pt x="842" y="257"/>
                    </a:lnTo>
                    <a:lnTo>
                      <a:pt x="825" y="257"/>
                    </a:lnTo>
                    <a:lnTo>
                      <a:pt x="791" y="257"/>
                    </a:lnTo>
                    <a:lnTo>
                      <a:pt x="756" y="257"/>
                    </a:lnTo>
                    <a:lnTo>
                      <a:pt x="739" y="257"/>
                    </a:lnTo>
                    <a:lnTo>
                      <a:pt x="724" y="257"/>
                    </a:lnTo>
                    <a:lnTo>
                      <a:pt x="701" y="257"/>
                    </a:lnTo>
                    <a:lnTo>
                      <a:pt x="684" y="257"/>
                    </a:lnTo>
                    <a:lnTo>
                      <a:pt x="661" y="251"/>
                    </a:lnTo>
                    <a:lnTo>
                      <a:pt x="638" y="247"/>
                    </a:lnTo>
                    <a:lnTo>
                      <a:pt x="616" y="247"/>
                    </a:lnTo>
                    <a:lnTo>
                      <a:pt x="595" y="247"/>
                    </a:lnTo>
                    <a:lnTo>
                      <a:pt x="572" y="242"/>
                    </a:lnTo>
                    <a:lnTo>
                      <a:pt x="555" y="242"/>
                    </a:lnTo>
                    <a:lnTo>
                      <a:pt x="526" y="242"/>
                    </a:lnTo>
                    <a:lnTo>
                      <a:pt x="509" y="242"/>
                    </a:lnTo>
                    <a:lnTo>
                      <a:pt x="488" y="236"/>
                    </a:lnTo>
                    <a:lnTo>
                      <a:pt x="460" y="230"/>
                    </a:lnTo>
                    <a:lnTo>
                      <a:pt x="437" y="230"/>
                    </a:lnTo>
                    <a:lnTo>
                      <a:pt x="420" y="230"/>
                    </a:lnTo>
                    <a:lnTo>
                      <a:pt x="397" y="224"/>
                    </a:lnTo>
                    <a:lnTo>
                      <a:pt x="374" y="224"/>
                    </a:lnTo>
                    <a:lnTo>
                      <a:pt x="359" y="213"/>
                    </a:lnTo>
                    <a:lnTo>
                      <a:pt x="342" y="213"/>
                    </a:lnTo>
                    <a:lnTo>
                      <a:pt x="319" y="207"/>
                    </a:lnTo>
                    <a:lnTo>
                      <a:pt x="302" y="202"/>
                    </a:lnTo>
                    <a:lnTo>
                      <a:pt x="279" y="196"/>
                    </a:lnTo>
                    <a:lnTo>
                      <a:pt x="262" y="190"/>
                    </a:lnTo>
                    <a:lnTo>
                      <a:pt x="230" y="179"/>
                    </a:lnTo>
                    <a:lnTo>
                      <a:pt x="201" y="173"/>
                    </a:lnTo>
                    <a:lnTo>
                      <a:pt x="167" y="162"/>
                    </a:lnTo>
                    <a:lnTo>
                      <a:pt x="139" y="150"/>
                    </a:lnTo>
                    <a:lnTo>
                      <a:pt x="112" y="139"/>
                    </a:lnTo>
                    <a:lnTo>
                      <a:pt x="89" y="128"/>
                    </a:lnTo>
                    <a:lnTo>
                      <a:pt x="66" y="124"/>
                    </a:lnTo>
                    <a:lnTo>
                      <a:pt x="49" y="112"/>
                    </a:lnTo>
                    <a:lnTo>
                      <a:pt x="32" y="101"/>
                    </a:lnTo>
                    <a:lnTo>
                      <a:pt x="21" y="95"/>
                    </a:lnTo>
                    <a:lnTo>
                      <a:pt x="0" y="84"/>
                    </a:lnTo>
                    <a:close/>
                  </a:path>
                </a:pathLst>
              </a:custGeom>
              <a:solidFill>
                <a:srgbClr val="2B6B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2585" name="Freeform 26"/>
              <p:cNvSpPr>
                <a:spLocks/>
              </p:cNvSpPr>
              <p:nvPr/>
            </p:nvSpPr>
            <p:spPr bwMode="auto">
              <a:xfrm>
                <a:off x="2638" y="2775"/>
                <a:ext cx="365" cy="337"/>
              </a:xfrm>
              <a:custGeom>
                <a:avLst/>
                <a:gdLst>
                  <a:gd name="T0" fmla="*/ 0 w 730"/>
                  <a:gd name="T1" fmla="*/ 275 h 675"/>
                  <a:gd name="T2" fmla="*/ 6 w 730"/>
                  <a:gd name="T3" fmla="*/ 26 h 675"/>
                  <a:gd name="T4" fmla="*/ 68 w 730"/>
                  <a:gd name="T5" fmla="*/ 6 h 675"/>
                  <a:gd name="T6" fmla="*/ 312 w 730"/>
                  <a:gd name="T7" fmla="*/ 0 h 675"/>
                  <a:gd name="T8" fmla="*/ 342 w 730"/>
                  <a:gd name="T9" fmla="*/ 93 h 675"/>
                  <a:gd name="T10" fmla="*/ 365 w 730"/>
                  <a:gd name="T11" fmla="*/ 241 h 675"/>
                  <a:gd name="T12" fmla="*/ 334 w 730"/>
                  <a:gd name="T13" fmla="*/ 298 h 675"/>
                  <a:gd name="T14" fmla="*/ 328 w 730"/>
                  <a:gd name="T15" fmla="*/ 300 h 675"/>
                  <a:gd name="T16" fmla="*/ 315 w 730"/>
                  <a:gd name="T17" fmla="*/ 312 h 675"/>
                  <a:gd name="T18" fmla="*/ 306 w 730"/>
                  <a:gd name="T19" fmla="*/ 314 h 675"/>
                  <a:gd name="T20" fmla="*/ 298 w 730"/>
                  <a:gd name="T21" fmla="*/ 320 h 675"/>
                  <a:gd name="T22" fmla="*/ 286 w 730"/>
                  <a:gd name="T23" fmla="*/ 320 h 675"/>
                  <a:gd name="T24" fmla="*/ 278 w 730"/>
                  <a:gd name="T25" fmla="*/ 320 h 675"/>
                  <a:gd name="T26" fmla="*/ 266 w 730"/>
                  <a:gd name="T27" fmla="*/ 314 h 675"/>
                  <a:gd name="T28" fmla="*/ 259 w 730"/>
                  <a:gd name="T29" fmla="*/ 309 h 675"/>
                  <a:gd name="T30" fmla="*/ 252 w 730"/>
                  <a:gd name="T31" fmla="*/ 300 h 675"/>
                  <a:gd name="T32" fmla="*/ 247 w 730"/>
                  <a:gd name="T33" fmla="*/ 295 h 675"/>
                  <a:gd name="T34" fmla="*/ 244 w 730"/>
                  <a:gd name="T35" fmla="*/ 281 h 675"/>
                  <a:gd name="T36" fmla="*/ 244 w 730"/>
                  <a:gd name="T37" fmla="*/ 275 h 675"/>
                  <a:gd name="T38" fmla="*/ 235 w 730"/>
                  <a:gd name="T39" fmla="*/ 67 h 675"/>
                  <a:gd name="T40" fmla="*/ 71 w 730"/>
                  <a:gd name="T41" fmla="*/ 59 h 675"/>
                  <a:gd name="T42" fmla="*/ 76 w 730"/>
                  <a:gd name="T43" fmla="*/ 123 h 675"/>
                  <a:gd name="T44" fmla="*/ 199 w 730"/>
                  <a:gd name="T45" fmla="*/ 121 h 675"/>
                  <a:gd name="T46" fmla="*/ 207 w 730"/>
                  <a:gd name="T47" fmla="*/ 185 h 675"/>
                  <a:gd name="T48" fmla="*/ 92 w 730"/>
                  <a:gd name="T49" fmla="*/ 185 h 675"/>
                  <a:gd name="T50" fmla="*/ 92 w 730"/>
                  <a:gd name="T51" fmla="*/ 320 h 675"/>
                  <a:gd name="T52" fmla="*/ 92 w 730"/>
                  <a:gd name="T53" fmla="*/ 320 h 675"/>
                  <a:gd name="T54" fmla="*/ 87 w 730"/>
                  <a:gd name="T55" fmla="*/ 326 h 675"/>
                  <a:gd name="T56" fmla="*/ 79 w 730"/>
                  <a:gd name="T57" fmla="*/ 329 h 675"/>
                  <a:gd name="T58" fmla="*/ 76 w 730"/>
                  <a:gd name="T59" fmla="*/ 332 h 675"/>
                  <a:gd name="T60" fmla="*/ 65 w 730"/>
                  <a:gd name="T61" fmla="*/ 332 h 675"/>
                  <a:gd name="T62" fmla="*/ 53 w 730"/>
                  <a:gd name="T63" fmla="*/ 337 h 675"/>
                  <a:gd name="T64" fmla="*/ 39 w 730"/>
                  <a:gd name="T65" fmla="*/ 334 h 675"/>
                  <a:gd name="T66" fmla="*/ 27 w 730"/>
                  <a:gd name="T67" fmla="*/ 334 h 675"/>
                  <a:gd name="T68" fmla="*/ 20 w 730"/>
                  <a:gd name="T69" fmla="*/ 332 h 675"/>
                  <a:gd name="T70" fmla="*/ 14 w 730"/>
                  <a:gd name="T71" fmla="*/ 329 h 675"/>
                  <a:gd name="T72" fmla="*/ 3 w 730"/>
                  <a:gd name="T73" fmla="*/ 320 h 675"/>
                  <a:gd name="T74" fmla="*/ 3 w 730"/>
                  <a:gd name="T75" fmla="*/ 320 h 675"/>
                  <a:gd name="T76" fmla="*/ 0 w 730"/>
                  <a:gd name="T77" fmla="*/ 275 h 675"/>
                  <a:gd name="T78" fmla="*/ 0 w 730"/>
                  <a:gd name="T79" fmla="*/ 275 h 675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730"/>
                  <a:gd name="T121" fmla="*/ 0 h 675"/>
                  <a:gd name="T122" fmla="*/ 730 w 730"/>
                  <a:gd name="T123" fmla="*/ 675 h 675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730" h="675">
                    <a:moveTo>
                      <a:pt x="0" y="551"/>
                    </a:moveTo>
                    <a:lnTo>
                      <a:pt x="11" y="52"/>
                    </a:lnTo>
                    <a:lnTo>
                      <a:pt x="135" y="12"/>
                    </a:lnTo>
                    <a:lnTo>
                      <a:pt x="623" y="0"/>
                    </a:lnTo>
                    <a:lnTo>
                      <a:pt x="684" y="186"/>
                    </a:lnTo>
                    <a:lnTo>
                      <a:pt x="730" y="483"/>
                    </a:lnTo>
                    <a:lnTo>
                      <a:pt x="667" y="597"/>
                    </a:lnTo>
                    <a:lnTo>
                      <a:pt x="656" y="601"/>
                    </a:lnTo>
                    <a:lnTo>
                      <a:pt x="629" y="624"/>
                    </a:lnTo>
                    <a:lnTo>
                      <a:pt x="612" y="629"/>
                    </a:lnTo>
                    <a:lnTo>
                      <a:pt x="595" y="641"/>
                    </a:lnTo>
                    <a:lnTo>
                      <a:pt x="572" y="641"/>
                    </a:lnTo>
                    <a:lnTo>
                      <a:pt x="555" y="641"/>
                    </a:lnTo>
                    <a:lnTo>
                      <a:pt x="532" y="629"/>
                    </a:lnTo>
                    <a:lnTo>
                      <a:pt x="517" y="618"/>
                    </a:lnTo>
                    <a:lnTo>
                      <a:pt x="505" y="601"/>
                    </a:lnTo>
                    <a:lnTo>
                      <a:pt x="494" y="591"/>
                    </a:lnTo>
                    <a:lnTo>
                      <a:pt x="488" y="563"/>
                    </a:lnTo>
                    <a:lnTo>
                      <a:pt x="488" y="551"/>
                    </a:lnTo>
                    <a:lnTo>
                      <a:pt x="471" y="135"/>
                    </a:lnTo>
                    <a:lnTo>
                      <a:pt x="141" y="118"/>
                    </a:lnTo>
                    <a:lnTo>
                      <a:pt x="152" y="247"/>
                    </a:lnTo>
                    <a:lnTo>
                      <a:pt x="399" y="242"/>
                    </a:lnTo>
                    <a:lnTo>
                      <a:pt x="414" y="371"/>
                    </a:lnTo>
                    <a:lnTo>
                      <a:pt x="184" y="371"/>
                    </a:lnTo>
                    <a:lnTo>
                      <a:pt x="184" y="641"/>
                    </a:lnTo>
                    <a:lnTo>
                      <a:pt x="173" y="652"/>
                    </a:lnTo>
                    <a:lnTo>
                      <a:pt x="158" y="658"/>
                    </a:lnTo>
                    <a:lnTo>
                      <a:pt x="152" y="664"/>
                    </a:lnTo>
                    <a:lnTo>
                      <a:pt x="129" y="664"/>
                    </a:lnTo>
                    <a:lnTo>
                      <a:pt x="106" y="675"/>
                    </a:lnTo>
                    <a:lnTo>
                      <a:pt x="78" y="669"/>
                    </a:lnTo>
                    <a:lnTo>
                      <a:pt x="55" y="669"/>
                    </a:lnTo>
                    <a:lnTo>
                      <a:pt x="40" y="664"/>
                    </a:lnTo>
                    <a:lnTo>
                      <a:pt x="28" y="658"/>
                    </a:lnTo>
                    <a:lnTo>
                      <a:pt x="6" y="641"/>
                    </a:lnTo>
                    <a:lnTo>
                      <a:pt x="0" y="551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2586" name="Freeform 27"/>
              <p:cNvSpPr>
                <a:spLocks/>
              </p:cNvSpPr>
              <p:nvPr/>
            </p:nvSpPr>
            <p:spPr bwMode="auto">
              <a:xfrm>
                <a:off x="2857" y="2531"/>
                <a:ext cx="340" cy="354"/>
              </a:xfrm>
              <a:custGeom>
                <a:avLst/>
                <a:gdLst>
                  <a:gd name="T0" fmla="*/ 40 w 680"/>
                  <a:gd name="T1" fmla="*/ 228 h 709"/>
                  <a:gd name="T2" fmla="*/ 20 w 680"/>
                  <a:gd name="T3" fmla="*/ 208 h 709"/>
                  <a:gd name="T4" fmla="*/ 9 w 680"/>
                  <a:gd name="T5" fmla="*/ 188 h 709"/>
                  <a:gd name="T6" fmla="*/ 0 w 680"/>
                  <a:gd name="T7" fmla="*/ 157 h 709"/>
                  <a:gd name="T8" fmla="*/ 0 w 680"/>
                  <a:gd name="T9" fmla="*/ 129 h 709"/>
                  <a:gd name="T10" fmla="*/ 5 w 680"/>
                  <a:gd name="T11" fmla="*/ 107 h 709"/>
                  <a:gd name="T12" fmla="*/ 17 w 680"/>
                  <a:gd name="T13" fmla="*/ 90 h 709"/>
                  <a:gd name="T14" fmla="*/ 34 w 680"/>
                  <a:gd name="T15" fmla="*/ 81 h 709"/>
                  <a:gd name="T16" fmla="*/ 56 w 680"/>
                  <a:gd name="T17" fmla="*/ 84 h 709"/>
                  <a:gd name="T18" fmla="*/ 76 w 680"/>
                  <a:gd name="T19" fmla="*/ 96 h 709"/>
                  <a:gd name="T20" fmla="*/ 90 w 680"/>
                  <a:gd name="T21" fmla="*/ 104 h 709"/>
                  <a:gd name="T22" fmla="*/ 93 w 680"/>
                  <a:gd name="T23" fmla="*/ 104 h 709"/>
                  <a:gd name="T24" fmla="*/ 96 w 680"/>
                  <a:gd name="T25" fmla="*/ 84 h 709"/>
                  <a:gd name="T26" fmla="*/ 104 w 680"/>
                  <a:gd name="T27" fmla="*/ 59 h 709"/>
                  <a:gd name="T28" fmla="*/ 118 w 680"/>
                  <a:gd name="T29" fmla="*/ 31 h 709"/>
                  <a:gd name="T30" fmla="*/ 138 w 680"/>
                  <a:gd name="T31" fmla="*/ 8 h 709"/>
                  <a:gd name="T32" fmla="*/ 164 w 680"/>
                  <a:gd name="T33" fmla="*/ 0 h 709"/>
                  <a:gd name="T34" fmla="*/ 185 w 680"/>
                  <a:gd name="T35" fmla="*/ 0 h 709"/>
                  <a:gd name="T36" fmla="*/ 199 w 680"/>
                  <a:gd name="T37" fmla="*/ 0 h 709"/>
                  <a:gd name="T38" fmla="*/ 205 w 680"/>
                  <a:gd name="T39" fmla="*/ 2 h 709"/>
                  <a:gd name="T40" fmla="*/ 228 w 680"/>
                  <a:gd name="T41" fmla="*/ 11 h 709"/>
                  <a:gd name="T42" fmla="*/ 241 w 680"/>
                  <a:gd name="T43" fmla="*/ 37 h 709"/>
                  <a:gd name="T44" fmla="*/ 238 w 680"/>
                  <a:gd name="T45" fmla="*/ 59 h 709"/>
                  <a:gd name="T46" fmla="*/ 315 w 680"/>
                  <a:gd name="T47" fmla="*/ 104 h 709"/>
                  <a:gd name="T48" fmla="*/ 326 w 680"/>
                  <a:gd name="T49" fmla="*/ 123 h 709"/>
                  <a:gd name="T50" fmla="*/ 335 w 680"/>
                  <a:gd name="T51" fmla="*/ 143 h 709"/>
                  <a:gd name="T52" fmla="*/ 340 w 680"/>
                  <a:gd name="T53" fmla="*/ 166 h 709"/>
                  <a:gd name="T54" fmla="*/ 332 w 680"/>
                  <a:gd name="T55" fmla="*/ 188 h 709"/>
                  <a:gd name="T56" fmla="*/ 318 w 680"/>
                  <a:gd name="T57" fmla="*/ 211 h 709"/>
                  <a:gd name="T58" fmla="*/ 298 w 680"/>
                  <a:gd name="T59" fmla="*/ 233 h 709"/>
                  <a:gd name="T60" fmla="*/ 250 w 680"/>
                  <a:gd name="T61" fmla="*/ 255 h 709"/>
                  <a:gd name="T62" fmla="*/ 253 w 680"/>
                  <a:gd name="T63" fmla="*/ 272 h 709"/>
                  <a:gd name="T64" fmla="*/ 247 w 680"/>
                  <a:gd name="T65" fmla="*/ 298 h 709"/>
                  <a:gd name="T66" fmla="*/ 222 w 680"/>
                  <a:gd name="T67" fmla="*/ 331 h 709"/>
                  <a:gd name="T68" fmla="*/ 202 w 680"/>
                  <a:gd name="T69" fmla="*/ 340 h 709"/>
                  <a:gd name="T70" fmla="*/ 185 w 680"/>
                  <a:gd name="T71" fmla="*/ 348 h 709"/>
                  <a:gd name="T72" fmla="*/ 167 w 680"/>
                  <a:gd name="T73" fmla="*/ 351 h 709"/>
                  <a:gd name="T74" fmla="*/ 149 w 680"/>
                  <a:gd name="T75" fmla="*/ 354 h 709"/>
                  <a:gd name="T76" fmla="*/ 120 w 680"/>
                  <a:gd name="T77" fmla="*/ 348 h 709"/>
                  <a:gd name="T78" fmla="*/ 109 w 680"/>
                  <a:gd name="T79" fmla="*/ 348 h 709"/>
                  <a:gd name="T80" fmla="*/ 45 w 680"/>
                  <a:gd name="T81" fmla="*/ 231 h 709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680"/>
                  <a:gd name="T124" fmla="*/ 0 h 709"/>
                  <a:gd name="T125" fmla="*/ 680 w 680"/>
                  <a:gd name="T126" fmla="*/ 709 h 709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680" h="709">
                    <a:moveTo>
                      <a:pt x="91" y="462"/>
                    </a:moveTo>
                    <a:lnTo>
                      <a:pt x="80" y="456"/>
                    </a:lnTo>
                    <a:lnTo>
                      <a:pt x="57" y="433"/>
                    </a:lnTo>
                    <a:lnTo>
                      <a:pt x="40" y="416"/>
                    </a:lnTo>
                    <a:lnTo>
                      <a:pt x="29" y="399"/>
                    </a:lnTo>
                    <a:lnTo>
                      <a:pt x="17" y="376"/>
                    </a:lnTo>
                    <a:lnTo>
                      <a:pt x="11" y="349"/>
                    </a:lnTo>
                    <a:lnTo>
                      <a:pt x="0" y="315"/>
                    </a:lnTo>
                    <a:lnTo>
                      <a:pt x="0" y="287"/>
                    </a:lnTo>
                    <a:lnTo>
                      <a:pt x="0" y="258"/>
                    </a:lnTo>
                    <a:lnTo>
                      <a:pt x="6" y="237"/>
                    </a:lnTo>
                    <a:lnTo>
                      <a:pt x="11" y="215"/>
                    </a:lnTo>
                    <a:lnTo>
                      <a:pt x="23" y="197"/>
                    </a:lnTo>
                    <a:lnTo>
                      <a:pt x="34" y="180"/>
                    </a:lnTo>
                    <a:lnTo>
                      <a:pt x="51" y="169"/>
                    </a:lnTo>
                    <a:lnTo>
                      <a:pt x="68" y="163"/>
                    </a:lnTo>
                    <a:lnTo>
                      <a:pt x="91" y="163"/>
                    </a:lnTo>
                    <a:lnTo>
                      <a:pt x="112" y="169"/>
                    </a:lnTo>
                    <a:lnTo>
                      <a:pt x="135" y="180"/>
                    </a:lnTo>
                    <a:lnTo>
                      <a:pt x="152" y="192"/>
                    </a:lnTo>
                    <a:lnTo>
                      <a:pt x="169" y="203"/>
                    </a:lnTo>
                    <a:lnTo>
                      <a:pt x="181" y="209"/>
                    </a:lnTo>
                    <a:lnTo>
                      <a:pt x="186" y="215"/>
                    </a:lnTo>
                    <a:lnTo>
                      <a:pt x="186" y="209"/>
                    </a:lnTo>
                    <a:lnTo>
                      <a:pt x="186" y="192"/>
                    </a:lnTo>
                    <a:lnTo>
                      <a:pt x="192" y="169"/>
                    </a:lnTo>
                    <a:lnTo>
                      <a:pt x="203" y="146"/>
                    </a:lnTo>
                    <a:lnTo>
                      <a:pt x="209" y="118"/>
                    </a:lnTo>
                    <a:lnTo>
                      <a:pt x="219" y="91"/>
                    </a:lnTo>
                    <a:lnTo>
                      <a:pt x="236" y="63"/>
                    </a:lnTo>
                    <a:lnTo>
                      <a:pt x="259" y="45"/>
                    </a:lnTo>
                    <a:lnTo>
                      <a:pt x="276" y="17"/>
                    </a:lnTo>
                    <a:lnTo>
                      <a:pt x="304" y="11"/>
                    </a:lnTo>
                    <a:lnTo>
                      <a:pt x="327" y="0"/>
                    </a:lnTo>
                    <a:lnTo>
                      <a:pt x="354" y="0"/>
                    </a:lnTo>
                    <a:lnTo>
                      <a:pt x="371" y="0"/>
                    </a:lnTo>
                    <a:lnTo>
                      <a:pt x="388" y="0"/>
                    </a:lnTo>
                    <a:lnTo>
                      <a:pt x="399" y="0"/>
                    </a:lnTo>
                    <a:lnTo>
                      <a:pt x="405" y="5"/>
                    </a:lnTo>
                    <a:lnTo>
                      <a:pt x="411" y="5"/>
                    </a:lnTo>
                    <a:lnTo>
                      <a:pt x="439" y="11"/>
                    </a:lnTo>
                    <a:lnTo>
                      <a:pt x="456" y="23"/>
                    </a:lnTo>
                    <a:lnTo>
                      <a:pt x="477" y="45"/>
                    </a:lnTo>
                    <a:lnTo>
                      <a:pt x="483" y="74"/>
                    </a:lnTo>
                    <a:lnTo>
                      <a:pt x="483" y="108"/>
                    </a:lnTo>
                    <a:lnTo>
                      <a:pt x="477" y="118"/>
                    </a:lnTo>
                    <a:lnTo>
                      <a:pt x="477" y="129"/>
                    </a:lnTo>
                    <a:lnTo>
                      <a:pt x="629" y="209"/>
                    </a:lnTo>
                    <a:lnTo>
                      <a:pt x="635" y="220"/>
                    </a:lnTo>
                    <a:lnTo>
                      <a:pt x="652" y="247"/>
                    </a:lnTo>
                    <a:lnTo>
                      <a:pt x="658" y="264"/>
                    </a:lnTo>
                    <a:lnTo>
                      <a:pt x="669" y="287"/>
                    </a:lnTo>
                    <a:lnTo>
                      <a:pt x="675" y="310"/>
                    </a:lnTo>
                    <a:lnTo>
                      <a:pt x="680" y="332"/>
                    </a:lnTo>
                    <a:lnTo>
                      <a:pt x="669" y="355"/>
                    </a:lnTo>
                    <a:lnTo>
                      <a:pt x="663" y="376"/>
                    </a:lnTo>
                    <a:lnTo>
                      <a:pt x="652" y="399"/>
                    </a:lnTo>
                    <a:lnTo>
                      <a:pt x="635" y="422"/>
                    </a:lnTo>
                    <a:lnTo>
                      <a:pt x="606" y="450"/>
                    </a:lnTo>
                    <a:lnTo>
                      <a:pt x="595" y="467"/>
                    </a:lnTo>
                    <a:lnTo>
                      <a:pt x="494" y="494"/>
                    </a:lnTo>
                    <a:lnTo>
                      <a:pt x="500" y="511"/>
                    </a:lnTo>
                    <a:lnTo>
                      <a:pt x="506" y="522"/>
                    </a:lnTo>
                    <a:lnTo>
                      <a:pt x="506" y="545"/>
                    </a:lnTo>
                    <a:lnTo>
                      <a:pt x="506" y="568"/>
                    </a:lnTo>
                    <a:lnTo>
                      <a:pt x="494" y="597"/>
                    </a:lnTo>
                    <a:lnTo>
                      <a:pt x="471" y="629"/>
                    </a:lnTo>
                    <a:lnTo>
                      <a:pt x="445" y="663"/>
                    </a:lnTo>
                    <a:lnTo>
                      <a:pt x="428" y="674"/>
                    </a:lnTo>
                    <a:lnTo>
                      <a:pt x="405" y="680"/>
                    </a:lnTo>
                    <a:lnTo>
                      <a:pt x="388" y="686"/>
                    </a:lnTo>
                    <a:lnTo>
                      <a:pt x="371" y="697"/>
                    </a:lnTo>
                    <a:lnTo>
                      <a:pt x="348" y="697"/>
                    </a:lnTo>
                    <a:lnTo>
                      <a:pt x="333" y="703"/>
                    </a:lnTo>
                    <a:lnTo>
                      <a:pt x="310" y="703"/>
                    </a:lnTo>
                    <a:lnTo>
                      <a:pt x="298" y="709"/>
                    </a:lnTo>
                    <a:lnTo>
                      <a:pt x="264" y="703"/>
                    </a:lnTo>
                    <a:lnTo>
                      <a:pt x="241" y="697"/>
                    </a:lnTo>
                    <a:lnTo>
                      <a:pt x="224" y="697"/>
                    </a:lnTo>
                    <a:lnTo>
                      <a:pt x="219" y="697"/>
                    </a:lnTo>
                    <a:lnTo>
                      <a:pt x="91" y="462"/>
                    </a:lnTo>
                    <a:close/>
                  </a:path>
                </a:pathLst>
              </a:custGeom>
              <a:solidFill>
                <a:srgbClr val="599E2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2587" name="Freeform 28"/>
              <p:cNvSpPr>
                <a:spLocks/>
              </p:cNvSpPr>
              <p:nvPr/>
            </p:nvSpPr>
            <p:spPr bwMode="auto">
              <a:xfrm>
                <a:off x="2697" y="2972"/>
                <a:ext cx="236" cy="138"/>
              </a:xfrm>
              <a:custGeom>
                <a:avLst/>
                <a:gdLst>
                  <a:gd name="T0" fmla="*/ 0 w 471"/>
                  <a:gd name="T1" fmla="*/ 40 h 275"/>
                  <a:gd name="T2" fmla="*/ 210 w 471"/>
                  <a:gd name="T3" fmla="*/ 0 h 275"/>
                  <a:gd name="T4" fmla="*/ 236 w 471"/>
                  <a:gd name="T5" fmla="*/ 93 h 275"/>
                  <a:gd name="T6" fmla="*/ 3 w 471"/>
                  <a:gd name="T7" fmla="*/ 138 h 275"/>
                  <a:gd name="T8" fmla="*/ 0 w 471"/>
                  <a:gd name="T9" fmla="*/ 40 h 275"/>
                  <a:gd name="T10" fmla="*/ 0 w 471"/>
                  <a:gd name="T11" fmla="*/ 40 h 27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1"/>
                  <a:gd name="T19" fmla="*/ 0 h 275"/>
                  <a:gd name="T20" fmla="*/ 471 w 471"/>
                  <a:gd name="T21" fmla="*/ 275 h 27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1" h="275">
                    <a:moveTo>
                      <a:pt x="0" y="79"/>
                    </a:moveTo>
                    <a:lnTo>
                      <a:pt x="420" y="0"/>
                    </a:lnTo>
                    <a:lnTo>
                      <a:pt x="471" y="186"/>
                    </a:lnTo>
                    <a:lnTo>
                      <a:pt x="5" y="275"/>
                    </a:lnTo>
                    <a:lnTo>
                      <a:pt x="0" y="79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2588" name="Freeform 29"/>
              <p:cNvSpPr>
                <a:spLocks/>
              </p:cNvSpPr>
              <p:nvPr/>
            </p:nvSpPr>
            <p:spPr bwMode="auto">
              <a:xfrm>
                <a:off x="1948" y="2515"/>
                <a:ext cx="216" cy="280"/>
              </a:xfrm>
              <a:custGeom>
                <a:avLst/>
                <a:gdLst>
                  <a:gd name="T0" fmla="*/ 152 w 433"/>
                  <a:gd name="T1" fmla="*/ 0 h 561"/>
                  <a:gd name="T2" fmla="*/ 149 w 433"/>
                  <a:gd name="T3" fmla="*/ 3 h 561"/>
                  <a:gd name="T4" fmla="*/ 135 w 433"/>
                  <a:gd name="T5" fmla="*/ 13 h 561"/>
                  <a:gd name="T6" fmla="*/ 129 w 433"/>
                  <a:gd name="T7" fmla="*/ 16 h 561"/>
                  <a:gd name="T8" fmla="*/ 120 w 433"/>
                  <a:gd name="T9" fmla="*/ 28 h 561"/>
                  <a:gd name="T10" fmla="*/ 109 w 433"/>
                  <a:gd name="T11" fmla="*/ 39 h 561"/>
                  <a:gd name="T12" fmla="*/ 101 w 433"/>
                  <a:gd name="T13" fmla="*/ 48 h 561"/>
                  <a:gd name="T14" fmla="*/ 90 w 433"/>
                  <a:gd name="T15" fmla="*/ 59 h 561"/>
                  <a:gd name="T16" fmla="*/ 76 w 433"/>
                  <a:gd name="T17" fmla="*/ 70 h 561"/>
                  <a:gd name="T18" fmla="*/ 64 w 433"/>
                  <a:gd name="T19" fmla="*/ 78 h 561"/>
                  <a:gd name="T20" fmla="*/ 56 w 433"/>
                  <a:gd name="T21" fmla="*/ 89 h 561"/>
                  <a:gd name="T22" fmla="*/ 43 w 433"/>
                  <a:gd name="T23" fmla="*/ 98 h 561"/>
                  <a:gd name="T24" fmla="*/ 34 w 433"/>
                  <a:gd name="T25" fmla="*/ 109 h 561"/>
                  <a:gd name="T26" fmla="*/ 23 w 433"/>
                  <a:gd name="T27" fmla="*/ 121 h 561"/>
                  <a:gd name="T28" fmla="*/ 17 w 433"/>
                  <a:gd name="T29" fmla="*/ 129 h 561"/>
                  <a:gd name="T30" fmla="*/ 8 w 433"/>
                  <a:gd name="T31" fmla="*/ 137 h 561"/>
                  <a:gd name="T32" fmla="*/ 3 w 433"/>
                  <a:gd name="T33" fmla="*/ 145 h 561"/>
                  <a:gd name="T34" fmla="*/ 0 w 433"/>
                  <a:gd name="T35" fmla="*/ 157 h 561"/>
                  <a:gd name="T36" fmla="*/ 0 w 433"/>
                  <a:gd name="T37" fmla="*/ 171 h 561"/>
                  <a:gd name="T38" fmla="*/ 0 w 433"/>
                  <a:gd name="T39" fmla="*/ 180 h 561"/>
                  <a:gd name="T40" fmla="*/ 6 w 433"/>
                  <a:gd name="T41" fmla="*/ 194 h 561"/>
                  <a:gd name="T42" fmla="*/ 8 w 433"/>
                  <a:gd name="T43" fmla="*/ 207 h 561"/>
                  <a:gd name="T44" fmla="*/ 17 w 433"/>
                  <a:gd name="T45" fmla="*/ 221 h 561"/>
                  <a:gd name="T46" fmla="*/ 23 w 433"/>
                  <a:gd name="T47" fmla="*/ 230 h 561"/>
                  <a:gd name="T48" fmla="*/ 28 w 433"/>
                  <a:gd name="T49" fmla="*/ 241 h 561"/>
                  <a:gd name="T50" fmla="*/ 34 w 433"/>
                  <a:gd name="T51" fmla="*/ 253 h 561"/>
                  <a:gd name="T52" fmla="*/ 40 w 433"/>
                  <a:gd name="T53" fmla="*/ 263 h 561"/>
                  <a:gd name="T54" fmla="*/ 47 w 433"/>
                  <a:gd name="T55" fmla="*/ 275 h 561"/>
                  <a:gd name="T56" fmla="*/ 53 w 433"/>
                  <a:gd name="T57" fmla="*/ 280 h 561"/>
                  <a:gd name="T58" fmla="*/ 216 w 433"/>
                  <a:gd name="T59" fmla="*/ 171 h 561"/>
                  <a:gd name="T60" fmla="*/ 152 w 433"/>
                  <a:gd name="T61" fmla="*/ 0 h 561"/>
                  <a:gd name="T62" fmla="*/ 152 w 433"/>
                  <a:gd name="T63" fmla="*/ 0 h 56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433"/>
                  <a:gd name="T97" fmla="*/ 0 h 561"/>
                  <a:gd name="T98" fmla="*/ 433 w 433"/>
                  <a:gd name="T99" fmla="*/ 561 h 561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433" h="561">
                    <a:moveTo>
                      <a:pt x="304" y="0"/>
                    </a:moveTo>
                    <a:lnTo>
                      <a:pt x="299" y="6"/>
                    </a:lnTo>
                    <a:lnTo>
                      <a:pt x="270" y="27"/>
                    </a:lnTo>
                    <a:lnTo>
                      <a:pt x="259" y="33"/>
                    </a:lnTo>
                    <a:lnTo>
                      <a:pt x="241" y="56"/>
                    </a:lnTo>
                    <a:lnTo>
                      <a:pt x="219" y="78"/>
                    </a:lnTo>
                    <a:lnTo>
                      <a:pt x="203" y="96"/>
                    </a:lnTo>
                    <a:lnTo>
                      <a:pt x="181" y="118"/>
                    </a:lnTo>
                    <a:lnTo>
                      <a:pt x="152" y="141"/>
                    </a:lnTo>
                    <a:lnTo>
                      <a:pt x="129" y="156"/>
                    </a:lnTo>
                    <a:lnTo>
                      <a:pt x="112" y="179"/>
                    </a:lnTo>
                    <a:lnTo>
                      <a:pt x="86" y="196"/>
                    </a:lnTo>
                    <a:lnTo>
                      <a:pt x="69" y="219"/>
                    </a:lnTo>
                    <a:lnTo>
                      <a:pt x="46" y="242"/>
                    </a:lnTo>
                    <a:lnTo>
                      <a:pt x="34" y="259"/>
                    </a:lnTo>
                    <a:lnTo>
                      <a:pt x="17" y="274"/>
                    </a:lnTo>
                    <a:lnTo>
                      <a:pt x="6" y="291"/>
                    </a:lnTo>
                    <a:lnTo>
                      <a:pt x="0" y="314"/>
                    </a:lnTo>
                    <a:lnTo>
                      <a:pt x="0" y="343"/>
                    </a:lnTo>
                    <a:lnTo>
                      <a:pt x="0" y="360"/>
                    </a:lnTo>
                    <a:lnTo>
                      <a:pt x="12" y="388"/>
                    </a:lnTo>
                    <a:lnTo>
                      <a:pt x="17" y="415"/>
                    </a:lnTo>
                    <a:lnTo>
                      <a:pt x="34" y="443"/>
                    </a:lnTo>
                    <a:lnTo>
                      <a:pt x="46" y="460"/>
                    </a:lnTo>
                    <a:lnTo>
                      <a:pt x="57" y="483"/>
                    </a:lnTo>
                    <a:lnTo>
                      <a:pt x="69" y="506"/>
                    </a:lnTo>
                    <a:lnTo>
                      <a:pt x="80" y="527"/>
                    </a:lnTo>
                    <a:lnTo>
                      <a:pt x="95" y="550"/>
                    </a:lnTo>
                    <a:lnTo>
                      <a:pt x="107" y="561"/>
                    </a:lnTo>
                    <a:lnTo>
                      <a:pt x="433" y="343"/>
                    </a:lnTo>
                    <a:lnTo>
                      <a:pt x="304" y="0"/>
                    </a:lnTo>
                    <a:close/>
                  </a:path>
                </a:pathLst>
              </a:custGeom>
              <a:solidFill>
                <a:srgbClr val="599E2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2589" name="Freeform 30"/>
              <p:cNvSpPr>
                <a:spLocks/>
              </p:cNvSpPr>
              <p:nvPr/>
            </p:nvSpPr>
            <p:spPr bwMode="auto">
              <a:xfrm>
                <a:off x="1712" y="2357"/>
                <a:ext cx="1732" cy="983"/>
              </a:xfrm>
              <a:custGeom>
                <a:avLst/>
                <a:gdLst>
                  <a:gd name="T0" fmla="*/ 241 w 3465"/>
                  <a:gd name="T1" fmla="*/ 34 h 1965"/>
                  <a:gd name="T2" fmla="*/ 155 w 3465"/>
                  <a:gd name="T3" fmla="*/ 88 h 1965"/>
                  <a:gd name="T4" fmla="*/ 76 w 3465"/>
                  <a:gd name="T5" fmla="*/ 152 h 1965"/>
                  <a:gd name="T6" fmla="*/ 20 w 3465"/>
                  <a:gd name="T7" fmla="*/ 239 h 1965"/>
                  <a:gd name="T8" fmla="*/ 0 w 3465"/>
                  <a:gd name="T9" fmla="*/ 320 h 1965"/>
                  <a:gd name="T10" fmla="*/ 5 w 3465"/>
                  <a:gd name="T11" fmla="*/ 399 h 1965"/>
                  <a:gd name="T12" fmla="*/ 36 w 3465"/>
                  <a:gd name="T13" fmla="*/ 475 h 1965"/>
                  <a:gd name="T14" fmla="*/ 115 w 3465"/>
                  <a:gd name="T15" fmla="*/ 585 h 1965"/>
                  <a:gd name="T16" fmla="*/ 199 w 3465"/>
                  <a:gd name="T17" fmla="*/ 665 h 1965"/>
                  <a:gd name="T18" fmla="*/ 294 w 3465"/>
                  <a:gd name="T19" fmla="*/ 736 h 1965"/>
                  <a:gd name="T20" fmla="*/ 399 w 3465"/>
                  <a:gd name="T21" fmla="*/ 795 h 1965"/>
                  <a:gd name="T22" fmla="*/ 508 w 3465"/>
                  <a:gd name="T23" fmla="*/ 845 h 1965"/>
                  <a:gd name="T24" fmla="*/ 620 w 3465"/>
                  <a:gd name="T25" fmla="*/ 882 h 1965"/>
                  <a:gd name="T26" fmla="*/ 735 w 3465"/>
                  <a:gd name="T27" fmla="*/ 915 h 1965"/>
                  <a:gd name="T28" fmla="*/ 853 w 3465"/>
                  <a:gd name="T29" fmla="*/ 944 h 1965"/>
                  <a:gd name="T30" fmla="*/ 965 w 3465"/>
                  <a:gd name="T31" fmla="*/ 966 h 1965"/>
                  <a:gd name="T32" fmla="*/ 1077 w 3465"/>
                  <a:gd name="T33" fmla="*/ 977 h 1965"/>
                  <a:gd name="T34" fmla="*/ 1188 w 3465"/>
                  <a:gd name="T35" fmla="*/ 980 h 1965"/>
                  <a:gd name="T36" fmla="*/ 1294 w 3465"/>
                  <a:gd name="T37" fmla="*/ 966 h 1965"/>
                  <a:gd name="T38" fmla="*/ 1395 w 3465"/>
                  <a:gd name="T39" fmla="*/ 938 h 1965"/>
                  <a:gd name="T40" fmla="*/ 1488 w 3465"/>
                  <a:gd name="T41" fmla="*/ 894 h 1965"/>
                  <a:gd name="T42" fmla="*/ 1569 w 3465"/>
                  <a:gd name="T43" fmla="*/ 826 h 1965"/>
                  <a:gd name="T44" fmla="*/ 1636 w 3465"/>
                  <a:gd name="T45" fmla="*/ 739 h 1965"/>
                  <a:gd name="T46" fmla="*/ 1684 w 3465"/>
                  <a:gd name="T47" fmla="*/ 638 h 1965"/>
                  <a:gd name="T48" fmla="*/ 1709 w 3465"/>
                  <a:gd name="T49" fmla="*/ 545 h 1965"/>
                  <a:gd name="T50" fmla="*/ 1726 w 3465"/>
                  <a:gd name="T51" fmla="*/ 447 h 1965"/>
                  <a:gd name="T52" fmla="*/ 1729 w 3465"/>
                  <a:gd name="T53" fmla="*/ 352 h 1965"/>
                  <a:gd name="T54" fmla="*/ 1715 w 3465"/>
                  <a:gd name="T55" fmla="*/ 259 h 1965"/>
                  <a:gd name="T56" fmla="*/ 1678 w 3465"/>
                  <a:gd name="T57" fmla="*/ 177 h 1965"/>
                  <a:gd name="T58" fmla="*/ 1583 w 3465"/>
                  <a:gd name="T59" fmla="*/ 82 h 1965"/>
                  <a:gd name="T60" fmla="*/ 1491 w 3465"/>
                  <a:gd name="T61" fmla="*/ 49 h 1965"/>
                  <a:gd name="T62" fmla="*/ 1504 w 3465"/>
                  <a:gd name="T63" fmla="*/ 88 h 1965"/>
                  <a:gd name="T64" fmla="*/ 1611 w 3465"/>
                  <a:gd name="T65" fmla="*/ 149 h 1965"/>
                  <a:gd name="T66" fmla="*/ 1673 w 3465"/>
                  <a:gd name="T67" fmla="*/ 244 h 1965"/>
                  <a:gd name="T68" fmla="*/ 1692 w 3465"/>
                  <a:gd name="T69" fmla="*/ 332 h 1965"/>
                  <a:gd name="T70" fmla="*/ 1692 w 3465"/>
                  <a:gd name="T71" fmla="*/ 418 h 1965"/>
                  <a:gd name="T72" fmla="*/ 1681 w 3465"/>
                  <a:gd name="T73" fmla="*/ 514 h 1965"/>
                  <a:gd name="T74" fmla="*/ 1656 w 3465"/>
                  <a:gd name="T75" fmla="*/ 601 h 1965"/>
                  <a:gd name="T76" fmla="*/ 1625 w 3465"/>
                  <a:gd name="T77" fmla="*/ 688 h 1965"/>
                  <a:gd name="T78" fmla="*/ 1563 w 3465"/>
                  <a:gd name="T79" fmla="*/ 779 h 1965"/>
                  <a:gd name="T80" fmla="*/ 1471 w 3465"/>
                  <a:gd name="T81" fmla="*/ 862 h 1965"/>
                  <a:gd name="T82" fmla="*/ 1383 w 3465"/>
                  <a:gd name="T83" fmla="*/ 907 h 1965"/>
                  <a:gd name="T84" fmla="*/ 1288 w 3465"/>
                  <a:gd name="T85" fmla="*/ 932 h 1965"/>
                  <a:gd name="T86" fmla="*/ 1185 w 3465"/>
                  <a:gd name="T87" fmla="*/ 941 h 1965"/>
                  <a:gd name="T88" fmla="*/ 1080 w 3465"/>
                  <a:gd name="T89" fmla="*/ 941 h 1965"/>
                  <a:gd name="T90" fmla="*/ 977 w 3465"/>
                  <a:gd name="T91" fmla="*/ 930 h 1965"/>
                  <a:gd name="T92" fmla="*/ 876 w 3465"/>
                  <a:gd name="T93" fmla="*/ 913 h 1965"/>
                  <a:gd name="T94" fmla="*/ 777 w 3465"/>
                  <a:gd name="T95" fmla="*/ 888 h 1965"/>
                  <a:gd name="T96" fmla="*/ 682 w 3465"/>
                  <a:gd name="T97" fmla="*/ 862 h 1965"/>
                  <a:gd name="T98" fmla="*/ 586 w 3465"/>
                  <a:gd name="T99" fmla="*/ 832 h 1965"/>
                  <a:gd name="T100" fmla="*/ 494 w 3465"/>
                  <a:gd name="T101" fmla="*/ 798 h 1965"/>
                  <a:gd name="T102" fmla="*/ 401 w 3465"/>
                  <a:gd name="T103" fmla="*/ 753 h 1965"/>
                  <a:gd name="T104" fmla="*/ 317 w 3465"/>
                  <a:gd name="T105" fmla="*/ 705 h 1965"/>
                  <a:gd name="T106" fmla="*/ 235 w 3465"/>
                  <a:gd name="T107" fmla="*/ 649 h 1965"/>
                  <a:gd name="T108" fmla="*/ 117 w 3465"/>
                  <a:gd name="T109" fmla="*/ 536 h 1965"/>
                  <a:gd name="T110" fmla="*/ 59 w 3465"/>
                  <a:gd name="T111" fmla="*/ 438 h 1965"/>
                  <a:gd name="T112" fmla="*/ 36 w 3465"/>
                  <a:gd name="T113" fmla="*/ 357 h 1965"/>
                  <a:gd name="T114" fmla="*/ 47 w 3465"/>
                  <a:gd name="T115" fmla="*/ 256 h 1965"/>
                  <a:gd name="T116" fmla="*/ 106 w 3465"/>
                  <a:gd name="T117" fmla="*/ 167 h 1965"/>
                  <a:gd name="T118" fmla="*/ 199 w 3465"/>
                  <a:gd name="T119" fmla="*/ 99 h 1965"/>
                  <a:gd name="T120" fmla="*/ 300 w 3465"/>
                  <a:gd name="T121" fmla="*/ 49 h 1965"/>
                  <a:gd name="T122" fmla="*/ 328 w 3465"/>
                  <a:gd name="T123" fmla="*/ 0 h 1965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3465"/>
                  <a:gd name="T187" fmla="*/ 0 h 1965"/>
                  <a:gd name="T188" fmla="*/ 3465 w 3465"/>
                  <a:gd name="T189" fmla="*/ 1965 h 1965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3465" h="1965">
                    <a:moveTo>
                      <a:pt x="657" y="0"/>
                    </a:moveTo>
                    <a:lnTo>
                      <a:pt x="629" y="6"/>
                    </a:lnTo>
                    <a:lnTo>
                      <a:pt x="606" y="17"/>
                    </a:lnTo>
                    <a:lnTo>
                      <a:pt x="583" y="28"/>
                    </a:lnTo>
                    <a:lnTo>
                      <a:pt x="557" y="40"/>
                    </a:lnTo>
                    <a:lnTo>
                      <a:pt x="534" y="46"/>
                    </a:lnTo>
                    <a:lnTo>
                      <a:pt x="511" y="57"/>
                    </a:lnTo>
                    <a:lnTo>
                      <a:pt x="483" y="68"/>
                    </a:lnTo>
                    <a:lnTo>
                      <a:pt x="465" y="80"/>
                    </a:lnTo>
                    <a:lnTo>
                      <a:pt x="437" y="91"/>
                    </a:lnTo>
                    <a:lnTo>
                      <a:pt x="416" y="101"/>
                    </a:lnTo>
                    <a:lnTo>
                      <a:pt x="393" y="112"/>
                    </a:lnTo>
                    <a:lnTo>
                      <a:pt x="370" y="129"/>
                    </a:lnTo>
                    <a:lnTo>
                      <a:pt x="348" y="141"/>
                    </a:lnTo>
                    <a:lnTo>
                      <a:pt x="330" y="158"/>
                    </a:lnTo>
                    <a:lnTo>
                      <a:pt x="310" y="175"/>
                    </a:lnTo>
                    <a:lnTo>
                      <a:pt x="287" y="192"/>
                    </a:lnTo>
                    <a:lnTo>
                      <a:pt x="264" y="198"/>
                    </a:lnTo>
                    <a:lnTo>
                      <a:pt x="247" y="215"/>
                    </a:lnTo>
                    <a:lnTo>
                      <a:pt x="224" y="230"/>
                    </a:lnTo>
                    <a:lnTo>
                      <a:pt x="207" y="247"/>
                    </a:lnTo>
                    <a:lnTo>
                      <a:pt x="186" y="264"/>
                    </a:lnTo>
                    <a:lnTo>
                      <a:pt x="169" y="281"/>
                    </a:lnTo>
                    <a:lnTo>
                      <a:pt x="152" y="304"/>
                    </a:lnTo>
                    <a:lnTo>
                      <a:pt x="135" y="327"/>
                    </a:lnTo>
                    <a:lnTo>
                      <a:pt x="118" y="342"/>
                    </a:lnTo>
                    <a:lnTo>
                      <a:pt x="100" y="359"/>
                    </a:lnTo>
                    <a:lnTo>
                      <a:pt x="83" y="382"/>
                    </a:lnTo>
                    <a:lnTo>
                      <a:pt x="78" y="405"/>
                    </a:lnTo>
                    <a:lnTo>
                      <a:pt x="62" y="428"/>
                    </a:lnTo>
                    <a:lnTo>
                      <a:pt x="51" y="456"/>
                    </a:lnTo>
                    <a:lnTo>
                      <a:pt x="40" y="477"/>
                    </a:lnTo>
                    <a:lnTo>
                      <a:pt x="28" y="506"/>
                    </a:lnTo>
                    <a:lnTo>
                      <a:pt x="17" y="517"/>
                    </a:lnTo>
                    <a:lnTo>
                      <a:pt x="11" y="540"/>
                    </a:lnTo>
                    <a:lnTo>
                      <a:pt x="5" y="557"/>
                    </a:lnTo>
                    <a:lnTo>
                      <a:pt x="5" y="580"/>
                    </a:lnTo>
                    <a:lnTo>
                      <a:pt x="0" y="595"/>
                    </a:lnTo>
                    <a:lnTo>
                      <a:pt x="0" y="618"/>
                    </a:lnTo>
                    <a:lnTo>
                      <a:pt x="0" y="640"/>
                    </a:lnTo>
                    <a:lnTo>
                      <a:pt x="0" y="658"/>
                    </a:lnTo>
                    <a:lnTo>
                      <a:pt x="0" y="675"/>
                    </a:lnTo>
                    <a:lnTo>
                      <a:pt x="0" y="697"/>
                    </a:lnTo>
                    <a:lnTo>
                      <a:pt x="0" y="713"/>
                    </a:lnTo>
                    <a:lnTo>
                      <a:pt x="0" y="736"/>
                    </a:lnTo>
                    <a:lnTo>
                      <a:pt x="0" y="758"/>
                    </a:lnTo>
                    <a:lnTo>
                      <a:pt x="11" y="775"/>
                    </a:lnTo>
                    <a:lnTo>
                      <a:pt x="11" y="798"/>
                    </a:lnTo>
                    <a:lnTo>
                      <a:pt x="23" y="815"/>
                    </a:lnTo>
                    <a:lnTo>
                      <a:pt x="28" y="831"/>
                    </a:lnTo>
                    <a:lnTo>
                      <a:pt x="34" y="853"/>
                    </a:lnTo>
                    <a:lnTo>
                      <a:pt x="34" y="870"/>
                    </a:lnTo>
                    <a:lnTo>
                      <a:pt x="45" y="893"/>
                    </a:lnTo>
                    <a:lnTo>
                      <a:pt x="51" y="910"/>
                    </a:lnTo>
                    <a:lnTo>
                      <a:pt x="62" y="927"/>
                    </a:lnTo>
                    <a:lnTo>
                      <a:pt x="72" y="950"/>
                    </a:lnTo>
                    <a:lnTo>
                      <a:pt x="83" y="971"/>
                    </a:lnTo>
                    <a:lnTo>
                      <a:pt x="100" y="1005"/>
                    </a:lnTo>
                    <a:lnTo>
                      <a:pt x="129" y="1034"/>
                    </a:lnTo>
                    <a:lnTo>
                      <a:pt x="152" y="1072"/>
                    </a:lnTo>
                    <a:lnTo>
                      <a:pt x="180" y="1106"/>
                    </a:lnTo>
                    <a:lnTo>
                      <a:pt x="196" y="1123"/>
                    </a:lnTo>
                    <a:lnTo>
                      <a:pt x="213" y="1146"/>
                    </a:lnTo>
                    <a:lnTo>
                      <a:pt x="230" y="1169"/>
                    </a:lnTo>
                    <a:lnTo>
                      <a:pt x="253" y="1192"/>
                    </a:lnTo>
                    <a:lnTo>
                      <a:pt x="270" y="1213"/>
                    </a:lnTo>
                    <a:lnTo>
                      <a:pt x="292" y="1230"/>
                    </a:lnTo>
                    <a:lnTo>
                      <a:pt x="315" y="1252"/>
                    </a:lnTo>
                    <a:lnTo>
                      <a:pt x="336" y="1275"/>
                    </a:lnTo>
                    <a:lnTo>
                      <a:pt x="353" y="1292"/>
                    </a:lnTo>
                    <a:lnTo>
                      <a:pt x="376" y="1315"/>
                    </a:lnTo>
                    <a:lnTo>
                      <a:pt x="399" y="1330"/>
                    </a:lnTo>
                    <a:lnTo>
                      <a:pt x="422" y="1353"/>
                    </a:lnTo>
                    <a:lnTo>
                      <a:pt x="448" y="1370"/>
                    </a:lnTo>
                    <a:lnTo>
                      <a:pt x="471" y="1387"/>
                    </a:lnTo>
                    <a:lnTo>
                      <a:pt x="494" y="1405"/>
                    </a:lnTo>
                    <a:lnTo>
                      <a:pt x="522" y="1427"/>
                    </a:lnTo>
                    <a:lnTo>
                      <a:pt x="540" y="1437"/>
                    </a:lnTo>
                    <a:lnTo>
                      <a:pt x="566" y="1454"/>
                    </a:lnTo>
                    <a:lnTo>
                      <a:pt x="589" y="1471"/>
                    </a:lnTo>
                    <a:lnTo>
                      <a:pt x="617" y="1488"/>
                    </a:lnTo>
                    <a:lnTo>
                      <a:pt x="640" y="1500"/>
                    </a:lnTo>
                    <a:lnTo>
                      <a:pt x="669" y="1522"/>
                    </a:lnTo>
                    <a:lnTo>
                      <a:pt x="690" y="1534"/>
                    </a:lnTo>
                    <a:lnTo>
                      <a:pt x="718" y="1551"/>
                    </a:lnTo>
                    <a:lnTo>
                      <a:pt x="741" y="1560"/>
                    </a:lnTo>
                    <a:lnTo>
                      <a:pt x="770" y="1577"/>
                    </a:lnTo>
                    <a:lnTo>
                      <a:pt x="798" y="1589"/>
                    </a:lnTo>
                    <a:lnTo>
                      <a:pt x="825" y="1606"/>
                    </a:lnTo>
                    <a:lnTo>
                      <a:pt x="853" y="1617"/>
                    </a:lnTo>
                    <a:lnTo>
                      <a:pt x="882" y="1629"/>
                    </a:lnTo>
                    <a:lnTo>
                      <a:pt x="904" y="1646"/>
                    </a:lnTo>
                    <a:lnTo>
                      <a:pt x="937" y="1657"/>
                    </a:lnTo>
                    <a:lnTo>
                      <a:pt x="960" y="1669"/>
                    </a:lnTo>
                    <a:lnTo>
                      <a:pt x="988" y="1680"/>
                    </a:lnTo>
                    <a:lnTo>
                      <a:pt x="1017" y="1690"/>
                    </a:lnTo>
                    <a:lnTo>
                      <a:pt x="1045" y="1695"/>
                    </a:lnTo>
                    <a:lnTo>
                      <a:pt x="1072" y="1707"/>
                    </a:lnTo>
                    <a:lnTo>
                      <a:pt x="1100" y="1718"/>
                    </a:lnTo>
                    <a:lnTo>
                      <a:pt x="1123" y="1729"/>
                    </a:lnTo>
                    <a:lnTo>
                      <a:pt x="1157" y="1741"/>
                    </a:lnTo>
                    <a:lnTo>
                      <a:pt x="1184" y="1747"/>
                    </a:lnTo>
                    <a:lnTo>
                      <a:pt x="1212" y="1758"/>
                    </a:lnTo>
                    <a:lnTo>
                      <a:pt x="1241" y="1764"/>
                    </a:lnTo>
                    <a:lnTo>
                      <a:pt x="1269" y="1775"/>
                    </a:lnTo>
                    <a:lnTo>
                      <a:pt x="1296" y="1781"/>
                    </a:lnTo>
                    <a:lnTo>
                      <a:pt x="1324" y="1792"/>
                    </a:lnTo>
                    <a:lnTo>
                      <a:pt x="1359" y="1802"/>
                    </a:lnTo>
                    <a:lnTo>
                      <a:pt x="1387" y="1813"/>
                    </a:lnTo>
                    <a:lnTo>
                      <a:pt x="1414" y="1813"/>
                    </a:lnTo>
                    <a:lnTo>
                      <a:pt x="1442" y="1825"/>
                    </a:lnTo>
                    <a:lnTo>
                      <a:pt x="1471" y="1830"/>
                    </a:lnTo>
                    <a:lnTo>
                      <a:pt x="1505" y="1842"/>
                    </a:lnTo>
                    <a:lnTo>
                      <a:pt x="1528" y="1847"/>
                    </a:lnTo>
                    <a:lnTo>
                      <a:pt x="1560" y="1853"/>
                    </a:lnTo>
                    <a:lnTo>
                      <a:pt x="1589" y="1859"/>
                    </a:lnTo>
                    <a:lnTo>
                      <a:pt x="1623" y="1870"/>
                    </a:lnTo>
                    <a:lnTo>
                      <a:pt x="1646" y="1876"/>
                    </a:lnTo>
                    <a:lnTo>
                      <a:pt x="1678" y="1882"/>
                    </a:lnTo>
                    <a:lnTo>
                      <a:pt x="1707" y="1887"/>
                    </a:lnTo>
                    <a:lnTo>
                      <a:pt x="1735" y="1893"/>
                    </a:lnTo>
                    <a:lnTo>
                      <a:pt x="1764" y="1899"/>
                    </a:lnTo>
                    <a:lnTo>
                      <a:pt x="1790" y="1910"/>
                    </a:lnTo>
                    <a:lnTo>
                      <a:pt x="1824" y="1910"/>
                    </a:lnTo>
                    <a:lnTo>
                      <a:pt x="1853" y="1921"/>
                    </a:lnTo>
                    <a:lnTo>
                      <a:pt x="1876" y="1925"/>
                    </a:lnTo>
                    <a:lnTo>
                      <a:pt x="1902" y="1925"/>
                    </a:lnTo>
                    <a:lnTo>
                      <a:pt x="1931" y="1931"/>
                    </a:lnTo>
                    <a:lnTo>
                      <a:pt x="1959" y="1937"/>
                    </a:lnTo>
                    <a:lnTo>
                      <a:pt x="1988" y="1937"/>
                    </a:lnTo>
                    <a:lnTo>
                      <a:pt x="2016" y="1942"/>
                    </a:lnTo>
                    <a:lnTo>
                      <a:pt x="2043" y="1942"/>
                    </a:lnTo>
                    <a:lnTo>
                      <a:pt x="2071" y="1954"/>
                    </a:lnTo>
                    <a:lnTo>
                      <a:pt x="2100" y="1954"/>
                    </a:lnTo>
                    <a:lnTo>
                      <a:pt x="2128" y="1954"/>
                    </a:lnTo>
                    <a:lnTo>
                      <a:pt x="2155" y="1954"/>
                    </a:lnTo>
                    <a:lnTo>
                      <a:pt x="2184" y="1959"/>
                    </a:lnTo>
                    <a:lnTo>
                      <a:pt x="2212" y="1959"/>
                    </a:lnTo>
                    <a:lnTo>
                      <a:pt x="2241" y="1959"/>
                    </a:lnTo>
                    <a:lnTo>
                      <a:pt x="2262" y="1959"/>
                    </a:lnTo>
                    <a:lnTo>
                      <a:pt x="2296" y="1965"/>
                    </a:lnTo>
                    <a:lnTo>
                      <a:pt x="2319" y="1959"/>
                    </a:lnTo>
                    <a:lnTo>
                      <a:pt x="2347" y="1959"/>
                    </a:lnTo>
                    <a:lnTo>
                      <a:pt x="2376" y="1959"/>
                    </a:lnTo>
                    <a:lnTo>
                      <a:pt x="2402" y="1959"/>
                    </a:lnTo>
                    <a:lnTo>
                      <a:pt x="2425" y="1954"/>
                    </a:lnTo>
                    <a:lnTo>
                      <a:pt x="2453" y="1954"/>
                    </a:lnTo>
                    <a:lnTo>
                      <a:pt x="2482" y="1954"/>
                    </a:lnTo>
                    <a:lnTo>
                      <a:pt x="2509" y="1954"/>
                    </a:lnTo>
                    <a:lnTo>
                      <a:pt x="2531" y="1942"/>
                    </a:lnTo>
                    <a:lnTo>
                      <a:pt x="2560" y="1942"/>
                    </a:lnTo>
                    <a:lnTo>
                      <a:pt x="2588" y="1931"/>
                    </a:lnTo>
                    <a:lnTo>
                      <a:pt x="2617" y="1931"/>
                    </a:lnTo>
                    <a:lnTo>
                      <a:pt x="2638" y="1925"/>
                    </a:lnTo>
                    <a:lnTo>
                      <a:pt x="2666" y="1916"/>
                    </a:lnTo>
                    <a:lnTo>
                      <a:pt x="2695" y="1910"/>
                    </a:lnTo>
                    <a:lnTo>
                      <a:pt x="2718" y="1910"/>
                    </a:lnTo>
                    <a:lnTo>
                      <a:pt x="2746" y="1899"/>
                    </a:lnTo>
                    <a:lnTo>
                      <a:pt x="2767" y="1887"/>
                    </a:lnTo>
                    <a:lnTo>
                      <a:pt x="2790" y="1876"/>
                    </a:lnTo>
                    <a:lnTo>
                      <a:pt x="2818" y="1870"/>
                    </a:lnTo>
                    <a:lnTo>
                      <a:pt x="2836" y="1859"/>
                    </a:lnTo>
                    <a:lnTo>
                      <a:pt x="2864" y="1847"/>
                    </a:lnTo>
                    <a:lnTo>
                      <a:pt x="2885" y="1836"/>
                    </a:lnTo>
                    <a:lnTo>
                      <a:pt x="2913" y="1825"/>
                    </a:lnTo>
                    <a:lnTo>
                      <a:pt x="2931" y="1813"/>
                    </a:lnTo>
                    <a:lnTo>
                      <a:pt x="2953" y="1798"/>
                    </a:lnTo>
                    <a:lnTo>
                      <a:pt x="2976" y="1787"/>
                    </a:lnTo>
                    <a:lnTo>
                      <a:pt x="2997" y="1775"/>
                    </a:lnTo>
                    <a:lnTo>
                      <a:pt x="3020" y="1758"/>
                    </a:lnTo>
                    <a:lnTo>
                      <a:pt x="3037" y="1741"/>
                    </a:lnTo>
                    <a:lnTo>
                      <a:pt x="3060" y="1724"/>
                    </a:lnTo>
                    <a:lnTo>
                      <a:pt x="3083" y="1712"/>
                    </a:lnTo>
                    <a:lnTo>
                      <a:pt x="3100" y="1690"/>
                    </a:lnTo>
                    <a:lnTo>
                      <a:pt x="3121" y="1674"/>
                    </a:lnTo>
                    <a:lnTo>
                      <a:pt x="3138" y="1652"/>
                    </a:lnTo>
                    <a:lnTo>
                      <a:pt x="3161" y="1634"/>
                    </a:lnTo>
                    <a:lnTo>
                      <a:pt x="3178" y="1612"/>
                    </a:lnTo>
                    <a:lnTo>
                      <a:pt x="3195" y="1589"/>
                    </a:lnTo>
                    <a:lnTo>
                      <a:pt x="3212" y="1572"/>
                    </a:lnTo>
                    <a:lnTo>
                      <a:pt x="3229" y="1551"/>
                    </a:lnTo>
                    <a:lnTo>
                      <a:pt x="3244" y="1522"/>
                    </a:lnTo>
                    <a:lnTo>
                      <a:pt x="3261" y="1500"/>
                    </a:lnTo>
                    <a:lnTo>
                      <a:pt x="3273" y="1477"/>
                    </a:lnTo>
                    <a:lnTo>
                      <a:pt x="3290" y="1448"/>
                    </a:lnTo>
                    <a:lnTo>
                      <a:pt x="3301" y="1427"/>
                    </a:lnTo>
                    <a:lnTo>
                      <a:pt x="3318" y="1399"/>
                    </a:lnTo>
                    <a:lnTo>
                      <a:pt x="3330" y="1370"/>
                    </a:lnTo>
                    <a:lnTo>
                      <a:pt x="3347" y="1347"/>
                    </a:lnTo>
                    <a:lnTo>
                      <a:pt x="3352" y="1325"/>
                    </a:lnTo>
                    <a:lnTo>
                      <a:pt x="3362" y="1298"/>
                    </a:lnTo>
                    <a:lnTo>
                      <a:pt x="3368" y="1275"/>
                    </a:lnTo>
                    <a:lnTo>
                      <a:pt x="3379" y="1258"/>
                    </a:lnTo>
                    <a:lnTo>
                      <a:pt x="3385" y="1230"/>
                    </a:lnTo>
                    <a:lnTo>
                      <a:pt x="3391" y="1207"/>
                    </a:lnTo>
                    <a:lnTo>
                      <a:pt x="3396" y="1186"/>
                    </a:lnTo>
                    <a:lnTo>
                      <a:pt x="3408" y="1163"/>
                    </a:lnTo>
                    <a:lnTo>
                      <a:pt x="3413" y="1140"/>
                    </a:lnTo>
                    <a:lnTo>
                      <a:pt x="3419" y="1112"/>
                    </a:lnTo>
                    <a:lnTo>
                      <a:pt x="3419" y="1089"/>
                    </a:lnTo>
                    <a:lnTo>
                      <a:pt x="3430" y="1068"/>
                    </a:lnTo>
                    <a:lnTo>
                      <a:pt x="3430" y="1040"/>
                    </a:lnTo>
                    <a:lnTo>
                      <a:pt x="3436" y="1022"/>
                    </a:lnTo>
                    <a:lnTo>
                      <a:pt x="3442" y="994"/>
                    </a:lnTo>
                    <a:lnTo>
                      <a:pt x="3448" y="971"/>
                    </a:lnTo>
                    <a:lnTo>
                      <a:pt x="3448" y="945"/>
                    </a:lnTo>
                    <a:lnTo>
                      <a:pt x="3453" y="922"/>
                    </a:lnTo>
                    <a:lnTo>
                      <a:pt x="3453" y="893"/>
                    </a:lnTo>
                    <a:lnTo>
                      <a:pt x="3459" y="876"/>
                    </a:lnTo>
                    <a:lnTo>
                      <a:pt x="3459" y="848"/>
                    </a:lnTo>
                    <a:lnTo>
                      <a:pt x="3459" y="827"/>
                    </a:lnTo>
                    <a:lnTo>
                      <a:pt x="3459" y="798"/>
                    </a:lnTo>
                    <a:lnTo>
                      <a:pt x="3465" y="775"/>
                    </a:lnTo>
                    <a:lnTo>
                      <a:pt x="3459" y="747"/>
                    </a:lnTo>
                    <a:lnTo>
                      <a:pt x="3459" y="724"/>
                    </a:lnTo>
                    <a:lnTo>
                      <a:pt x="3459" y="703"/>
                    </a:lnTo>
                    <a:lnTo>
                      <a:pt x="3459" y="680"/>
                    </a:lnTo>
                    <a:lnTo>
                      <a:pt x="3453" y="658"/>
                    </a:lnTo>
                    <a:lnTo>
                      <a:pt x="3453" y="635"/>
                    </a:lnTo>
                    <a:lnTo>
                      <a:pt x="3448" y="612"/>
                    </a:lnTo>
                    <a:lnTo>
                      <a:pt x="3448" y="589"/>
                    </a:lnTo>
                    <a:lnTo>
                      <a:pt x="3442" y="568"/>
                    </a:lnTo>
                    <a:lnTo>
                      <a:pt x="3436" y="545"/>
                    </a:lnTo>
                    <a:lnTo>
                      <a:pt x="3430" y="517"/>
                    </a:lnTo>
                    <a:lnTo>
                      <a:pt x="3425" y="500"/>
                    </a:lnTo>
                    <a:lnTo>
                      <a:pt x="3413" y="477"/>
                    </a:lnTo>
                    <a:lnTo>
                      <a:pt x="3408" y="456"/>
                    </a:lnTo>
                    <a:lnTo>
                      <a:pt x="3396" y="433"/>
                    </a:lnTo>
                    <a:lnTo>
                      <a:pt x="3391" y="416"/>
                    </a:lnTo>
                    <a:lnTo>
                      <a:pt x="3379" y="393"/>
                    </a:lnTo>
                    <a:lnTo>
                      <a:pt x="3368" y="376"/>
                    </a:lnTo>
                    <a:lnTo>
                      <a:pt x="3356" y="353"/>
                    </a:lnTo>
                    <a:lnTo>
                      <a:pt x="3347" y="338"/>
                    </a:lnTo>
                    <a:lnTo>
                      <a:pt x="3318" y="298"/>
                    </a:lnTo>
                    <a:lnTo>
                      <a:pt x="3295" y="270"/>
                    </a:lnTo>
                    <a:lnTo>
                      <a:pt x="3261" y="236"/>
                    </a:lnTo>
                    <a:lnTo>
                      <a:pt x="3229" y="209"/>
                    </a:lnTo>
                    <a:lnTo>
                      <a:pt x="3212" y="192"/>
                    </a:lnTo>
                    <a:lnTo>
                      <a:pt x="3189" y="175"/>
                    </a:lnTo>
                    <a:lnTo>
                      <a:pt x="3166" y="163"/>
                    </a:lnTo>
                    <a:lnTo>
                      <a:pt x="3149" y="158"/>
                    </a:lnTo>
                    <a:lnTo>
                      <a:pt x="3126" y="146"/>
                    </a:lnTo>
                    <a:lnTo>
                      <a:pt x="3105" y="135"/>
                    </a:lnTo>
                    <a:lnTo>
                      <a:pt x="3083" y="124"/>
                    </a:lnTo>
                    <a:lnTo>
                      <a:pt x="3060" y="118"/>
                    </a:lnTo>
                    <a:lnTo>
                      <a:pt x="3031" y="106"/>
                    </a:lnTo>
                    <a:lnTo>
                      <a:pt x="3003" y="101"/>
                    </a:lnTo>
                    <a:lnTo>
                      <a:pt x="2982" y="97"/>
                    </a:lnTo>
                    <a:lnTo>
                      <a:pt x="2953" y="97"/>
                    </a:lnTo>
                    <a:lnTo>
                      <a:pt x="2925" y="97"/>
                    </a:lnTo>
                    <a:lnTo>
                      <a:pt x="2913" y="118"/>
                    </a:lnTo>
                    <a:lnTo>
                      <a:pt x="2913" y="146"/>
                    </a:lnTo>
                    <a:lnTo>
                      <a:pt x="2942" y="163"/>
                    </a:lnTo>
                    <a:lnTo>
                      <a:pt x="2965" y="163"/>
                    </a:lnTo>
                    <a:lnTo>
                      <a:pt x="2988" y="175"/>
                    </a:lnTo>
                    <a:lnTo>
                      <a:pt x="3008" y="175"/>
                    </a:lnTo>
                    <a:lnTo>
                      <a:pt x="3037" y="186"/>
                    </a:lnTo>
                    <a:lnTo>
                      <a:pt x="3060" y="192"/>
                    </a:lnTo>
                    <a:lnTo>
                      <a:pt x="3077" y="203"/>
                    </a:lnTo>
                    <a:lnTo>
                      <a:pt x="3100" y="215"/>
                    </a:lnTo>
                    <a:lnTo>
                      <a:pt x="3121" y="224"/>
                    </a:lnTo>
                    <a:lnTo>
                      <a:pt x="3155" y="247"/>
                    </a:lnTo>
                    <a:lnTo>
                      <a:pt x="3195" y="276"/>
                    </a:lnTo>
                    <a:lnTo>
                      <a:pt x="3223" y="298"/>
                    </a:lnTo>
                    <a:lnTo>
                      <a:pt x="3250" y="333"/>
                    </a:lnTo>
                    <a:lnTo>
                      <a:pt x="3278" y="359"/>
                    </a:lnTo>
                    <a:lnTo>
                      <a:pt x="3301" y="393"/>
                    </a:lnTo>
                    <a:lnTo>
                      <a:pt x="3307" y="411"/>
                    </a:lnTo>
                    <a:lnTo>
                      <a:pt x="3318" y="433"/>
                    </a:lnTo>
                    <a:lnTo>
                      <a:pt x="3330" y="456"/>
                    </a:lnTo>
                    <a:lnTo>
                      <a:pt x="3335" y="471"/>
                    </a:lnTo>
                    <a:lnTo>
                      <a:pt x="3347" y="488"/>
                    </a:lnTo>
                    <a:lnTo>
                      <a:pt x="3352" y="511"/>
                    </a:lnTo>
                    <a:lnTo>
                      <a:pt x="3356" y="528"/>
                    </a:lnTo>
                    <a:lnTo>
                      <a:pt x="3362" y="551"/>
                    </a:lnTo>
                    <a:lnTo>
                      <a:pt x="3368" y="574"/>
                    </a:lnTo>
                    <a:lnTo>
                      <a:pt x="3373" y="595"/>
                    </a:lnTo>
                    <a:lnTo>
                      <a:pt x="3379" y="618"/>
                    </a:lnTo>
                    <a:lnTo>
                      <a:pt x="3385" y="640"/>
                    </a:lnTo>
                    <a:lnTo>
                      <a:pt x="3385" y="663"/>
                    </a:lnTo>
                    <a:lnTo>
                      <a:pt x="3385" y="680"/>
                    </a:lnTo>
                    <a:lnTo>
                      <a:pt x="3385" y="703"/>
                    </a:lnTo>
                    <a:lnTo>
                      <a:pt x="3391" y="724"/>
                    </a:lnTo>
                    <a:lnTo>
                      <a:pt x="3391" y="747"/>
                    </a:lnTo>
                    <a:lnTo>
                      <a:pt x="3391" y="770"/>
                    </a:lnTo>
                    <a:lnTo>
                      <a:pt x="3391" y="793"/>
                    </a:lnTo>
                    <a:lnTo>
                      <a:pt x="3391" y="815"/>
                    </a:lnTo>
                    <a:lnTo>
                      <a:pt x="3385" y="836"/>
                    </a:lnTo>
                    <a:lnTo>
                      <a:pt x="3385" y="859"/>
                    </a:lnTo>
                    <a:lnTo>
                      <a:pt x="3379" y="882"/>
                    </a:lnTo>
                    <a:lnTo>
                      <a:pt x="3379" y="910"/>
                    </a:lnTo>
                    <a:lnTo>
                      <a:pt x="3379" y="933"/>
                    </a:lnTo>
                    <a:lnTo>
                      <a:pt x="3373" y="954"/>
                    </a:lnTo>
                    <a:lnTo>
                      <a:pt x="3368" y="977"/>
                    </a:lnTo>
                    <a:lnTo>
                      <a:pt x="3368" y="1005"/>
                    </a:lnTo>
                    <a:lnTo>
                      <a:pt x="3362" y="1028"/>
                    </a:lnTo>
                    <a:lnTo>
                      <a:pt x="3356" y="1051"/>
                    </a:lnTo>
                    <a:lnTo>
                      <a:pt x="3352" y="1072"/>
                    </a:lnTo>
                    <a:lnTo>
                      <a:pt x="3347" y="1095"/>
                    </a:lnTo>
                    <a:lnTo>
                      <a:pt x="3341" y="1112"/>
                    </a:lnTo>
                    <a:lnTo>
                      <a:pt x="3335" y="1140"/>
                    </a:lnTo>
                    <a:lnTo>
                      <a:pt x="3330" y="1157"/>
                    </a:lnTo>
                    <a:lnTo>
                      <a:pt x="3324" y="1180"/>
                    </a:lnTo>
                    <a:lnTo>
                      <a:pt x="3313" y="1201"/>
                    </a:lnTo>
                    <a:lnTo>
                      <a:pt x="3307" y="1224"/>
                    </a:lnTo>
                    <a:lnTo>
                      <a:pt x="3301" y="1241"/>
                    </a:lnTo>
                    <a:lnTo>
                      <a:pt x="3295" y="1264"/>
                    </a:lnTo>
                    <a:lnTo>
                      <a:pt x="3284" y="1287"/>
                    </a:lnTo>
                    <a:lnTo>
                      <a:pt x="3278" y="1309"/>
                    </a:lnTo>
                    <a:lnTo>
                      <a:pt x="3273" y="1325"/>
                    </a:lnTo>
                    <a:lnTo>
                      <a:pt x="3267" y="1347"/>
                    </a:lnTo>
                    <a:lnTo>
                      <a:pt x="3250" y="1376"/>
                    </a:lnTo>
                    <a:lnTo>
                      <a:pt x="3235" y="1399"/>
                    </a:lnTo>
                    <a:lnTo>
                      <a:pt x="3223" y="1422"/>
                    </a:lnTo>
                    <a:lnTo>
                      <a:pt x="3212" y="1448"/>
                    </a:lnTo>
                    <a:lnTo>
                      <a:pt x="3195" y="1471"/>
                    </a:lnTo>
                    <a:lnTo>
                      <a:pt x="3178" y="1494"/>
                    </a:lnTo>
                    <a:lnTo>
                      <a:pt x="3161" y="1517"/>
                    </a:lnTo>
                    <a:lnTo>
                      <a:pt x="3149" y="1539"/>
                    </a:lnTo>
                    <a:lnTo>
                      <a:pt x="3126" y="1557"/>
                    </a:lnTo>
                    <a:lnTo>
                      <a:pt x="3111" y="1577"/>
                    </a:lnTo>
                    <a:lnTo>
                      <a:pt x="3094" y="1595"/>
                    </a:lnTo>
                    <a:lnTo>
                      <a:pt x="3077" y="1617"/>
                    </a:lnTo>
                    <a:lnTo>
                      <a:pt x="3037" y="1652"/>
                    </a:lnTo>
                    <a:lnTo>
                      <a:pt x="3003" y="1684"/>
                    </a:lnTo>
                    <a:lnTo>
                      <a:pt x="2982" y="1695"/>
                    </a:lnTo>
                    <a:lnTo>
                      <a:pt x="2965" y="1712"/>
                    </a:lnTo>
                    <a:lnTo>
                      <a:pt x="2942" y="1724"/>
                    </a:lnTo>
                    <a:lnTo>
                      <a:pt x="2919" y="1741"/>
                    </a:lnTo>
                    <a:lnTo>
                      <a:pt x="2896" y="1747"/>
                    </a:lnTo>
                    <a:lnTo>
                      <a:pt x="2879" y="1764"/>
                    </a:lnTo>
                    <a:lnTo>
                      <a:pt x="2858" y="1775"/>
                    </a:lnTo>
                    <a:lnTo>
                      <a:pt x="2836" y="1787"/>
                    </a:lnTo>
                    <a:lnTo>
                      <a:pt x="2813" y="1792"/>
                    </a:lnTo>
                    <a:lnTo>
                      <a:pt x="2790" y="1802"/>
                    </a:lnTo>
                    <a:lnTo>
                      <a:pt x="2767" y="1813"/>
                    </a:lnTo>
                    <a:lnTo>
                      <a:pt x="2746" y="1825"/>
                    </a:lnTo>
                    <a:lnTo>
                      <a:pt x="2718" y="1830"/>
                    </a:lnTo>
                    <a:lnTo>
                      <a:pt x="2695" y="1836"/>
                    </a:lnTo>
                    <a:lnTo>
                      <a:pt x="2672" y="1842"/>
                    </a:lnTo>
                    <a:lnTo>
                      <a:pt x="2649" y="1853"/>
                    </a:lnTo>
                    <a:lnTo>
                      <a:pt x="2626" y="1859"/>
                    </a:lnTo>
                    <a:lnTo>
                      <a:pt x="2600" y="1859"/>
                    </a:lnTo>
                    <a:lnTo>
                      <a:pt x="2577" y="1864"/>
                    </a:lnTo>
                    <a:lnTo>
                      <a:pt x="2549" y="1870"/>
                    </a:lnTo>
                    <a:lnTo>
                      <a:pt x="2526" y="1870"/>
                    </a:lnTo>
                    <a:lnTo>
                      <a:pt x="2499" y="1876"/>
                    </a:lnTo>
                    <a:lnTo>
                      <a:pt x="2476" y="1876"/>
                    </a:lnTo>
                    <a:lnTo>
                      <a:pt x="2448" y="1882"/>
                    </a:lnTo>
                    <a:lnTo>
                      <a:pt x="2425" y="1882"/>
                    </a:lnTo>
                    <a:lnTo>
                      <a:pt x="2396" y="1882"/>
                    </a:lnTo>
                    <a:lnTo>
                      <a:pt x="2370" y="1882"/>
                    </a:lnTo>
                    <a:lnTo>
                      <a:pt x="2347" y="1887"/>
                    </a:lnTo>
                    <a:lnTo>
                      <a:pt x="2319" y="1887"/>
                    </a:lnTo>
                    <a:lnTo>
                      <a:pt x="2296" y="1887"/>
                    </a:lnTo>
                    <a:lnTo>
                      <a:pt x="2267" y="1887"/>
                    </a:lnTo>
                    <a:lnTo>
                      <a:pt x="2246" y="1893"/>
                    </a:lnTo>
                    <a:lnTo>
                      <a:pt x="2212" y="1887"/>
                    </a:lnTo>
                    <a:lnTo>
                      <a:pt x="2189" y="1882"/>
                    </a:lnTo>
                    <a:lnTo>
                      <a:pt x="2161" y="1882"/>
                    </a:lnTo>
                    <a:lnTo>
                      <a:pt x="2140" y="1882"/>
                    </a:lnTo>
                    <a:lnTo>
                      <a:pt x="2111" y="1876"/>
                    </a:lnTo>
                    <a:lnTo>
                      <a:pt x="2083" y="1876"/>
                    </a:lnTo>
                    <a:lnTo>
                      <a:pt x="2054" y="1876"/>
                    </a:lnTo>
                    <a:lnTo>
                      <a:pt x="2032" y="1876"/>
                    </a:lnTo>
                    <a:lnTo>
                      <a:pt x="2005" y="1864"/>
                    </a:lnTo>
                    <a:lnTo>
                      <a:pt x="1982" y="1864"/>
                    </a:lnTo>
                    <a:lnTo>
                      <a:pt x="1954" y="1859"/>
                    </a:lnTo>
                    <a:lnTo>
                      <a:pt x="1931" y="1859"/>
                    </a:lnTo>
                    <a:lnTo>
                      <a:pt x="1902" y="1847"/>
                    </a:lnTo>
                    <a:lnTo>
                      <a:pt x="1881" y="1847"/>
                    </a:lnTo>
                    <a:lnTo>
                      <a:pt x="1853" y="1842"/>
                    </a:lnTo>
                    <a:lnTo>
                      <a:pt x="1830" y="1842"/>
                    </a:lnTo>
                    <a:lnTo>
                      <a:pt x="1802" y="1836"/>
                    </a:lnTo>
                    <a:lnTo>
                      <a:pt x="1779" y="1830"/>
                    </a:lnTo>
                    <a:lnTo>
                      <a:pt x="1752" y="1825"/>
                    </a:lnTo>
                    <a:lnTo>
                      <a:pt x="1729" y="1819"/>
                    </a:lnTo>
                    <a:lnTo>
                      <a:pt x="1701" y="1813"/>
                    </a:lnTo>
                    <a:lnTo>
                      <a:pt x="1678" y="1807"/>
                    </a:lnTo>
                    <a:lnTo>
                      <a:pt x="1655" y="1802"/>
                    </a:lnTo>
                    <a:lnTo>
                      <a:pt x="1629" y="1798"/>
                    </a:lnTo>
                    <a:lnTo>
                      <a:pt x="1606" y="1792"/>
                    </a:lnTo>
                    <a:lnTo>
                      <a:pt x="1577" y="1787"/>
                    </a:lnTo>
                    <a:lnTo>
                      <a:pt x="1554" y="1775"/>
                    </a:lnTo>
                    <a:lnTo>
                      <a:pt x="1532" y="1775"/>
                    </a:lnTo>
                    <a:lnTo>
                      <a:pt x="1505" y="1764"/>
                    </a:lnTo>
                    <a:lnTo>
                      <a:pt x="1488" y="1758"/>
                    </a:lnTo>
                    <a:lnTo>
                      <a:pt x="1459" y="1752"/>
                    </a:lnTo>
                    <a:lnTo>
                      <a:pt x="1437" y="1747"/>
                    </a:lnTo>
                    <a:lnTo>
                      <a:pt x="1410" y="1741"/>
                    </a:lnTo>
                    <a:lnTo>
                      <a:pt x="1387" y="1729"/>
                    </a:lnTo>
                    <a:lnTo>
                      <a:pt x="1364" y="1724"/>
                    </a:lnTo>
                    <a:lnTo>
                      <a:pt x="1342" y="1718"/>
                    </a:lnTo>
                    <a:lnTo>
                      <a:pt x="1313" y="1707"/>
                    </a:lnTo>
                    <a:lnTo>
                      <a:pt x="1290" y="1701"/>
                    </a:lnTo>
                    <a:lnTo>
                      <a:pt x="1269" y="1695"/>
                    </a:lnTo>
                    <a:lnTo>
                      <a:pt x="1247" y="1690"/>
                    </a:lnTo>
                    <a:lnTo>
                      <a:pt x="1218" y="1680"/>
                    </a:lnTo>
                    <a:lnTo>
                      <a:pt x="1195" y="1674"/>
                    </a:lnTo>
                    <a:lnTo>
                      <a:pt x="1172" y="1663"/>
                    </a:lnTo>
                    <a:lnTo>
                      <a:pt x="1152" y="1657"/>
                    </a:lnTo>
                    <a:lnTo>
                      <a:pt x="1129" y="1646"/>
                    </a:lnTo>
                    <a:lnTo>
                      <a:pt x="1106" y="1640"/>
                    </a:lnTo>
                    <a:lnTo>
                      <a:pt x="1083" y="1629"/>
                    </a:lnTo>
                    <a:lnTo>
                      <a:pt x="1060" y="1623"/>
                    </a:lnTo>
                    <a:lnTo>
                      <a:pt x="1034" y="1612"/>
                    </a:lnTo>
                    <a:lnTo>
                      <a:pt x="1011" y="1606"/>
                    </a:lnTo>
                    <a:lnTo>
                      <a:pt x="988" y="1595"/>
                    </a:lnTo>
                    <a:lnTo>
                      <a:pt x="965" y="1583"/>
                    </a:lnTo>
                    <a:lnTo>
                      <a:pt x="942" y="1572"/>
                    </a:lnTo>
                    <a:lnTo>
                      <a:pt x="922" y="1560"/>
                    </a:lnTo>
                    <a:lnTo>
                      <a:pt x="899" y="1551"/>
                    </a:lnTo>
                    <a:lnTo>
                      <a:pt x="876" y="1545"/>
                    </a:lnTo>
                    <a:lnTo>
                      <a:pt x="853" y="1528"/>
                    </a:lnTo>
                    <a:lnTo>
                      <a:pt x="825" y="1522"/>
                    </a:lnTo>
                    <a:lnTo>
                      <a:pt x="802" y="1505"/>
                    </a:lnTo>
                    <a:lnTo>
                      <a:pt x="787" y="1494"/>
                    </a:lnTo>
                    <a:lnTo>
                      <a:pt x="764" y="1482"/>
                    </a:lnTo>
                    <a:lnTo>
                      <a:pt x="741" y="1471"/>
                    </a:lnTo>
                    <a:lnTo>
                      <a:pt x="718" y="1460"/>
                    </a:lnTo>
                    <a:lnTo>
                      <a:pt x="701" y="1448"/>
                    </a:lnTo>
                    <a:lnTo>
                      <a:pt x="680" y="1437"/>
                    </a:lnTo>
                    <a:lnTo>
                      <a:pt x="657" y="1427"/>
                    </a:lnTo>
                    <a:lnTo>
                      <a:pt x="635" y="1410"/>
                    </a:lnTo>
                    <a:lnTo>
                      <a:pt x="617" y="1399"/>
                    </a:lnTo>
                    <a:lnTo>
                      <a:pt x="595" y="1382"/>
                    </a:lnTo>
                    <a:lnTo>
                      <a:pt x="572" y="1370"/>
                    </a:lnTo>
                    <a:lnTo>
                      <a:pt x="557" y="1353"/>
                    </a:lnTo>
                    <a:lnTo>
                      <a:pt x="534" y="1342"/>
                    </a:lnTo>
                    <a:lnTo>
                      <a:pt x="517" y="1325"/>
                    </a:lnTo>
                    <a:lnTo>
                      <a:pt x="494" y="1315"/>
                    </a:lnTo>
                    <a:lnTo>
                      <a:pt x="471" y="1298"/>
                    </a:lnTo>
                    <a:lnTo>
                      <a:pt x="454" y="1281"/>
                    </a:lnTo>
                    <a:lnTo>
                      <a:pt x="416" y="1252"/>
                    </a:lnTo>
                    <a:lnTo>
                      <a:pt x="382" y="1224"/>
                    </a:lnTo>
                    <a:lnTo>
                      <a:pt x="353" y="1192"/>
                    </a:lnTo>
                    <a:lnTo>
                      <a:pt x="319" y="1163"/>
                    </a:lnTo>
                    <a:lnTo>
                      <a:pt x="292" y="1135"/>
                    </a:lnTo>
                    <a:lnTo>
                      <a:pt x="264" y="1106"/>
                    </a:lnTo>
                    <a:lnTo>
                      <a:pt x="235" y="1072"/>
                    </a:lnTo>
                    <a:lnTo>
                      <a:pt x="213" y="1034"/>
                    </a:lnTo>
                    <a:lnTo>
                      <a:pt x="186" y="1005"/>
                    </a:lnTo>
                    <a:lnTo>
                      <a:pt x="169" y="971"/>
                    </a:lnTo>
                    <a:lnTo>
                      <a:pt x="152" y="950"/>
                    </a:lnTo>
                    <a:lnTo>
                      <a:pt x="146" y="933"/>
                    </a:lnTo>
                    <a:lnTo>
                      <a:pt x="135" y="910"/>
                    </a:lnTo>
                    <a:lnTo>
                      <a:pt x="129" y="893"/>
                    </a:lnTo>
                    <a:lnTo>
                      <a:pt x="118" y="876"/>
                    </a:lnTo>
                    <a:lnTo>
                      <a:pt x="106" y="853"/>
                    </a:lnTo>
                    <a:lnTo>
                      <a:pt x="100" y="831"/>
                    </a:lnTo>
                    <a:lnTo>
                      <a:pt x="95" y="815"/>
                    </a:lnTo>
                    <a:lnTo>
                      <a:pt x="83" y="798"/>
                    </a:lnTo>
                    <a:lnTo>
                      <a:pt x="83" y="775"/>
                    </a:lnTo>
                    <a:lnTo>
                      <a:pt x="78" y="758"/>
                    </a:lnTo>
                    <a:lnTo>
                      <a:pt x="78" y="736"/>
                    </a:lnTo>
                    <a:lnTo>
                      <a:pt x="72" y="713"/>
                    </a:lnTo>
                    <a:lnTo>
                      <a:pt x="72" y="697"/>
                    </a:lnTo>
                    <a:lnTo>
                      <a:pt x="72" y="675"/>
                    </a:lnTo>
                    <a:lnTo>
                      <a:pt x="72" y="658"/>
                    </a:lnTo>
                    <a:lnTo>
                      <a:pt x="68" y="629"/>
                    </a:lnTo>
                    <a:lnTo>
                      <a:pt x="72" y="595"/>
                    </a:lnTo>
                    <a:lnTo>
                      <a:pt x="78" y="568"/>
                    </a:lnTo>
                    <a:lnTo>
                      <a:pt x="83" y="545"/>
                    </a:lnTo>
                    <a:lnTo>
                      <a:pt x="95" y="511"/>
                    </a:lnTo>
                    <a:lnTo>
                      <a:pt x="100" y="488"/>
                    </a:lnTo>
                    <a:lnTo>
                      <a:pt x="112" y="466"/>
                    </a:lnTo>
                    <a:lnTo>
                      <a:pt x="129" y="445"/>
                    </a:lnTo>
                    <a:lnTo>
                      <a:pt x="140" y="416"/>
                    </a:lnTo>
                    <a:lnTo>
                      <a:pt x="157" y="393"/>
                    </a:lnTo>
                    <a:lnTo>
                      <a:pt x="175" y="376"/>
                    </a:lnTo>
                    <a:lnTo>
                      <a:pt x="196" y="353"/>
                    </a:lnTo>
                    <a:lnTo>
                      <a:pt x="213" y="333"/>
                    </a:lnTo>
                    <a:lnTo>
                      <a:pt x="230" y="315"/>
                    </a:lnTo>
                    <a:lnTo>
                      <a:pt x="253" y="298"/>
                    </a:lnTo>
                    <a:lnTo>
                      <a:pt x="281" y="281"/>
                    </a:lnTo>
                    <a:lnTo>
                      <a:pt x="298" y="258"/>
                    </a:lnTo>
                    <a:lnTo>
                      <a:pt x="319" y="241"/>
                    </a:lnTo>
                    <a:lnTo>
                      <a:pt x="348" y="224"/>
                    </a:lnTo>
                    <a:lnTo>
                      <a:pt x="370" y="215"/>
                    </a:lnTo>
                    <a:lnTo>
                      <a:pt x="399" y="198"/>
                    </a:lnTo>
                    <a:lnTo>
                      <a:pt x="422" y="181"/>
                    </a:lnTo>
                    <a:lnTo>
                      <a:pt x="448" y="163"/>
                    </a:lnTo>
                    <a:lnTo>
                      <a:pt x="471" y="158"/>
                    </a:lnTo>
                    <a:lnTo>
                      <a:pt x="500" y="141"/>
                    </a:lnTo>
                    <a:lnTo>
                      <a:pt x="522" y="129"/>
                    </a:lnTo>
                    <a:lnTo>
                      <a:pt x="551" y="118"/>
                    </a:lnTo>
                    <a:lnTo>
                      <a:pt x="572" y="106"/>
                    </a:lnTo>
                    <a:lnTo>
                      <a:pt x="600" y="97"/>
                    </a:lnTo>
                    <a:lnTo>
                      <a:pt x="623" y="91"/>
                    </a:lnTo>
                    <a:lnTo>
                      <a:pt x="646" y="80"/>
                    </a:lnTo>
                    <a:lnTo>
                      <a:pt x="674" y="74"/>
                    </a:lnTo>
                    <a:lnTo>
                      <a:pt x="690" y="46"/>
                    </a:lnTo>
                    <a:lnTo>
                      <a:pt x="690" y="23"/>
                    </a:lnTo>
                    <a:lnTo>
                      <a:pt x="680" y="0"/>
                    </a:lnTo>
                    <a:lnTo>
                      <a:pt x="657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2590" name="Freeform 31"/>
              <p:cNvSpPr>
                <a:spLocks/>
              </p:cNvSpPr>
              <p:nvPr/>
            </p:nvSpPr>
            <p:spPr bwMode="auto">
              <a:xfrm>
                <a:off x="3031" y="2520"/>
                <a:ext cx="300" cy="716"/>
              </a:xfrm>
              <a:custGeom>
                <a:avLst/>
                <a:gdLst>
                  <a:gd name="T0" fmla="*/ 48 w 600"/>
                  <a:gd name="T1" fmla="*/ 699 h 1431"/>
                  <a:gd name="T2" fmla="*/ 79 w 600"/>
                  <a:gd name="T3" fmla="*/ 674 h 1431"/>
                  <a:gd name="T4" fmla="*/ 110 w 600"/>
                  <a:gd name="T5" fmla="*/ 648 h 1431"/>
                  <a:gd name="T6" fmla="*/ 138 w 600"/>
                  <a:gd name="T7" fmla="*/ 617 h 1431"/>
                  <a:gd name="T8" fmla="*/ 163 w 600"/>
                  <a:gd name="T9" fmla="*/ 587 h 1431"/>
                  <a:gd name="T10" fmla="*/ 188 w 600"/>
                  <a:gd name="T11" fmla="*/ 555 h 1431"/>
                  <a:gd name="T12" fmla="*/ 213 w 600"/>
                  <a:gd name="T13" fmla="*/ 519 h 1431"/>
                  <a:gd name="T14" fmla="*/ 233 w 600"/>
                  <a:gd name="T15" fmla="*/ 486 h 1431"/>
                  <a:gd name="T16" fmla="*/ 252 w 600"/>
                  <a:gd name="T17" fmla="*/ 449 h 1431"/>
                  <a:gd name="T18" fmla="*/ 270 w 600"/>
                  <a:gd name="T19" fmla="*/ 410 h 1431"/>
                  <a:gd name="T20" fmla="*/ 284 w 600"/>
                  <a:gd name="T21" fmla="*/ 376 h 1431"/>
                  <a:gd name="T22" fmla="*/ 290 w 600"/>
                  <a:gd name="T23" fmla="*/ 334 h 1431"/>
                  <a:gd name="T24" fmla="*/ 299 w 600"/>
                  <a:gd name="T25" fmla="*/ 298 h 1431"/>
                  <a:gd name="T26" fmla="*/ 299 w 600"/>
                  <a:gd name="T27" fmla="*/ 258 h 1431"/>
                  <a:gd name="T28" fmla="*/ 299 w 600"/>
                  <a:gd name="T29" fmla="*/ 222 h 1431"/>
                  <a:gd name="T30" fmla="*/ 290 w 600"/>
                  <a:gd name="T31" fmla="*/ 185 h 1431"/>
                  <a:gd name="T32" fmla="*/ 281 w 600"/>
                  <a:gd name="T33" fmla="*/ 148 h 1431"/>
                  <a:gd name="T34" fmla="*/ 264 w 600"/>
                  <a:gd name="T35" fmla="*/ 115 h 1431"/>
                  <a:gd name="T36" fmla="*/ 244 w 600"/>
                  <a:gd name="T37" fmla="*/ 81 h 1431"/>
                  <a:gd name="T38" fmla="*/ 219 w 600"/>
                  <a:gd name="T39" fmla="*/ 51 h 1431"/>
                  <a:gd name="T40" fmla="*/ 188 w 600"/>
                  <a:gd name="T41" fmla="*/ 19 h 1431"/>
                  <a:gd name="T42" fmla="*/ 149 w 600"/>
                  <a:gd name="T43" fmla="*/ 0 h 1431"/>
                  <a:gd name="T44" fmla="*/ 144 w 600"/>
                  <a:gd name="T45" fmla="*/ 33 h 1431"/>
                  <a:gd name="T46" fmla="*/ 175 w 600"/>
                  <a:gd name="T47" fmla="*/ 59 h 1431"/>
                  <a:gd name="T48" fmla="*/ 199 w 600"/>
                  <a:gd name="T49" fmla="*/ 87 h 1431"/>
                  <a:gd name="T50" fmla="*/ 222 w 600"/>
                  <a:gd name="T51" fmla="*/ 118 h 1431"/>
                  <a:gd name="T52" fmla="*/ 238 w 600"/>
                  <a:gd name="T53" fmla="*/ 148 h 1431"/>
                  <a:gd name="T54" fmla="*/ 252 w 600"/>
                  <a:gd name="T55" fmla="*/ 183 h 1431"/>
                  <a:gd name="T56" fmla="*/ 262 w 600"/>
                  <a:gd name="T57" fmla="*/ 213 h 1431"/>
                  <a:gd name="T58" fmla="*/ 264 w 600"/>
                  <a:gd name="T59" fmla="*/ 247 h 1431"/>
                  <a:gd name="T60" fmla="*/ 264 w 600"/>
                  <a:gd name="T61" fmla="*/ 283 h 1431"/>
                  <a:gd name="T62" fmla="*/ 262 w 600"/>
                  <a:gd name="T63" fmla="*/ 317 h 1431"/>
                  <a:gd name="T64" fmla="*/ 252 w 600"/>
                  <a:gd name="T65" fmla="*/ 351 h 1431"/>
                  <a:gd name="T66" fmla="*/ 244 w 600"/>
                  <a:gd name="T67" fmla="*/ 387 h 1431"/>
                  <a:gd name="T68" fmla="*/ 231 w 600"/>
                  <a:gd name="T69" fmla="*/ 421 h 1431"/>
                  <a:gd name="T70" fmla="*/ 213 w 600"/>
                  <a:gd name="T71" fmla="*/ 454 h 1431"/>
                  <a:gd name="T72" fmla="*/ 194 w 600"/>
                  <a:gd name="T73" fmla="*/ 486 h 1431"/>
                  <a:gd name="T74" fmla="*/ 172 w 600"/>
                  <a:gd name="T75" fmla="*/ 519 h 1431"/>
                  <a:gd name="T76" fmla="*/ 152 w 600"/>
                  <a:gd name="T77" fmla="*/ 550 h 1431"/>
                  <a:gd name="T78" fmla="*/ 126 w 600"/>
                  <a:gd name="T79" fmla="*/ 578 h 1431"/>
                  <a:gd name="T80" fmla="*/ 84 w 600"/>
                  <a:gd name="T81" fmla="*/ 623 h 1431"/>
                  <a:gd name="T82" fmla="*/ 56 w 600"/>
                  <a:gd name="T83" fmla="*/ 645 h 1431"/>
                  <a:gd name="T84" fmla="*/ 28 w 600"/>
                  <a:gd name="T85" fmla="*/ 668 h 1431"/>
                  <a:gd name="T86" fmla="*/ 0 w 600"/>
                  <a:gd name="T87" fmla="*/ 693 h 1431"/>
                  <a:gd name="T88" fmla="*/ 28 w 600"/>
                  <a:gd name="T89" fmla="*/ 716 h 1431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600"/>
                  <a:gd name="T136" fmla="*/ 0 h 1431"/>
                  <a:gd name="T137" fmla="*/ 600 w 600"/>
                  <a:gd name="T138" fmla="*/ 1431 h 1431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600" h="1431">
                    <a:moveTo>
                      <a:pt x="57" y="1431"/>
                    </a:moveTo>
                    <a:lnTo>
                      <a:pt x="74" y="1414"/>
                    </a:lnTo>
                    <a:lnTo>
                      <a:pt x="97" y="1397"/>
                    </a:lnTo>
                    <a:lnTo>
                      <a:pt x="112" y="1380"/>
                    </a:lnTo>
                    <a:lnTo>
                      <a:pt x="135" y="1363"/>
                    </a:lnTo>
                    <a:lnTo>
                      <a:pt x="158" y="1347"/>
                    </a:lnTo>
                    <a:lnTo>
                      <a:pt x="175" y="1330"/>
                    </a:lnTo>
                    <a:lnTo>
                      <a:pt x="198" y="1313"/>
                    </a:lnTo>
                    <a:lnTo>
                      <a:pt x="220" y="1296"/>
                    </a:lnTo>
                    <a:lnTo>
                      <a:pt x="236" y="1279"/>
                    </a:lnTo>
                    <a:lnTo>
                      <a:pt x="258" y="1256"/>
                    </a:lnTo>
                    <a:lnTo>
                      <a:pt x="275" y="1233"/>
                    </a:lnTo>
                    <a:lnTo>
                      <a:pt x="293" y="1218"/>
                    </a:lnTo>
                    <a:lnTo>
                      <a:pt x="310" y="1195"/>
                    </a:lnTo>
                    <a:lnTo>
                      <a:pt x="327" y="1173"/>
                    </a:lnTo>
                    <a:lnTo>
                      <a:pt x="344" y="1155"/>
                    </a:lnTo>
                    <a:lnTo>
                      <a:pt x="365" y="1133"/>
                    </a:lnTo>
                    <a:lnTo>
                      <a:pt x="376" y="1110"/>
                    </a:lnTo>
                    <a:lnTo>
                      <a:pt x="393" y="1089"/>
                    </a:lnTo>
                    <a:lnTo>
                      <a:pt x="410" y="1066"/>
                    </a:lnTo>
                    <a:lnTo>
                      <a:pt x="427" y="1038"/>
                    </a:lnTo>
                    <a:lnTo>
                      <a:pt x="439" y="1015"/>
                    </a:lnTo>
                    <a:lnTo>
                      <a:pt x="450" y="992"/>
                    </a:lnTo>
                    <a:lnTo>
                      <a:pt x="467" y="971"/>
                    </a:lnTo>
                    <a:lnTo>
                      <a:pt x="483" y="948"/>
                    </a:lnTo>
                    <a:lnTo>
                      <a:pt x="494" y="920"/>
                    </a:lnTo>
                    <a:lnTo>
                      <a:pt x="505" y="897"/>
                    </a:lnTo>
                    <a:lnTo>
                      <a:pt x="517" y="868"/>
                    </a:lnTo>
                    <a:lnTo>
                      <a:pt x="528" y="848"/>
                    </a:lnTo>
                    <a:lnTo>
                      <a:pt x="540" y="819"/>
                    </a:lnTo>
                    <a:lnTo>
                      <a:pt x="545" y="796"/>
                    </a:lnTo>
                    <a:lnTo>
                      <a:pt x="557" y="773"/>
                    </a:lnTo>
                    <a:lnTo>
                      <a:pt x="568" y="751"/>
                    </a:lnTo>
                    <a:lnTo>
                      <a:pt x="574" y="724"/>
                    </a:lnTo>
                    <a:lnTo>
                      <a:pt x="580" y="695"/>
                    </a:lnTo>
                    <a:lnTo>
                      <a:pt x="580" y="667"/>
                    </a:lnTo>
                    <a:lnTo>
                      <a:pt x="591" y="644"/>
                    </a:lnTo>
                    <a:lnTo>
                      <a:pt x="591" y="618"/>
                    </a:lnTo>
                    <a:lnTo>
                      <a:pt x="597" y="595"/>
                    </a:lnTo>
                    <a:lnTo>
                      <a:pt x="597" y="566"/>
                    </a:lnTo>
                    <a:lnTo>
                      <a:pt x="600" y="543"/>
                    </a:lnTo>
                    <a:lnTo>
                      <a:pt x="597" y="515"/>
                    </a:lnTo>
                    <a:lnTo>
                      <a:pt x="597" y="494"/>
                    </a:lnTo>
                    <a:lnTo>
                      <a:pt x="597" y="466"/>
                    </a:lnTo>
                    <a:lnTo>
                      <a:pt x="597" y="443"/>
                    </a:lnTo>
                    <a:lnTo>
                      <a:pt x="591" y="414"/>
                    </a:lnTo>
                    <a:lnTo>
                      <a:pt x="585" y="397"/>
                    </a:lnTo>
                    <a:lnTo>
                      <a:pt x="580" y="370"/>
                    </a:lnTo>
                    <a:lnTo>
                      <a:pt x="580" y="348"/>
                    </a:lnTo>
                    <a:lnTo>
                      <a:pt x="568" y="319"/>
                    </a:lnTo>
                    <a:lnTo>
                      <a:pt x="562" y="296"/>
                    </a:lnTo>
                    <a:lnTo>
                      <a:pt x="551" y="274"/>
                    </a:lnTo>
                    <a:lnTo>
                      <a:pt x="540" y="253"/>
                    </a:lnTo>
                    <a:lnTo>
                      <a:pt x="528" y="230"/>
                    </a:lnTo>
                    <a:lnTo>
                      <a:pt x="517" y="201"/>
                    </a:lnTo>
                    <a:lnTo>
                      <a:pt x="505" y="184"/>
                    </a:lnTo>
                    <a:lnTo>
                      <a:pt x="488" y="161"/>
                    </a:lnTo>
                    <a:lnTo>
                      <a:pt x="473" y="139"/>
                    </a:lnTo>
                    <a:lnTo>
                      <a:pt x="456" y="118"/>
                    </a:lnTo>
                    <a:lnTo>
                      <a:pt x="439" y="101"/>
                    </a:lnTo>
                    <a:lnTo>
                      <a:pt x="422" y="78"/>
                    </a:lnTo>
                    <a:lnTo>
                      <a:pt x="393" y="55"/>
                    </a:lnTo>
                    <a:lnTo>
                      <a:pt x="376" y="38"/>
                    </a:lnTo>
                    <a:lnTo>
                      <a:pt x="353" y="21"/>
                    </a:lnTo>
                    <a:lnTo>
                      <a:pt x="327" y="6"/>
                    </a:lnTo>
                    <a:lnTo>
                      <a:pt x="298" y="0"/>
                    </a:lnTo>
                    <a:lnTo>
                      <a:pt x="275" y="15"/>
                    </a:lnTo>
                    <a:lnTo>
                      <a:pt x="270" y="38"/>
                    </a:lnTo>
                    <a:lnTo>
                      <a:pt x="287" y="66"/>
                    </a:lnTo>
                    <a:lnTo>
                      <a:pt x="310" y="84"/>
                    </a:lnTo>
                    <a:lnTo>
                      <a:pt x="327" y="101"/>
                    </a:lnTo>
                    <a:lnTo>
                      <a:pt x="350" y="118"/>
                    </a:lnTo>
                    <a:lnTo>
                      <a:pt x="365" y="135"/>
                    </a:lnTo>
                    <a:lnTo>
                      <a:pt x="388" y="150"/>
                    </a:lnTo>
                    <a:lnTo>
                      <a:pt x="399" y="173"/>
                    </a:lnTo>
                    <a:lnTo>
                      <a:pt x="422" y="190"/>
                    </a:lnTo>
                    <a:lnTo>
                      <a:pt x="439" y="213"/>
                    </a:lnTo>
                    <a:lnTo>
                      <a:pt x="445" y="236"/>
                    </a:lnTo>
                    <a:lnTo>
                      <a:pt x="462" y="253"/>
                    </a:lnTo>
                    <a:lnTo>
                      <a:pt x="473" y="274"/>
                    </a:lnTo>
                    <a:lnTo>
                      <a:pt x="477" y="296"/>
                    </a:lnTo>
                    <a:lnTo>
                      <a:pt x="488" y="313"/>
                    </a:lnTo>
                    <a:lnTo>
                      <a:pt x="494" y="336"/>
                    </a:lnTo>
                    <a:lnTo>
                      <a:pt x="505" y="365"/>
                    </a:lnTo>
                    <a:lnTo>
                      <a:pt x="511" y="386"/>
                    </a:lnTo>
                    <a:lnTo>
                      <a:pt x="517" y="403"/>
                    </a:lnTo>
                    <a:lnTo>
                      <a:pt x="523" y="426"/>
                    </a:lnTo>
                    <a:lnTo>
                      <a:pt x="523" y="448"/>
                    </a:lnTo>
                    <a:lnTo>
                      <a:pt x="528" y="471"/>
                    </a:lnTo>
                    <a:lnTo>
                      <a:pt x="528" y="494"/>
                    </a:lnTo>
                    <a:lnTo>
                      <a:pt x="528" y="515"/>
                    </a:lnTo>
                    <a:lnTo>
                      <a:pt x="528" y="538"/>
                    </a:lnTo>
                    <a:lnTo>
                      <a:pt x="528" y="566"/>
                    </a:lnTo>
                    <a:lnTo>
                      <a:pt x="528" y="583"/>
                    </a:lnTo>
                    <a:lnTo>
                      <a:pt x="523" y="606"/>
                    </a:lnTo>
                    <a:lnTo>
                      <a:pt x="523" y="633"/>
                    </a:lnTo>
                    <a:lnTo>
                      <a:pt x="517" y="656"/>
                    </a:lnTo>
                    <a:lnTo>
                      <a:pt x="511" y="678"/>
                    </a:lnTo>
                    <a:lnTo>
                      <a:pt x="505" y="701"/>
                    </a:lnTo>
                    <a:lnTo>
                      <a:pt x="500" y="730"/>
                    </a:lnTo>
                    <a:lnTo>
                      <a:pt x="494" y="751"/>
                    </a:lnTo>
                    <a:lnTo>
                      <a:pt x="488" y="773"/>
                    </a:lnTo>
                    <a:lnTo>
                      <a:pt x="477" y="796"/>
                    </a:lnTo>
                    <a:lnTo>
                      <a:pt x="467" y="819"/>
                    </a:lnTo>
                    <a:lnTo>
                      <a:pt x="462" y="842"/>
                    </a:lnTo>
                    <a:lnTo>
                      <a:pt x="445" y="865"/>
                    </a:lnTo>
                    <a:lnTo>
                      <a:pt x="439" y="886"/>
                    </a:lnTo>
                    <a:lnTo>
                      <a:pt x="427" y="908"/>
                    </a:lnTo>
                    <a:lnTo>
                      <a:pt x="416" y="931"/>
                    </a:lnTo>
                    <a:lnTo>
                      <a:pt x="399" y="954"/>
                    </a:lnTo>
                    <a:lnTo>
                      <a:pt x="388" y="971"/>
                    </a:lnTo>
                    <a:lnTo>
                      <a:pt x="370" y="992"/>
                    </a:lnTo>
                    <a:lnTo>
                      <a:pt x="359" y="1015"/>
                    </a:lnTo>
                    <a:lnTo>
                      <a:pt x="344" y="1038"/>
                    </a:lnTo>
                    <a:lnTo>
                      <a:pt x="332" y="1055"/>
                    </a:lnTo>
                    <a:lnTo>
                      <a:pt x="315" y="1078"/>
                    </a:lnTo>
                    <a:lnTo>
                      <a:pt x="304" y="1100"/>
                    </a:lnTo>
                    <a:lnTo>
                      <a:pt x="287" y="1116"/>
                    </a:lnTo>
                    <a:lnTo>
                      <a:pt x="270" y="1138"/>
                    </a:lnTo>
                    <a:lnTo>
                      <a:pt x="253" y="1155"/>
                    </a:lnTo>
                    <a:lnTo>
                      <a:pt x="236" y="1173"/>
                    </a:lnTo>
                    <a:lnTo>
                      <a:pt x="203" y="1212"/>
                    </a:lnTo>
                    <a:lnTo>
                      <a:pt x="169" y="1245"/>
                    </a:lnTo>
                    <a:lnTo>
                      <a:pt x="146" y="1262"/>
                    </a:lnTo>
                    <a:lnTo>
                      <a:pt x="129" y="1279"/>
                    </a:lnTo>
                    <a:lnTo>
                      <a:pt x="112" y="1290"/>
                    </a:lnTo>
                    <a:lnTo>
                      <a:pt x="97" y="1307"/>
                    </a:lnTo>
                    <a:lnTo>
                      <a:pt x="74" y="1319"/>
                    </a:lnTo>
                    <a:lnTo>
                      <a:pt x="57" y="1336"/>
                    </a:lnTo>
                    <a:lnTo>
                      <a:pt x="40" y="1347"/>
                    </a:lnTo>
                    <a:lnTo>
                      <a:pt x="23" y="1363"/>
                    </a:lnTo>
                    <a:lnTo>
                      <a:pt x="0" y="1385"/>
                    </a:lnTo>
                    <a:lnTo>
                      <a:pt x="6" y="1414"/>
                    </a:lnTo>
                    <a:lnTo>
                      <a:pt x="23" y="1431"/>
                    </a:lnTo>
                    <a:lnTo>
                      <a:pt x="57" y="143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2591" name="Freeform 32"/>
              <p:cNvSpPr>
                <a:spLocks/>
              </p:cNvSpPr>
              <p:nvPr/>
            </p:nvSpPr>
            <p:spPr bwMode="auto">
              <a:xfrm>
                <a:off x="2792" y="2562"/>
                <a:ext cx="287" cy="318"/>
              </a:xfrm>
              <a:custGeom>
                <a:avLst/>
                <a:gdLst>
                  <a:gd name="T0" fmla="*/ 228 w 574"/>
                  <a:gd name="T1" fmla="*/ 129 h 634"/>
                  <a:gd name="T2" fmla="*/ 228 w 574"/>
                  <a:gd name="T3" fmla="*/ 166 h 634"/>
                  <a:gd name="T4" fmla="*/ 247 w 574"/>
                  <a:gd name="T5" fmla="*/ 200 h 634"/>
                  <a:gd name="T6" fmla="*/ 252 w 574"/>
                  <a:gd name="T7" fmla="*/ 236 h 634"/>
                  <a:gd name="T8" fmla="*/ 231 w 574"/>
                  <a:gd name="T9" fmla="*/ 272 h 634"/>
                  <a:gd name="T10" fmla="*/ 185 w 574"/>
                  <a:gd name="T11" fmla="*/ 281 h 634"/>
                  <a:gd name="T12" fmla="*/ 149 w 574"/>
                  <a:gd name="T13" fmla="*/ 259 h 634"/>
                  <a:gd name="T14" fmla="*/ 144 w 574"/>
                  <a:gd name="T15" fmla="*/ 230 h 634"/>
                  <a:gd name="T16" fmla="*/ 152 w 574"/>
                  <a:gd name="T17" fmla="*/ 189 h 634"/>
                  <a:gd name="T18" fmla="*/ 169 w 574"/>
                  <a:gd name="T19" fmla="*/ 146 h 634"/>
                  <a:gd name="T20" fmla="*/ 138 w 574"/>
                  <a:gd name="T21" fmla="*/ 143 h 634"/>
                  <a:gd name="T22" fmla="*/ 110 w 574"/>
                  <a:gd name="T23" fmla="*/ 177 h 634"/>
                  <a:gd name="T24" fmla="*/ 81 w 574"/>
                  <a:gd name="T25" fmla="*/ 200 h 634"/>
                  <a:gd name="T26" fmla="*/ 53 w 574"/>
                  <a:gd name="T27" fmla="*/ 183 h 634"/>
                  <a:gd name="T28" fmla="*/ 42 w 574"/>
                  <a:gd name="T29" fmla="*/ 148 h 634"/>
                  <a:gd name="T30" fmla="*/ 37 w 574"/>
                  <a:gd name="T31" fmla="*/ 124 h 634"/>
                  <a:gd name="T32" fmla="*/ 40 w 574"/>
                  <a:gd name="T33" fmla="*/ 95 h 634"/>
                  <a:gd name="T34" fmla="*/ 42 w 574"/>
                  <a:gd name="T35" fmla="*/ 67 h 634"/>
                  <a:gd name="T36" fmla="*/ 53 w 574"/>
                  <a:gd name="T37" fmla="*/ 42 h 634"/>
                  <a:gd name="T38" fmla="*/ 76 w 574"/>
                  <a:gd name="T39" fmla="*/ 36 h 634"/>
                  <a:gd name="T40" fmla="*/ 117 w 574"/>
                  <a:gd name="T41" fmla="*/ 59 h 634"/>
                  <a:gd name="T42" fmla="*/ 157 w 574"/>
                  <a:gd name="T43" fmla="*/ 89 h 634"/>
                  <a:gd name="T44" fmla="*/ 172 w 574"/>
                  <a:gd name="T45" fmla="*/ 59 h 634"/>
                  <a:gd name="T46" fmla="*/ 141 w 574"/>
                  <a:gd name="T47" fmla="*/ 28 h 634"/>
                  <a:gd name="T48" fmla="*/ 104 w 574"/>
                  <a:gd name="T49" fmla="*/ 9 h 634"/>
                  <a:gd name="T50" fmla="*/ 68 w 574"/>
                  <a:gd name="T51" fmla="*/ 0 h 634"/>
                  <a:gd name="T52" fmla="*/ 42 w 574"/>
                  <a:gd name="T53" fmla="*/ 9 h 634"/>
                  <a:gd name="T54" fmla="*/ 14 w 574"/>
                  <a:gd name="T55" fmla="*/ 45 h 634"/>
                  <a:gd name="T56" fmla="*/ 2 w 574"/>
                  <a:gd name="T57" fmla="*/ 73 h 634"/>
                  <a:gd name="T58" fmla="*/ 0 w 574"/>
                  <a:gd name="T59" fmla="*/ 106 h 634"/>
                  <a:gd name="T60" fmla="*/ 0 w 574"/>
                  <a:gd name="T61" fmla="*/ 138 h 634"/>
                  <a:gd name="T62" fmla="*/ 9 w 574"/>
                  <a:gd name="T63" fmla="*/ 169 h 634"/>
                  <a:gd name="T64" fmla="*/ 22 w 574"/>
                  <a:gd name="T65" fmla="*/ 200 h 634"/>
                  <a:gd name="T66" fmla="*/ 56 w 574"/>
                  <a:gd name="T67" fmla="*/ 230 h 634"/>
                  <a:gd name="T68" fmla="*/ 87 w 574"/>
                  <a:gd name="T69" fmla="*/ 236 h 634"/>
                  <a:gd name="T70" fmla="*/ 107 w 574"/>
                  <a:gd name="T71" fmla="*/ 239 h 634"/>
                  <a:gd name="T72" fmla="*/ 117 w 574"/>
                  <a:gd name="T73" fmla="*/ 275 h 634"/>
                  <a:gd name="T74" fmla="*/ 141 w 574"/>
                  <a:gd name="T75" fmla="*/ 301 h 634"/>
                  <a:gd name="T76" fmla="*/ 176 w 574"/>
                  <a:gd name="T77" fmla="*/ 315 h 634"/>
                  <a:gd name="T78" fmla="*/ 213 w 574"/>
                  <a:gd name="T79" fmla="*/ 318 h 634"/>
                  <a:gd name="T80" fmla="*/ 247 w 574"/>
                  <a:gd name="T81" fmla="*/ 306 h 634"/>
                  <a:gd name="T82" fmla="*/ 276 w 574"/>
                  <a:gd name="T83" fmla="*/ 281 h 634"/>
                  <a:gd name="T84" fmla="*/ 287 w 574"/>
                  <a:gd name="T85" fmla="*/ 233 h 634"/>
                  <a:gd name="T86" fmla="*/ 279 w 574"/>
                  <a:gd name="T87" fmla="*/ 183 h 634"/>
                  <a:gd name="T88" fmla="*/ 252 w 574"/>
                  <a:gd name="T89" fmla="*/ 135 h 634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574"/>
                  <a:gd name="T136" fmla="*/ 0 h 634"/>
                  <a:gd name="T137" fmla="*/ 574 w 574"/>
                  <a:gd name="T138" fmla="*/ 634 h 634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574" h="634">
                    <a:moveTo>
                      <a:pt x="505" y="269"/>
                    </a:moveTo>
                    <a:lnTo>
                      <a:pt x="477" y="252"/>
                    </a:lnTo>
                    <a:lnTo>
                      <a:pt x="456" y="258"/>
                    </a:lnTo>
                    <a:lnTo>
                      <a:pt x="433" y="281"/>
                    </a:lnTo>
                    <a:lnTo>
                      <a:pt x="439" y="307"/>
                    </a:lnTo>
                    <a:lnTo>
                      <a:pt x="456" y="330"/>
                    </a:lnTo>
                    <a:lnTo>
                      <a:pt x="465" y="347"/>
                    </a:lnTo>
                    <a:lnTo>
                      <a:pt x="483" y="370"/>
                    </a:lnTo>
                    <a:lnTo>
                      <a:pt x="494" y="399"/>
                    </a:lnTo>
                    <a:lnTo>
                      <a:pt x="500" y="420"/>
                    </a:lnTo>
                    <a:lnTo>
                      <a:pt x="505" y="448"/>
                    </a:lnTo>
                    <a:lnTo>
                      <a:pt x="505" y="471"/>
                    </a:lnTo>
                    <a:lnTo>
                      <a:pt x="500" y="499"/>
                    </a:lnTo>
                    <a:lnTo>
                      <a:pt x="483" y="522"/>
                    </a:lnTo>
                    <a:lnTo>
                      <a:pt x="462" y="543"/>
                    </a:lnTo>
                    <a:lnTo>
                      <a:pt x="433" y="554"/>
                    </a:lnTo>
                    <a:lnTo>
                      <a:pt x="405" y="566"/>
                    </a:lnTo>
                    <a:lnTo>
                      <a:pt x="370" y="560"/>
                    </a:lnTo>
                    <a:lnTo>
                      <a:pt x="344" y="549"/>
                    </a:lnTo>
                    <a:lnTo>
                      <a:pt x="315" y="534"/>
                    </a:lnTo>
                    <a:lnTo>
                      <a:pt x="298" y="516"/>
                    </a:lnTo>
                    <a:lnTo>
                      <a:pt x="292" y="499"/>
                    </a:lnTo>
                    <a:lnTo>
                      <a:pt x="287" y="482"/>
                    </a:lnTo>
                    <a:lnTo>
                      <a:pt x="287" y="459"/>
                    </a:lnTo>
                    <a:lnTo>
                      <a:pt x="292" y="442"/>
                    </a:lnTo>
                    <a:lnTo>
                      <a:pt x="298" y="410"/>
                    </a:lnTo>
                    <a:lnTo>
                      <a:pt x="304" y="376"/>
                    </a:lnTo>
                    <a:lnTo>
                      <a:pt x="321" y="347"/>
                    </a:lnTo>
                    <a:lnTo>
                      <a:pt x="338" y="319"/>
                    </a:lnTo>
                    <a:lnTo>
                      <a:pt x="338" y="292"/>
                    </a:lnTo>
                    <a:lnTo>
                      <a:pt x="321" y="269"/>
                    </a:lnTo>
                    <a:lnTo>
                      <a:pt x="298" y="264"/>
                    </a:lnTo>
                    <a:lnTo>
                      <a:pt x="275" y="286"/>
                    </a:lnTo>
                    <a:lnTo>
                      <a:pt x="258" y="302"/>
                    </a:lnTo>
                    <a:lnTo>
                      <a:pt x="241" y="330"/>
                    </a:lnTo>
                    <a:lnTo>
                      <a:pt x="220" y="353"/>
                    </a:lnTo>
                    <a:lnTo>
                      <a:pt x="203" y="376"/>
                    </a:lnTo>
                    <a:lnTo>
                      <a:pt x="180" y="387"/>
                    </a:lnTo>
                    <a:lnTo>
                      <a:pt x="163" y="399"/>
                    </a:lnTo>
                    <a:lnTo>
                      <a:pt x="146" y="399"/>
                    </a:lnTo>
                    <a:lnTo>
                      <a:pt x="123" y="387"/>
                    </a:lnTo>
                    <a:lnTo>
                      <a:pt x="106" y="364"/>
                    </a:lnTo>
                    <a:lnTo>
                      <a:pt x="97" y="336"/>
                    </a:lnTo>
                    <a:lnTo>
                      <a:pt x="85" y="319"/>
                    </a:lnTo>
                    <a:lnTo>
                      <a:pt x="85" y="296"/>
                    </a:lnTo>
                    <a:lnTo>
                      <a:pt x="80" y="281"/>
                    </a:lnTo>
                    <a:lnTo>
                      <a:pt x="80" y="264"/>
                    </a:lnTo>
                    <a:lnTo>
                      <a:pt x="74" y="247"/>
                    </a:lnTo>
                    <a:lnTo>
                      <a:pt x="74" y="229"/>
                    </a:lnTo>
                    <a:lnTo>
                      <a:pt x="74" y="207"/>
                    </a:lnTo>
                    <a:lnTo>
                      <a:pt x="80" y="190"/>
                    </a:lnTo>
                    <a:lnTo>
                      <a:pt x="80" y="169"/>
                    </a:lnTo>
                    <a:lnTo>
                      <a:pt x="80" y="152"/>
                    </a:lnTo>
                    <a:lnTo>
                      <a:pt x="85" y="134"/>
                    </a:lnTo>
                    <a:lnTo>
                      <a:pt x="91" y="117"/>
                    </a:lnTo>
                    <a:lnTo>
                      <a:pt x="97" y="100"/>
                    </a:lnTo>
                    <a:lnTo>
                      <a:pt x="106" y="83"/>
                    </a:lnTo>
                    <a:lnTo>
                      <a:pt x="118" y="72"/>
                    </a:lnTo>
                    <a:lnTo>
                      <a:pt x="135" y="72"/>
                    </a:lnTo>
                    <a:lnTo>
                      <a:pt x="152" y="72"/>
                    </a:lnTo>
                    <a:lnTo>
                      <a:pt x="180" y="77"/>
                    </a:lnTo>
                    <a:lnTo>
                      <a:pt x="203" y="95"/>
                    </a:lnTo>
                    <a:lnTo>
                      <a:pt x="235" y="117"/>
                    </a:lnTo>
                    <a:lnTo>
                      <a:pt x="264" y="146"/>
                    </a:lnTo>
                    <a:lnTo>
                      <a:pt x="298" y="169"/>
                    </a:lnTo>
                    <a:lnTo>
                      <a:pt x="315" y="178"/>
                    </a:lnTo>
                    <a:lnTo>
                      <a:pt x="338" y="169"/>
                    </a:lnTo>
                    <a:lnTo>
                      <a:pt x="348" y="146"/>
                    </a:lnTo>
                    <a:lnTo>
                      <a:pt x="344" y="117"/>
                    </a:lnTo>
                    <a:lnTo>
                      <a:pt x="321" y="100"/>
                    </a:lnTo>
                    <a:lnTo>
                      <a:pt x="304" y="77"/>
                    </a:lnTo>
                    <a:lnTo>
                      <a:pt x="281" y="55"/>
                    </a:lnTo>
                    <a:lnTo>
                      <a:pt x="258" y="45"/>
                    </a:lnTo>
                    <a:lnTo>
                      <a:pt x="230" y="22"/>
                    </a:lnTo>
                    <a:lnTo>
                      <a:pt x="209" y="17"/>
                    </a:lnTo>
                    <a:lnTo>
                      <a:pt x="180" y="5"/>
                    </a:lnTo>
                    <a:lnTo>
                      <a:pt x="152" y="0"/>
                    </a:lnTo>
                    <a:lnTo>
                      <a:pt x="135" y="0"/>
                    </a:lnTo>
                    <a:lnTo>
                      <a:pt x="112" y="0"/>
                    </a:lnTo>
                    <a:lnTo>
                      <a:pt x="97" y="5"/>
                    </a:lnTo>
                    <a:lnTo>
                      <a:pt x="85" y="17"/>
                    </a:lnTo>
                    <a:lnTo>
                      <a:pt x="51" y="39"/>
                    </a:lnTo>
                    <a:lnTo>
                      <a:pt x="34" y="72"/>
                    </a:lnTo>
                    <a:lnTo>
                      <a:pt x="28" y="89"/>
                    </a:lnTo>
                    <a:lnTo>
                      <a:pt x="17" y="106"/>
                    </a:lnTo>
                    <a:lnTo>
                      <a:pt x="11" y="129"/>
                    </a:lnTo>
                    <a:lnTo>
                      <a:pt x="5" y="146"/>
                    </a:lnTo>
                    <a:lnTo>
                      <a:pt x="0" y="169"/>
                    </a:lnTo>
                    <a:lnTo>
                      <a:pt x="0" y="190"/>
                    </a:lnTo>
                    <a:lnTo>
                      <a:pt x="0" y="212"/>
                    </a:lnTo>
                    <a:lnTo>
                      <a:pt x="0" y="235"/>
                    </a:lnTo>
                    <a:lnTo>
                      <a:pt x="0" y="252"/>
                    </a:lnTo>
                    <a:lnTo>
                      <a:pt x="0" y="275"/>
                    </a:lnTo>
                    <a:lnTo>
                      <a:pt x="5" y="296"/>
                    </a:lnTo>
                    <a:lnTo>
                      <a:pt x="11" y="319"/>
                    </a:lnTo>
                    <a:lnTo>
                      <a:pt x="17" y="336"/>
                    </a:lnTo>
                    <a:lnTo>
                      <a:pt x="28" y="359"/>
                    </a:lnTo>
                    <a:lnTo>
                      <a:pt x="34" y="382"/>
                    </a:lnTo>
                    <a:lnTo>
                      <a:pt x="45" y="399"/>
                    </a:lnTo>
                    <a:lnTo>
                      <a:pt x="68" y="431"/>
                    </a:lnTo>
                    <a:lnTo>
                      <a:pt x="97" y="454"/>
                    </a:lnTo>
                    <a:lnTo>
                      <a:pt x="112" y="459"/>
                    </a:lnTo>
                    <a:lnTo>
                      <a:pt x="129" y="465"/>
                    </a:lnTo>
                    <a:lnTo>
                      <a:pt x="152" y="465"/>
                    </a:lnTo>
                    <a:lnTo>
                      <a:pt x="175" y="471"/>
                    </a:lnTo>
                    <a:lnTo>
                      <a:pt x="197" y="465"/>
                    </a:lnTo>
                    <a:lnTo>
                      <a:pt x="215" y="454"/>
                    </a:lnTo>
                    <a:lnTo>
                      <a:pt x="215" y="477"/>
                    </a:lnTo>
                    <a:lnTo>
                      <a:pt x="220" y="499"/>
                    </a:lnTo>
                    <a:lnTo>
                      <a:pt x="224" y="522"/>
                    </a:lnTo>
                    <a:lnTo>
                      <a:pt x="235" y="549"/>
                    </a:lnTo>
                    <a:lnTo>
                      <a:pt x="247" y="566"/>
                    </a:lnTo>
                    <a:lnTo>
                      <a:pt x="264" y="583"/>
                    </a:lnTo>
                    <a:lnTo>
                      <a:pt x="281" y="600"/>
                    </a:lnTo>
                    <a:lnTo>
                      <a:pt x="304" y="617"/>
                    </a:lnTo>
                    <a:lnTo>
                      <a:pt x="327" y="623"/>
                    </a:lnTo>
                    <a:lnTo>
                      <a:pt x="353" y="629"/>
                    </a:lnTo>
                    <a:lnTo>
                      <a:pt x="382" y="634"/>
                    </a:lnTo>
                    <a:lnTo>
                      <a:pt x="405" y="634"/>
                    </a:lnTo>
                    <a:lnTo>
                      <a:pt x="427" y="634"/>
                    </a:lnTo>
                    <a:lnTo>
                      <a:pt x="450" y="623"/>
                    </a:lnTo>
                    <a:lnTo>
                      <a:pt x="471" y="617"/>
                    </a:lnTo>
                    <a:lnTo>
                      <a:pt x="494" y="611"/>
                    </a:lnTo>
                    <a:lnTo>
                      <a:pt x="517" y="594"/>
                    </a:lnTo>
                    <a:lnTo>
                      <a:pt x="534" y="577"/>
                    </a:lnTo>
                    <a:lnTo>
                      <a:pt x="551" y="560"/>
                    </a:lnTo>
                    <a:lnTo>
                      <a:pt x="568" y="539"/>
                    </a:lnTo>
                    <a:lnTo>
                      <a:pt x="574" y="499"/>
                    </a:lnTo>
                    <a:lnTo>
                      <a:pt x="574" y="465"/>
                    </a:lnTo>
                    <a:lnTo>
                      <a:pt x="574" y="431"/>
                    </a:lnTo>
                    <a:lnTo>
                      <a:pt x="568" y="399"/>
                    </a:lnTo>
                    <a:lnTo>
                      <a:pt x="557" y="364"/>
                    </a:lnTo>
                    <a:lnTo>
                      <a:pt x="540" y="330"/>
                    </a:lnTo>
                    <a:lnTo>
                      <a:pt x="522" y="296"/>
                    </a:lnTo>
                    <a:lnTo>
                      <a:pt x="505" y="26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2592" name="Freeform 33"/>
              <p:cNvSpPr>
                <a:spLocks/>
              </p:cNvSpPr>
              <p:nvPr/>
            </p:nvSpPr>
            <p:spPr bwMode="auto">
              <a:xfrm>
                <a:off x="2900" y="2469"/>
                <a:ext cx="280" cy="293"/>
              </a:xfrm>
              <a:custGeom>
                <a:avLst/>
                <a:gdLst>
                  <a:gd name="T0" fmla="*/ 224 w 560"/>
                  <a:gd name="T1" fmla="*/ 119 h 586"/>
                  <a:gd name="T2" fmla="*/ 190 w 560"/>
                  <a:gd name="T3" fmla="*/ 116 h 586"/>
                  <a:gd name="T4" fmla="*/ 179 w 560"/>
                  <a:gd name="T5" fmla="*/ 102 h 586"/>
                  <a:gd name="T6" fmla="*/ 182 w 560"/>
                  <a:gd name="T7" fmla="*/ 68 h 586"/>
                  <a:gd name="T8" fmla="*/ 171 w 560"/>
                  <a:gd name="T9" fmla="*/ 37 h 586"/>
                  <a:gd name="T10" fmla="*/ 153 w 560"/>
                  <a:gd name="T11" fmla="*/ 20 h 586"/>
                  <a:gd name="T12" fmla="*/ 134 w 560"/>
                  <a:gd name="T13" fmla="*/ 9 h 586"/>
                  <a:gd name="T14" fmla="*/ 112 w 560"/>
                  <a:gd name="T15" fmla="*/ 0 h 586"/>
                  <a:gd name="T16" fmla="*/ 86 w 560"/>
                  <a:gd name="T17" fmla="*/ 0 h 586"/>
                  <a:gd name="T18" fmla="*/ 65 w 560"/>
                  <a:gd name="T19" fmla="*/ 3 h 586"/>
                  <a:gd name="T20" fmla="*/ 44 w 560"/>
                  <a:gd name="T21" fmla="*/ 11 h 586"/>
                  <a:gd name="T22" fmla="*/ 24 w 560"/>
                  <a:gd name="T23" fmla="*/ 28 h 586"/>
                  <a:gd name="T24" fmla="*/ 10 w 560"/>
                  <a:gd name="T25" fmla="*/ 48 h 586"/>
                  <a:gd name="T26" fmla="*/ 2 w 560"/>
                  <a:gd name="T27" fmla="*/ 68 h 586"/>
                  <a:gd name="T28" fmla="*/ 0 w 560"/>
                  <a:gd name="T29" fmla="*/ 96 h 586"/>
                  <a:gd name="T30" fmla="*/ 4 w 560"/>
                  <a:gd name="T31" fmla="*/ 126 h 586"/>
                  <a:gd name="T32" fmla="*/ 19 w 560"/>
                  <a:gd name="T33" fmla="*/ 149 h 586"/>
                  <a:gd name="T34" fmla="*/ 36 w 560"/>
                  <a:gd name="T35" fmla="*/ 166 h 586"/>
                  <a:gd name="T36" fmla="*/ 53 w 560"/>
                  <a:gd name="T37" fmla="*/ 175 h 586"/>
                  <a:gd name="T38" fmla="*/ 67 w 560"/>
                  <a:gd name="T39" fmla="*/ 175 h 586"/>
                  <a:gd name="T40" fmla="*/ 69 w 560"/>
                  <a:gd name="T41" fmla="*/ 166 h 586"/>
                  <a:gd name="T42" fmla="*/ 61 w 560"/>
                  <a:gd name="T43" fmla="*/ 144 h 586"/>
                  <a:gd name="T44" fmla="*/ 50 w 560"/>
                  <a:gd name="T45" fmla="*/ 121 h 586"/>
                  <a:gd name="T46" fmla="*/ 44 w 560"/>
                  <a:gd name="T47" fmla="*/ 96 h 586"/>
                  <a:gd name="T48" fmla="*/ 44 w 560"/>
                  <a:gd name="T49" fmla="*/ 71 h 586"/>
                  <a:gd name="T50" fmla="*/ 58 w 560"/>
                  <a:gd name="T51" fmla="*/ 48 h 586"/>
                  <a:gd name="T52" fmla="*/ 83 w 560"/>
                  <a:gd name="T53" fmla="*/ 37 h 586"/>
                  <a:gd name="T54" fmla="*/ 112 w 560"/>
                  <a:gd name="T55" fmla="*/ 37 h 586"/>
                  <a:gd name="T56" fmla="*/ 134 w 560"/>
                  <a:gd name="T57" fmla="*/ 54 h 586"/>
                  <a:gd name="T58" fmla="*/ 145 w 560"/>
                  <a:gd name="T59" fmla="*/ 76 h 586"/>
                  <a:gd name="T60" fmla="*/ 140 w 560"/>
                  <a:gd name="T61" fmla="*/ 104 h 586"/>
                  <a:gd name="T62" fmla="*/ 125 w 560"/>
                  <a:gd name="T63" fmla="*/ 130 h 586"/>
                  <a:gd name="T64" fmla="*/ 112 w 560"/>
                  <a:gd name="T65" fmla="*/ 149 h 586"/>
                  <a:gd name="T66" fmla="*/ 120 w 560"/>
                  <a:gd name="T67" fmla="*/ 166 h 586"/>
                  <a:gd name="T68" fmla="*/ 137 w 560"/>
                  <a:gd name="T69" fmla="*/ 169 h 586"/>
                  <a:gd name="T70" fmla="*/ 153 w 560"/>
                  <a:gd name="T71" fmla="*/ 163 h 586"/>
                  <a:gd name="T72" fmla="*/ 173 w 560"/>
                  <a:gd name="T73" fmla="*/ 152 h 586"/>
                  <a:gd name="T74" fmla="*/ 192 w 560"/>
                  <a:gd name="T75" fmla="*/ 149 h 586"/>
                  <a:gd name="T76" fmla="*/ 212 w 560"/>
                  <a:gd name="T77" fmla="*/ 152 h 586"/>
                  <a:gd name="T78" fmla="*/ 230 w 560"/>
                  <a:gd name="T79" fmla="*/ 169 h 586"/>
                  <a:gd name="T80" fmla="*/ 244 w 560"/>
                  <a:gd name="T81" fmla="*/ 194 h 586"/>
                  <a:gd name="T82" fmla="*/ 241 w 560"/>
                  <a:gd name="T83" fmla="*/ 222 h 586"/>
                  <a:gd name="T84" fmla="*/ 227 w 560"/>
                  <a:gd name="T85" fmla="*/ 244 h 586"/>
                  <a:gd name="T86" fmla="*/ 204 w 560"/>
                  <a:gd name="T87" fmla="*/ 256 h 586"/>
                  <a:gd name="T88" fmla="*/ 185 w 560"/>
                  <a:gd name="T89" fmla="*/ 253 h 586"/>
                  <a:gd name="T90" fmla="*/ 162 w 560"/>
                  <a:gd name="T91" fmla="*/ 244 h 586"/>
                  <a:gd name="T92" fmla="*/ 142 w 560"/>
                  <a:gd name="T93" fmla="*/ 234 h 586"/>
                  <a:gd name="T94" fmla="*/ 117 w 560"/>
                  <a:gd name="T95" fmla="*/ 225 h 586"/>
                  <a:gd name="T96" fmla="*/ 103 w 560"/>
                  <a:gd name="T97" fmla="*/ 244 h 586"/>
                  <a:gd name="T98" fmla="*/ 125 w 560"/>
                  <a:gd name="T99" fmla="*/ 267 h 586"/>
                  <a:gd name="T100" fmla="*/ 153 w 560"/>
                  <a:gd name="T101" fmla="*/ 282 h 586"/>
                  <a:gd name="T102" fmla="*/ 185 w 560"/>
                  <a:gd name="T103" fmla="*/ 293 h 586"/>
                  <a:gd name="T104" fmla="*/ 218 w 560"/>
                  <a:gd name="T105" fmla="*/ 290 h 586"/>
                  <a:gd name="T106" fmla="*/ 244 w 560"/>
                  <a:gd name="T107" fmla="*/ 279 h 586"/>
                  <a:gd name="T108" fmla="*/ 260 w 560"/>
                  <a:gd name="T109" fmla="*/ 262 h 586"/>
                  <a:gd name="T110" fmla="*/ 269 w 560"/>
                  <a:gd name="T111" fmla="*/ 241 h 586"/>
                  <a:gd name="T112" fmla="*/ 278 w 560"/>
                  <a:gd name="T113" fmla="*/ 219 h 586"/>
                  <a:gd name="T114" fmla="*/ 278 w 560"/>
                  <a:gd name="T115" fmla="*/ 197 h 586"/>
                  <a:gd name="T116" fmla="*/ 272 w 560"/>
                  <a:gd name="T117" fmla="*/ 175 h 586"/>
                  <a:gd name="T118" fmla="*/ 260 w 560"/>
                  <a:gd name="T119" fmla="*/ 152 h 586"/>
                  <a:gd name="T120" fmla="*/ 247 w 560"/>
                  <a:gd name="T121" fmla="*/ 135 h 586"/>
                  <a:gd name="T122" fmla="*/ 241 w 560"/>
                  <a:gd name="T123" fmla="*/ 130 h 58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560"/>
                  <a:gd name="T187" fmla="*/ 0 h 586"/>
                  <a:gd name="T188" fmla="*/ 560 w 560"/>
                  <a:gd name="T189" fmla="*/ 586 h 58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560" h="586">
                    <a:moveTo>
                      <a:pt x="482" y="259"/>
                    </a:moveTo>
                    <a:lnTo>
                      <a:pt x="448" y="238"/>
                    </a:lnTo>
                    <a:lnTo>
                      <a:pt x="414" y="232"/>
                    </a:lnTo>
                    <a:lnTo>
                      <a:pt x="380" y="232"/>
                    </a:lnTo>
                    <a:lnTo>
                      <a:pt x="353" y="238"/>
                    </a:lnTo>
                    <a:lnTo>
                      <a:pt x="359" y="204"/>
                    </a:lnTo>
                    <a:lnTo>
                      <a:pt x="364" y="169"/>
                    </a:lnTo>
                    <a:lnTo>
                      <a:pt x="364" y="135"/>
                    </a:lnTo>
                    <a:lnTo>
                      <a:pt x="359" y="103"/>
                    </a:lnTo>
                    <a:lnTo>
                      <a:pt x="342" y="74"/>
                    </a:lnTo>
                    <a:lnTo>
                      <a:pt x="330" y="57"/>
                    </a:lnTo>
                    <a:lnTo>
                      <a:pt x="307" y="40"/>
                    </a:lnTo>
                    <a:lnTo>
                      <a:pt x="290" y="29"/>
                    </a:lnTo>
                    <a:lnTo>
                      <a:pt x="268" y="17"/>
                    </a:lnTo>
                    <a:lnTo>
                      <a:pt x="250" y="6"/>
                    </a:lnTo>
                    <a:lnTo>
                      <a:pt x="224" y="0"/>
                    </a:lnTo>
                    <a:lnTo>
                      <a:pt x="201" y="0"/>
                    </a:lnTo>
                    <a:lnTo>
                      <a:pt x="173" y="0"/>
                    </a:lnTo>
                    <a:lnTo>
                      <a:pt x="150" y="0"/>
                    </a:lnTo>
                    <a:lnTo>
                      <a:pt x="129" y="6"/>
                    </a:lnTo>
                    <a:lnTo>
                      <a:pt x="106" y="17"/>
                    </a:lnTo>
                    <a:lnTo>
                      <a:pt x="89" y="23"/>
                    </a:lnTo>
                    <a:lnTo>
                      <a:pt x="66" y="40"/>
                    </a:lnTo>
                    <a:lnTo>
                      <a:pt x="49" y="57"/>
                    </a:lnTo>
                    <a:lnTo>
                      <a:pt x="38" y="80"/>
                    </a:lnTo>
                    <a:lnTo>
                      <a:pt x="20" y="97"/>
                    </a:lnTo>
                    <a:lnTo>
                      <a:pt x="15" y="118"/>
                    </a:lnTo>
                    <a:lnTo>
                      <a:pt x="5" y="135"/>
                    </a:lnTo>
                    <a:lnTo>
                      <a:pt x="5" y="158"/>
                    </a:lnTo>
                    <a:lnTo>
                      <a:pt x="0" y="192"/>
                    </a:lnTo>
                    <a:lnTo>
                      <a:pt x="5" y="226"/>
                    </a:lnTo>
                    <a:lnTo>
                      <a:pt x="9" y="253"/>
                    </a:lnTo>
                    <a:lnTo>
                      <a:pt x="20" y="282"/>
                    </a:lnTo>
                    <a:lnTo>
                      <a:pt x="38" y="299"/>
                    </a:lnTo>
                    <a:lnTo>
                      <a:pt x="55" y="321"/>
                    </a:lnTo>
                    <a:lnTo>
                      <a:pt x="72" y="333"/>
                    </a:lnTo>
                    <a:lnTo>
                      <a:pt x="89" y="344"/>
                    </a:lnTo>
                    <a:lnTo>
                      <a:pt x="106" y="350"/>
                    </a:lnTo>
                    <a:lnTo>
                      <a:pt x="123" y="356"/>
                    </a:lnTo>
                    <a:lnTo>
                      <a:pt x="133" y="350"/>
                    </a:lnTo>
                    <a:lnTo>
                      <a:pt x="138" y="344"/>
                    </a:lnTo>
                    <a:lnTo>
                      <a:pt x="138" y="333"/>
                    </a:lnTo>
                    <a:lnTo>
                      <a:pt x="133" y="316"/>
                    </a:lnTo>
                    <a:lnTo>
                      <a:pt x="123" y="287"/>
                    </a:lnTo>
                    <a:lnTo>
                      <a:pt x="112" y="264"/>
                    </a:lnTo>
                    <a:lnTo>
                      <a:pt x="100" y="242"/>
                    </a:lnTo>
                    <a:lnTo>
                      <a:pt x="95" y="221"/>
                    </a:lnTo>
                    <a:lnTo>
                      <a:pt x="89" y="192"/>
                    </a:lnTo>
                    <a:lnTo>
                      <a:pt x="89" y="169"/>
                    </a:lnTo>
                    <a:lnTo>
                      <a:pt x="89" y="141"/>
                    </a:lnTo>
                    <a:lnTo>
                      <a:pt x="100" y="124"/>
                    </a:lnTo>
                    <a:lnTo>
                      <a:pt x="117" y="97"/>
                    </a:lnTo>
                    <a:lnTo>
                      <a:pt x="138" y="86"/>
                    </a:lnTo>
                    <a:lnTo>
                      <a:pt x="167" y="74"/>
                    </a:lnTo>
                    <a:lnTo>
                      <a:pt x="201" y="74"/>
                    </a:lnTo>
                    <a:lnTo>
                      <a:pt x="224" y="74"/>
                    </a:lnTo>
                    <a:lnTo>
                      <a:pt x="250" y="91"/>
                    </a:lnTo>
                    <a:lnTo>
                      <a:pt x="268" y="109"/>
                    </a:lnTo>
                    <a:lnTo>
                      <a:pt x="290" y="129"/>
                    </a:lnTo>
                    <a:lnTo>
                      <a:pt x="290" y="152"/>
                    </a:lnTo>
                    <a:lnTo>
                      <a:pt x="290" y="187"/>
                    </a:lnTo>
                    <a:lnTo>
                      <a:pt x="279" y="209"/>
                    </a:lnTo>
                    <a:lnTo>
                      <a:pt x="268" y="238"/>
                    </a:lnTo>
                    <a:lnTo>
                      <a:pt x="250" y="259"/>
                    </a:lnTo>
                    <a:lnTo>
                      <a:pt x="235" y="282"/>
                    </a:lnTo>
                    <a:lnTo>
                      <a:pt x="224" y="299"/>
                    </a:lnTo>
                    <a:lnTo>
                      <a:pt x="230" y="321"/>
                    </a:lnTo>
                    <a:lnTo>
                      <a:pt x="241" y="333"/>
                    </a:lnTo>
                    <a:lnTo>
                      <a:pt x="268" y="339"/>
                    </a:lnTo>
                    <a:lnTo>
                      <a:pt x="273" y="339"/>
                    </a:lnTo>
                    <a:lnTo>
                      <a:pt x="290" y="339"/>
                    </a:lnTo>
                    <a:lnTo>
                      <a:pt x="307" y="327"/>
                    </a:lnTo>
                    <a:lnTo>
                      <a:pt x="325" y="316"/>
                    </a:lnTo>
                    <a:lnTo>
                      <a:pt x="347" y="304"/>
                    </a:lnTo>
                    <a:lnTo>
                      <a:pt x="370" y="304"/>
                    </a:lnTo>
                    <a:lnTo>
                      <a:pt x="385" y="299"/>
                    </a:lnTo>
                    <a:lnTo>
                      <a:pt x="402" y="304"/>
                    </a:lnTo>
                    <a:lnTo>
                      <a:pt x="425" y="304"/>
                    </a:lnTo>
                    <a:lnTo>
                      <a:pt x="448" y="321"/>
                    </a:lnTo>
                    <a:lnTo>
                      <a:pt x="460" y="339"/>
                    </a:lnTo>
                    <a:lnTo>
                      <a:pt x="477" y="365"/>
                    </a:lnTo>
                    <a:lnTo>
                      <a:pt x="488" y="388"/>
                    </a:lnTo>
                    <a:lnTo>
                      <a:pt x="488" y="422"/>
                    </a:lnTo>
                    <a:lnTo>
                      <a:pt x="482" y="445"/>
                    </a:lnTo>
                    <a:lnTo>
                      <a:pt x="471" y="473"/>
                    </a:lnTo>
                    <a:lnTo>
                      <a:pt x="454" y="489"/>
                    </a:lnTo>
                    <a:lnTo>
                      <a:pt x="437" y="506"/>
                    </a:lnTo>
                    <a:lnTo>
                      <a:pt x="408" y="512"/>
                    </a:lnTo>
                    <a:lnTo>
                      <a:pt x="391" y="517"/>
                    </a:lnTo>
                    <a:lnTo>
                      <a:pt x="370" y="506"/>
                    </a:lnTo>
                    <a:lnTo>
                      <a:pt x="347" y="506"/>
                    </a:lnTo>
                    <a:lnTo>
                      <a:pt x="325" y="489"/>
                    </a:lnTo>
                    <a:lnTo>
                      <a:pt x="302" y="479"/>
                    </a:lnTo>
                    <a:lnTo>
                      <a:pt x="285" y="468"/>
                    </a:lnTo>
                    <a:lnTo>
                      <a:pt x="268" y="456"/>
                    </a:lnTo>
                    <a:lnTo>
                      <a:pt x="235" y="451"/>
                    </a:lnTo>
                    <a:lnTo>
                      <a:pt x="218" y="468"/>
                    </a:lnTo>
                    <a:lnTo>
                      <a:pt x="207" y="489"/>
                    </a:lnTo>
                    <a:lnTo>
                      <a:pt x="224" y="517"/>
                    </a:lnTo>
                    <a:lnTo>
                      <a:pt x="250" y="534"/>
                    </a:lnTo>
                    <a:lnTo>
                      <a:pt x="279" y="551"/>
                    </a:lnTo>
                    <a:lnTo>
                      <a:pt x="307" y="563"/>
                    </a:lnTo>
                    <a:lnTo>
                      <a:pt x="342" y="574"/>
                    </a:lnTo>
                    <a:lnTo>
                      <a:pt x="370" y="586"/>
                    </a:lnTo>
                    <a:lnTo>
                      <a:pt x="402" y="586"/>
                    </a:lnTo>
                    <a:lnTo>
                      <a:pt x="437" y="580"/>
                    </a:lnTo>
                    <a:lnTo>
                      <a:pt x="471" y="574"/>
                    </a:lnTo>
                    <a:lnTo>
                      <a:pt x="488" y="557"/>
                    </a:lnTo>
                    <a:lnTo>
                      <a:pt x="503" y="546"/>
                    </a:lnTo>
                    <a:lnTo>
                      <a:pt x="520" y="523"/>
                    </a:lnTo>
                    <a:lnTo>
                      <a:pt x="532" y="506"/>
                    </a:lnTo>
                    <a:lnTo>
                      <a:pt x="537" y="483"/>
                    </a:lnTo>
                    <a:lnTo>
                      <a:pt x="549" y="468"/>
                    </a:lnTo>
                    <a:lnTo>
                      <a:pt x="555" y="439"/>
                    </a:lnTo>
                    <a:lnTo>
                      <a:pt x="560" y="422"/>
                    </a:lnTo>
                    <a:lnTo>
                      <a:pt x="555" y="394"/>
                    </a:lnTo>
                    <a:lnTo>
                      <a:pt x="555" y="371"/>
                    </a:lnTo>
                    <a:lnTo>
                      <a:pt x="543" y="350"/>
                    </a:lnTo>
                    <a:lnTo>
                      <a:pt x="537" y="327"/>
                    </a:lnTo>
                    <a:lnTo>
                      <a:pt x="520" y="304"/>
                    </a:lnTo>
                    <a:lnTo>
                      <a:pt x="509" y="287"/>
                    </a:lnTo>
                    <a:lnTo>
                      <a:pt x="494" y="270"/>
                    </a:lnTo>
                    <a:lnTo>
                      <a:pt x="482" y="25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2593" name="Freeform 34"/>
              <p:cNvSpPr>
                <a:spLocks/>
              </p:cNvSpPr>
              <p:nvPr/>
            </p:nvSpPr>
            <p:spPr bwMode="auto">
              <a:xfrm>
                <a:off x="2700" y="2845"/>
                <a:ext cx="151" cy="102"/>
              </a:xfrm>
              <a:custGeom>
                <a:avLst/>
                <a:gdLst>
                  <a:gd name="T0" fmla="*/ 115 w 303"/>
                  <a:gd name="T1" fmla="*/ 9 h 203"/>
                  <a:gd name="T2" fmla="*/ 101 w 303"/>
                  <a:gd name="T3" fmla="*/ 3 h 203"/>
                  <a:gd name="T4" fmla="*/ 89 w 303"/>
                  <a:gd name="T5" fmla="*/ 3 h 203"/>
                  <a:gd name="T6" fmla="*/ 76 w 303"/>
                  <a:gd name="T7" fmla="*/ 0 h 203"/>
                  <a:gd name="T8" fmla="*/ 65 w 303"/>
                  <a:gd name="T9" fmla="*/ 3 h 203"/>
                  <a:gd name="T10" fmla="*/ 50 w 303"/>
                  <a:gd name="T11" fmla="*/ 3 h 203"/>
                  <a:gd name="T12" fmla="*/ 42 w 303"/>
                  <a:gd name="T13" fmla="*/ 3 h 203"/>
                  <a:gd name="T14" fmla="*/ 30 w 303"/>
                  <a:gd name="T15" fmla="*/ 3 h 203"/>
                  <a:gd name="T16" fmla="*/ 20 w 303"/>
                  <a:gd name="T17" fmla="*/ 6 h 203"/>
                  <a:gd name="T18" fmla="*/ 6 w 303"/>
                  <a:gd name="T19" fmla="*/ 12 h 203"/>
                  <a:gd name="T20" fmla="*/ 0 w 303"/>
                  <a:gd name="T21" fmla="*/ 23 h 203"/>
                  <a:gd name="T22" fmla="*/ 6 w 303"/>
                  <a:gd name="T23" fmla="*/ 34 h 203"/>
                  <a:gd name="T24" fmla="*/ 20 w 303"/>
                  <a:gd name="T25" fmla="*/ 43 h 203"/>
                  <a:gd name="T26" fmla="*/ 33 w 303"/>
                  <a:gd name="T27" fmla="*/ 40 h 203"/>
                  <a:gd name="T28" fmla="*/ 50 w 303"/>
                  <a:gd name="T29" fmla="*/ 40 h 203"/>
                  <a:gd name="T30" fmla="*/ 67 w 303"/>
                  <a:gd name="T31" fmla="*/ 40 h 203"/>
                  <a:gd name="T32" fmla="*/ 84 w 303"/>
                  <a:gd name="T33" fmla="*/ 40 h 203"/>
                  <a:gd name="T34" fmla="*/ 92 w 303"/>
                  <a:gd name="T35" fmla="*/ 40 h 203"/>
                  <a:gd name="T36" fmla="*/ 104 w 303"/>
                  <a:gd name="T37" fmla="*/ 43 h 203"/>
                  <a:gd name="T38" fmla="*/ 109 w 303"/>
                  <a:gd name="T39" fmla="*/ 48 h 203"/>
                  <a:gd name="T40" fmla="*/ 115 w 303"/>
                  <a:gd name="T41" fmla="*/ 59 h 203"/>
                  <a:gd name="T42" fmla="*/ 101 w 303"/>
                  <a:gd name="T43" fmla="*/ 59 h 203"/>
                  <a:gd name="T44" fmla="*/ 89 w 303"/>
                  <a:gd name="T45" fmla="*/ 59 h 203"/>
                  <a:gd name="T46" fmla="*/ 76 w 303"/>
                  <a:gd name="T47" fmla="*/ 59 h 203"/>
                  <a:gd name="T48" fmla="*/ 65 w 303"/>
                  <a:gd name="T49" fmla="*/ 62 h 203"/>
                  <a:gd name="T50" fmla="*/ 53 w 303"/>
                  <a:gd name="T51" fmla="*/ 62 h 203"/>
                  <a:gd name="T52" fmla="*/ 42 w 303"/>
                  <a:gd name="T53" fmla="*/ 62 h 203"/>
                  <a:gd name="T54" fmla="*/ 30 w 303"/>
                  <a:gd name="T55" fmla="*/ 62 h 203"/>
                  <a:gd name="T56" fmla="*/ 20 w 303"/>
                  <a:gd name="T57" fmla="*/ 65 h 203"/>
                  <a:gd name="T58" fmla="*/ 6 w 303"/>
                  <a:gd name="T59" fmla="*/ 68 h 203"/>
                  <a:gd name="T60" fmla="*/ 0 w 303"/>
                  <a:gd name="T61" fmla="*/ 82 h 203"/>
                  <a:gd name="T62" fmla="*/ 6 w 303"/>
                  <a:gd name="T63" fmla="*/ 93 h 203"/>
                  <a:gd name="T64" fmla="*/ 20 w 303"/>
                  <a:gd name="T65" fmla="*/ 102 h 203"/>
                  <a:gd name="T66" fmla="*/ 33 w 303"/>
                  <a:gd name="T67" fmla="*/ 99 h 203"/>
                  <a:gd name="T68" fmla="*/ 47 w 303"/>
                  <a:gd name="T69" fmla="*/ 99 h 203"/>
                  <a:gd name="T70" fmla="*/ 65 w 303"/>
                  <a:gd name="T71" fmla="*/ 99 h 203"/>
                  <a:gd name="T72" fmla="*/ 79 w 303"/>
                  <a:gd name="T73" fmla="*/ 99 h 203"/>
                  <a:gd name="T74" fmla="*/ 92 w 303"/>
                  <a:gd name="T75" fmla="*/ 99 h 203"/>
                  <a:gd name="T76" fmla="*/ 109 w 303"/>
                  <a:gd name="T77" fmla="*/ 96 h 203"/>
                  <a:gd name="T78" fmla="*/ 124 w 303"/>
                  <a:gd name="T79" fmla="*/ 93 h 203"/>
                  <a:gd name="T80" fmla="*/ 141 w 303"/>
                  <a:gd name="T81" fmla="*/ 93 h 203"/>
                  <a:gd name="T82" fmla="*/ 148 w 303"/>
                  <a:gd name="T83" fmla="*/ 85 h 203"/>
                  <a:gd name="T84" fmla="*/ 151 w 303"/>
                  <a:gd name="T85" fmla="*/ 76 h 203"/>
                  <a:gd name="T86" fmla="*/ 148 w 303"/>
                  <a:gd name="T87" fmla="*/ 65 h 203"/>
                  <a:gd name="T88" fmla="*/ 148 w 303"/>
                  <a:gd name="T89" fmla="*/ 53 h 203"/>
                  <a:gd name="T90" fmla="*/ 143 w 303"/>
                  <a:gd name="T91" fmla="*/ 43 h 203"/>
                  <a:gd name="T92" fmla="*/ 141 w 303"/>
                  <a:gd name="T93" fmla="*/ 34 h 203"/>
                  <a:gd name="T94" fmla="*/ 135 w 303"/>
                  <a:gd name="T95" fmla="*/ 23 h 203"/>
                  <a:gd name="T96" fmla="*/ 129 w 303"/>
                  <a:gd name="T97" fmla="*/ 17 h 203"/>
                  <a:gd name="T98" fmla="*/ 124 w 303"/>
                  <a:gd name="T99" fmla="*/ 12 h 203"/>
                  <a:gd name="T100" fmla="*/ 115 w 303"/>
                  <a:gd name="T101" fmla="*/ 9 h 203"/>
                  <a:gd name="T102" fmla="*/ 115 w 303"/>
                  <a:gd name="T103" fmla="*/ 9 h 203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303"/>
                  <a:gd name="T157" fmla="*/ 0 h 203"/>
                  <a:gd name="T158" fmla="*/ 303 w 303"/>
                  <a:gd name="T159" fmla="*/ 203 h 203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303" h="203">
                    <a:moveTo>
                      <a:pt x="230" y="17"/>
                    </a:moveTo>
                    <a:lnTo>
                      <a:pt x="202" y="6"/>
                    </a:lnTo>
                    <a:lnTo>
                      <a:pt x="179" y="6"/>
                    </a:lnTo>
                    <a:lnTo>
                      <a:pt x="152" y="0"/>
                    </a:lnTo>
                    <a:lnTo>
                      <a:pt x="130" y="6"/>
                    </a:lnTo>
                    <a:lnTo>
                      <a:pt x="101" y="6"/>
                    </a:lnTo>
                    <a:lnTo>
                      <a:pt x="84" y="6"/>
                    </a:lnTo>
                    <a:lnTo>
                      <a:pt x="61" y="6"/>
                    </a:lnTo>
                    <a:lnTo>
                      <a:pt x="40" y="11"/>
                    </a:lnTo>
                    <a:lnTo>
                      <a:pt x="12" y="23"/>
                    </a:lnTo>
                    <a:lnTo>
                      <a:pt x="0" y="45"/>
                    </a:lnTo>
                    <a:lnTo>
                      <a:pt x="12" y="68"/>
                    </a:lnTo>
                    <a:lnTo>
                      <a:pt x="40" y="85"/>
                    </a:lnTo>
                    <a:lnTo>
                      <a:pt x="67" y="80"/>
                    </a:lnTo>
                    <a:lnTo>
                      <a:pt x="101" y="80"/>
                    </a:lnTo>
                    <a:lnTo>
                      <a:pt x="135" y="80"/>
                    </a:lnTo>
                    <a:lnTo>
                      <a:pt x="168" y="80"/>
                    </a:lnTo>
                    <a:lnTo>
                      <a:pt x="185" y="80"/>
                    </a:lnTo>
                    <a:lnTo>
                      <a:pt x="208" y="85"/>
                    </a:lnTo>
                    <a:lnTo>
                      <a:pt x="219" y="95"/>
                    </a:lnTo>
                    <a:lnTo>
                      <a:pt x="230" y="118"/>
                    </a:lnTo>
                    <a:lnTo>
                      <a:pt x="202" y="118"/>
                    </a:lnTo>
                    <a:lnTo>
                      <a:pt x="179" y="118"/>
                    </a:lnTo>
                    <a:lnTo>
                      <a:pt x="152" y="118"/>
                    </a:lnTo>
                    <a:lnTo>
                      <a:pt x="130" y="123"/>
                    </a:lnTo>
                    <a:lnTo>
                      <a:pt x="107" y="123"/>
                    </a:lnTo>
                    <a:lnTo>
                      <a:pt x="84" y="123"/>
                    </a:lnTo>
                    <a:lnTo>
                      <a:pt x="61" y="123"/>
                    </a:lnTo>
                    <a:lnTo>
                      <a:pt x="40" y="129"/>
                    </a:lnTo>
                    <a:lnTo>
                      <a:pt x="12" y="135"/>
                    </a:lnTo>
                    <a:lnTo>
                      <a:pt x="0" y="163"/>
                    </a:lnTo>
                    <a:lnTo>
                      <a:pt x="12" y="186"/>
                    </a:lnTo>
                    <a:lnTo>
                      <a:pt x="40" y="203"/>
                    </a:lnTo>
                    <a:lnTo>
                      <a:pt x="67" y="198"/>
                    </a:lnTo>
                    <a:lnTo>
                      <a:pt x="95" y="198"/>
                    </a:lnTo>
                    <a:lnTo>
                      <a:pt x="130" y="198"/>
                    </a:lnTo>
                    <a:lnTo>
                      <a:pt x="158" y="198"/>
                    </a:lnTo>
                    <a:lnTo>
                      <a:pt x="185" y="198"/>
                    </a:lnTo>
                    <a:lnTo>
                      <a:pt x="219" y="192"/>
                    </a:lnTo>
                    <a:lnTo>
                      <a:pt x="248" y="186"/>
                    </a:lnTo>
                    <a:lnTo>
                      <a:pt x="282" y="186"/>
                    </a:lnTo>
                    <a:lnTo>
                      <a:pt x="297" y="169"/>
                    </a:lnTo>
                    <a:lnTo>
                      <a:pt x="303" y="152"/>
                    </a:lnTo>
                    <a:lnTo>
                      <a:pt x="297" y="129"/>
                    </a:lnTo>
                    <a:lnTo>
                      <a:pt x="297" y="106"/>
                    </a:lnTo>
                    <a:lnTo>
                      <a:pt x="286" y="85"/>
                    </a:lnTo>
                    <a:lnTo>
                      <a:pt x="282" y="68"/>
                    </a:lnTo>
                    <a:lnTo>
                      <a:pt x="270" y="45"/>
                    </a:lnTo>
                    <a:lnTo>
                      <a:pt x="259" y="34"/>
                    </a:lnTo>
                    <a:lnTo>
                      <a:pt x="248" y="23"/>
                    </a:lnTo>
                    <a:lnTo>
                      <a:pt x="230" y="1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2594" name="Freeform 35"/>
              <p:cNvSpPr>
                <a:spLocks/>
              </p:cNvSpPr>
              <p:nvPr/>
            </p:nvSpPr>
            <p:spPr bwMode="auto">
              <a:xfrm>
                <a:off x="2591" y="2730"/>
                <a:ext cx="260" cy="332"/>
              </a:xfrm>
              <a:custGeom>
                <a:avLst/>
                <a:gdLst>
                  <a:gd name="T0" fmla="*/ 227 w 521"/>
                  <a:gd name="T1" fmla="*/ 34 h 663"/>
                  <a:gd name="T2" fmla="*/ 198 w 521"/>
                  <a:gd name="T3" fmla="*/ 32 h 663"/>
                  <a:gd name="T4" fmla="*/ 168 w 521"/>
                  <a:gd name="T5" fmla="*/ 32 h 663"/>
                  <a:gd name="T6" fmla="*/ 137 w 521"/>
                  <a:gd name="T7" fmla="*/ 34 h 663"/>
                  <a:gd name="T8" fmla="*/ 120 w 521"/>
                  <a:gd name="T9" fmla="*/ 29 h 663"/>
                  <a:gd name="T10" fmla="*/ 115 w 521"/>
                  <a:gd name="T11" fmla="*/ 9 h 663"/>
                  <a:gd name="T12" fmla="*/ 92 w 521"/>
                  <a:gd name="T13" fmla="*/ 0 h 663"/>
                  <a:gd name="T14" fmla="*/ 64 w 521"/>
                  <a:gd name="T15" fmla="*/ 0 h 663"/>
                  <a:gd name="T16" fmla="*/ 41 w 521"/>
                  <a:gd name="T17" fmla="*/ 6 h 663"/>
                  <a:gd name="T18" fmla="*/ 19 w 521"/>
                  <a:gd name="T19" fmla="*/ 17 h 663"/>
                  <a:gd name="T20" fmla="*/ 0 w 521"/>
                  <a:gd name="T21" fmla="*/ 34 h 663"/>
                  <a:gd name="T22" fmla="*/ 13 w 521"/>
                  <a:gd name="T23" fmla="*/ 56 h 663"/>
                  <a:gd name="T24" fmla="*/ 30 w 521"/>
                  <a:gd name="T25" fmla="*/ 51 h 663"/>
                  <a:gd name="T26" fmla="*/ 50 w 521"/>
                  <a:gd name="T27" fmla="*/ 42 h 663"/>
                  <a:gd name="T28" fmla="*/ 69 w 521"/>
                  <a:gd name="T29" fmla="*/ 34 h 663"/>
                  <a:gd name="T30" fmla="*/ 83 w 521"/>
                  <a:gd name="T31" fmla="*/ 40 h 663"/>
                  <a:gd name="T32" fmla="*/ 78 w 521"/>
                  <a:gd name="T33" fmla="*/ 51 h 663"/>
                  <a:gd name="T34" fmla="*/ 80 w 521"/>
                  <a:gd name="T35" fmla="*/ 71 h 663"/>
                  <a:gd name="T36" fmla="*/ 86 w 521"/>
                  <a:gd name="T37" fmla="*/ 90 h 663"/>
                  <a:gd name="T38" fmla="*/ 89 w 521"/>
                  <a:gd name="T39" fmla="*/ 121 h 663"/>
                  <a:gd name="T40" fmla="*/ 92 w 521"/>
                  <a:gd name="T41" fmla="*/ 149 h 663"/>
                  <a:gd name="T42" fmla="*/ 92 w 521"/>
                  <a:gd name="T43" fmla="*/ 180 h 663"/>
                  <a:gd name="T44" fmla="*/ 92 w 521"/>
                  <a:gd name="T45" fmla="*/ 208 h 663"/>
                  <a:gd name="T46" fmla="*/ 92 w 521"/>
                  <a:gd name="T47" fmla="*/ 239 h 663"/>
                  <a:gd name="T48" fmla="*/ 89 w 521"/>
                  <a:gd name="T49" fmla="*/ 270 h 663"/>
                  <a:gd name="T50" fmla="*/ 89 w 521"/>
                  <a:gd name="T51" fmla="*/ 300 h 663"/>
                  <a:gd name="T52" fmla="*/ 92 w 521"/>
                  <a:gd name="T53" fmla="*/ 326 h 663"/>
                  <a:gd name="T54" fmla="*/ 118 w 521"/>
                  <a:gd name="T55" fmla="*/ 326 h 663"/>
                  <a:gd name="T56" fmla="*/ 126 w 521"/>
                  <a:gd name="T57" fmla="*/ 298 h 663"/>
                  <a:gd name="T58" fmla="*/ 126 w 521"/>
                  <a:gd name="T59" fmla="*/ 267 h 663"/>
                  <a:gd name="T60" fmla="*/ 129 w 521"/>
                  <a:gd name="T61" fmla="*/ 239 h 663"/>
                  <a:gd name="T62" fmla="*/ 129 w 521"/>
                  <a:gd name="T63" fmla="*/ 208 h 663"/>
                  <a:gd name="T64" fmla="*/ 129 w 521"/>
                  <a:gd name="T65" fmla="*/ 177 h 663"/>
                  <a:gd name="T66" fmla="*/ 129 w 521"/>
                  <a:gd name="T67" fmla="*/ 147 h 663"/>
                  <a:gd name="T68" fmla="*/ 126 w 521"/>
                  <a:gd name="T69" fmla="*/ 115 h 663"/>
                  <a:gd name="T70" fmla="*/ 126 w 521"/>
                  <a:gd name="T71" fmla="*/ 88 h 663"/>
                  <a:gd name="T72" fmla="*/ 139 w 521"/>
                  <a:gd name="T73" fmla="*/ 68 h 663"/>
                  <a:gd name="T74" fmla="*/ 168 w 521"/>
                  <a:gd name="T75" fmla="*/ 68 h 663"/>
                  <a:gd name="T76" fmla="*/ 198 w 521"/>
                  <a:gd name="T77" fmla="*/ 68 h 663"/>
                  <a:gd name="T78" fmla="*/ 230 w 521"/>
                  <a:gd name="T79" fmla="*/ 68 h 663"/>
                  <a:gd name="T80" fmla="*/ 257 w 521"/>
                  <a:gd name="T81" fmla="*/ 68 h 663"/>
                  <a:gd name="T82" fmla="*/ 257 w 521"/>
                  <a:gd name="T83" fmla="*/ 42 h 663"/>
                  <a:gd name="T84" fmla="*/ 244 w 521"/>
                  <a:gd name="T85" fmla="*/ 34 h 663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521"/>
                  <a:gd name="T130" fmla="*/ 0 h 663"/>
                  <a:gd name="T131" fmla="*/ 521 w 521"/>
                  <a:gd name="T132" fmla="*/ 663 h 663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521" h="663">
                    <a:moveTo>
                      <a:pt x="488" y="68"/>
                    </a:moveTo>
                    <a:lnTo>
                      <a:pt x="454" y="68"/>
                    </a:lnTo>
                    <a:lnTo>
                      <a:pt x="426" y="63"/>
                    </a:lnTo>
                    <a:lnTo>
                      <a:pt x="397" y="63"/>
                    </a:lnTo>
                    <a:lnTo>
                      <a:pt x="365" y="63"/>
                    </a:lnTo>
                    <a:lnTo>
                      <a:pt x="336" y="63"/>
                    </a:lnTo>
                    <a:lnTo>
                      <a:pt x="302" y="63"/>
                    </a:lnTo>
                    <a:lnTo>
                      <a:pt x="274" y="68"/>
                    </a:lnTo>
                    <a:lnTo>
                      <a:pt x="247" y="74"/>
                    </a:lnTo>
                    <a:lnTo>
                      <a:pt x="241" y="57"/>
                    </a:lnTo>
                    <a:lnTo>
                      <a:pt x="241" y="46"/>
                    </a:lnTo>
                    <a:lnTo>
                      <a:pt x="230" y="17"/>
                    </a:lnTo>
                    <a:lnTo>
                      <a:pt x="213" y="11"/>
                    </a:lnTo>
                    <a:lnTo>
                      <a:pt x="184" y="0"/>
                    </a:lnTo>
                    <a:lnTo>
                      <a:pt x="156" y="0"/>
                    </a:lnTo>
                    <a:lnTo>
                      <a:pt x="129" y="0"/>
                    </a:lnTo>
                    <a:lnTo>
                      <a:pt x="112" y="6"/>
                    </a:lnTo>
                    <a:lnTo>
                      <a:pt x="83" y="11"/>
                    </a:lnTo>
                    <a:lnTo>
                      <a:pt x="61" y="23"/>
                    </a:lnTo>
                    <a:lnTo>
                      <a:pt x="38" y="34"/>
                    </a:lnTo>
                    <a:lnTo>
                      <a:pt x="17" y="51"/>
                    </a:lnTo>
                    <a:lnTo>
                      <a:pt x="0" y="68"/>
                    </a:lnTo>
                    <a:lnTo>
                      <a:pt x="6" y="95"/>
                    </a:lnTo>
                    <a:lnTo>
                      <a:pt x="26" y="112"/>
                    </a:lnTo>
                    <a:lnTo>
                      <a:pt x="55" y="112"/>
                    </a:lnTo>
                    <a:lnTo>
                      <a:pt x="61" y="101"/>
                    </a:lnTo>
                    <a:lnTo>
                      <a:pt x="83" y="95"/>
                    </a:lnTo>
                    <a:lnTo>
                      <a:pt x="101" y="84"/>
                    </a:lnTo>
                    <a:lnTo>
                      <a:pt x="123" y="80"/>
                    </a:lnTo>
                    <a:lnTo>
                      <a:pt x="139" y="68"/>
                    </a:lnTo>
                    <a:lnTo>
                      <a:pt x="156" y="74"/>
                    </a:lnTo>
                    <a:lnTo>
                      <a:pt x="167" y="80"/>
                    </a:lnTo>
                    <a:lnTo>
                      <a:pt x="173" y="89"/>
                    </a:lnTo>
                    <a:lnTo>
                      <a:pt x="156" y="101"/>
                    </a:lnTo>
                    <a:lnTo>
                      <a:pt x="150" y="123"/>
                    </a:lnTo>
                    <a:lnTo>
                      <a:pt x="161" y="141"/>
                    </a:lnTo>
                    <a:lnTo>
                      <a:pt x="173" y="152"/>
                    </a:lnTo>
                    <a:lnTo>
                      <a:pt x="173" y="180"/>
                    </a:lnTo>
                    <a:lnTo>
                      <a:pt x="179" y="213"/>
                    </a:lnTo>
                    <a:lnTo>
                      <a:pt x="179" y="241"/>
                    </a:lnTo>
                    <a:lnTo>
                      <a:pt x="184" y="275"/>
                    </a:lnTo>
                    <a:lnTo>
                      <a:pt x="184" y="298"/>
                    </a:lnTo>
                    <a:lnTo>
                      <a:pt x="184" y="331"/>
                    </a:lnTo>
                    <a:lnTo>
                      <a:pt x="184" y="359"/>
                    </a:lnTo>
                    <a:lnTo>
                      <a:pt x="184" y="393"/>
                    </a:lnTo>
                    <a:lnTo>
                      <a:pt x="184" y="416"/>
                    </a:lnTo>
                    <a:lnTo>
                      <a:pt x="184" y="448"/>
                    </a:lnTo>
                    <a:lnTo>
                      <a:pt x="184" y="477"/>
                    </a:lnTo>
                    <a:lnTo>
                      <a:pt x="184" y="511"/>
                    </a:lnTo>
                    <a:lnTo>
                      <a:pt x="179" y="540"/>
                    </a:lnTo>
                    <a:lnTo>
                      <a:pt x="179" y="568"/>
                    </a:lnTo>
                    <a:lnTo>
                      <a:pt x="179" y="600"/>
                    </a:lnTo>
                    <a:lnTo>
                      <a:pt x="179" y="629"/>
                    </a:lnTo>
                    <a:lnTo>
                      <a:pt x="184" y="652"/>
                    </a:lnTo>
                    <a:lnTo>
                      <a:pt x="213" y="663"/>
                    </a:lnTo>
                    <a:lnTo>
                      <a:pt x="236" y="652"/>
                    </a:lnTo>
                    <a:lnTo>
                      <a:pt x="253" y="629"/>
                    </a:lnTo>
                    <a:lnTo>
                      <a:pt x="253" y="595"/>
                    </a:lnTo>
                    <a:lnTo>
                      <a:pt x="253" y="568"/>
                    </a:lnTo>
                    <a:lnTo>
                      <a:pt x="253" y="534"/>
                    </a:lnTo>
                    <a:lnTo>
                      <a:pt x="258" y="505"/>
                    </a:lnTo>
                    <a:lnTo>
                      <a:pt x="258" y="477"/>
                    </a:lnTo>
                    <a:lnTo>
                      <a:pt x="258" y="445"/>
                    </a:lnTo>
                    <a:lnTo>
                      <a:pt x="258" y="416"/>
                    </a:lnTo>
                    <a:lnTo>
                      <a:pt x="258" y="382"/>
                    </a:lnTo>
                    <a:lnTo>
                      <a:pt x="258" y="353"/>
                    </a:lnTo>
                    <a:lnTo>
                      <a:pt x="258" y="325"/>
                    </a:lnTo>
                    <a:lnTo>
                      <a:pt x="258" y="293"/>
                    </a:lnTo>
                    <a:lnTo>
                      <a:pt x="258" y="264"/>
                    </a:lnTo>
                    <a:lnTo>
                      <a:pt x="253" y="230"/>
                    </a:lnTo>
                    <a:lnTo>
                      <a:pt x="253" y="203"/>
                    </a:lnTo>
                    <a:lnTo>
                      <a:pt x="253" y="175"/>
                    </a:lnTo>
                    <a:lnTo>
                      <a:pt x="253" y="146"/>
                    </a:lnTo>
                    <a:lnTo>
                      <a:pt x="279" y="135"/>
                    </a:lnTo>
                    <a:lnTo>
                      <a:pt x="308" y="135"/>
                    </a:lnTo>
                    <a:lnTo>
                      <a:pt x="336" y="135"/>
                    </a:lnTo>
                    <a:lnTo>
                      <a:pt x="370" y="135"/>
                    </a:lnTo>
                    <a:lnTo>
                      <a:pt x="397" y="135"/>
                    </a:lnTo>
                    <a:lnTo>
                      <a:pt x="431" y="135"/>
                    </a:lnTo>
                    <a:lnTo>
                      <a:pt x="460" y="135"/>
                    </a:lnTo>
                    <a:lnTo>
                      <a:pt x="488" y="141"/>
                    </a:lnTo>
                    <a:lnTo>
                      <a:pt x="515" y="135"/>
                    </a:lnTo>
                    <a:lnTo>
                      <a:pt x="521" y="112"/>
                    </a:lnTo>
                    <a:lnTo>
                      <a:pt x="515" y="84"/>
                    </a:lnTo>
                    <a:lnTo>
                      <a:pt x="488" y="6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2595" name="Freeform 36"/>
              <p:cNvSpPr>
                <a:spLocks/>
              </p:cNvSpPr>
              <p:nvPr/>
            </p:nvSpPr>
            <p:spPr bwMode="auto">
              <a:xfrm>
                <a:off x="2582" y="2753"/>
                <a:ext cx="318" cy="334"/>
              </a:xfrm>
              <a:custGeom>
                <a:avLst/>
                <a:gdLst>
                  <a:gd name="T0" fmla="*/ 286 w 635"/>
                  <a:gd name="T1" fmla="*/ 67 h 667"/>
                  <a:gd name="T2" fmla="*/ 278 w 635"/>
                  <a:gd name="T3" fmla="*/ 98 h 667"/>
                  <a:gd name="T4" fmla="*/ 280 w 635"/>
                  <a:gd name="T5" fmla="*/ 129 h 667"/>
                  <a:gd name="T6" fmla="*/ 280 w 635"/>
                  <a:gd name="T7" fmla="*/ 160 h 667"/>
                  <a:gd name="T8" fmla="*/ 278 w 635"/>
                  <a:gd name="T9" fmla="*/ 191 h 667"/>
                  <a:gd name="T10" fmla="*/ 275 w 635"/>
                  <a:gd name="T11" fmla="*/ 219 h 667"/>
                  <a:gd name="T12" fmla="*/ 269 w 635"/>
                  <a:gd name="T13" fmla="*/ 253 h 667"/>
                  <a:gd name="T14" fmla="*/ 253 w 635"/>
                  <a:gd name="T15" fmla="*/ 258 h 667"/>
                  <a:gd name="T16" fmla="*/ 224 w 635"/>
                  <a:gd name="T17" fmla="*/ 263 h 667"/>
                  <a:gd name="T18" fmla="*/ 200 w 635"/>
                  <a:gd name="T19" fmla="*/ 269 h 667"/>
                  <a:gd name="T20" fmla="*/ 165 w 635"/>
                  <a:gd name="T21" fmla="*/ 277 h 667"/>
                  <a:gd name="T22" fmla="*/ 135 w 635"/>
                  <a:gd name="T23" fmla="*/ 286 h 667"/>
                  <a:gd name="T24" fmla="*/ 95 w 635"/>
                  <a:gd name="T25" fmla="*/ 292 h 667"/>
                  <a:gd name="T26" fmla="*/ 65 w 635"/>
                  <a:gd name="T27" fmla="*/ 286 h 667"/>
                  <a:gd name="T28" fmla="*/ 48 w 635"/>
                  <a:gd name="T29" fmla="*/ 261 h 667"/>
                  <a:gd name="T30" fmla="*/ 39 w 635"/>
                  <a:gd name="T31" fmla="*/ 236 h 667"/>
                  <a:gd name="T32" fmla="*/ 39 w 635"/>
                  <a:gd name="T33" fmla="*/ 207 h 667"/>
                  <a:gd name="T34" fmla="*/ 39 w 635"/>
                  <a:gd name="T35" fmla="*/ 171 h 667"/>
                  <a:gd name="T36" fmla="*/ 39 w 635"/>
                  <a:gd name="T37" fmla="*/ 140 h 667"/>
                  <a:gd name="T38" fmla="*/ 42 w 635"/>
                  <a:gd name="T39" fmla="*/ 109 h 667"/>
                  <a:gd name="T40" fmla="*/ 42 w 635"/>
                  <a:gd name="T41" fmla="*/ 79 h 667"/>
                  <a:gd name="T42" fmla="*/ 45 w 635"/>
                  <a:gd name="T43" fmla="*/ 48 h 667"/>
                  <a:gd name="T44" fmla="*/ 45 w 635"/>
                  <a:gd name="T45" fmla="*/ 19 h 667"/>
                  <a:gd name="T46" fmla="*/ 12 w 635"/>
                  <a:gd name="T47" fmla="*/ 3 h 667"/>
                  <a:gd name="T48" fmla="*/ 6 w 635"/>
                  <a:gd name="T49" fmla="*/ 33 h 667"/>
                  <a:gd name="T50" fmla="*/ 6 w 635"/>
                  <a:gd name="T51" fmla="*/ 67 h 667"/>
                  <a:gd name="T52" fmla="*/ 3 w 635"/>
                  <a:gd name="T53" fmla="*/ 109 h 667"/>
                  <a:gd name="T54" fmla="*/ 0 w 635"/>
                  <a:gd name="T55" fmla="*/ 151 h 667"/>
                  <a:gd name="T56" fmla="*/ 0 w 635"/>
                  <a:gd name="T57" fmla="*/ 194 h 667"/>
                  <a:gd name="T58" fmla="*/ 6 w 635"/>
                  <a:gd name="T59" fmla="*/ 236 h 667"/>
                  <a:gd name="T60" fmla="*/ 12 w 635"/>
                  <a:gd name="T61" fmla="*/ 275 h 667"/>
                  <a:gd name="T62" fmla="*/ 25 w 635"/>
                  <a:gd name="T63" fmla="*/ 306 h 667"/>
                  <a:gd name="T64" fmla="*/ 48 w 635"/>
                  <a:gd name="T65" fmla="*/ 328 h 667"/>
                  <a:gd name="T66" fmla="*/ 78 w 635"/>
                  <a:gd name="T67" fmla="*/ 334 h 667"/>
                  <a:gd name="T68" fmla="*/ 124 w 635"/>
                  <a:gd name="T69" fmla="*/ 328 h 667"/>
                  <a:gd name="T70" fmla="*/ 138 w 635"/>
                  <a:gd name="T71" fmla="*/ 320 h 667"/>
                  <a:gd name="T72" fmla="*/ 168 w 635"/>
                  <a:gd name="T73" fmla="*/ 315 h 667"/>
                  <a:gd name="T74" fmla="*/ 200 w 635"/>
                  <a:gd name="T75" fmla="*/ 309 h 667"/>
                  <a:gd name="T76" fmla="*/ 227 w 635"/>
                  <a:gd name="T77" fmla="*/ 300 h 667"/>
                  <a:gd name="T78" fmla="*/ 259 w 635"/>
                  <a:gd name="T79" fmla="*/ 292 h 667"/>
                  <a:gd name="T80" fmla="*/ 292 w 635"/>
                  <a:gd name="T81" fmla="*/ 286 h 667"/>
                  <a:gd name="T82" fmla="*/ 303 w 635"/>
                  <a:gd name="T83" fmla="*/ 261 h 667"/>
                  <a:gd name="T84" fmla="*/ 312 w 635"/>
                  <a:gd name="T85" fmla="*/ 224 h 667"/>
                  <a:gd name="T86" fmla="*/ 315 w 635"/>
                  <a:gd name="T87" fmla="*/ 188 h 667"/>
                  <a:gd name="T88" fmla="*/ 318 w 635"/>
                  <a:gd name="T89" fmla="*/ 151 h 667"/>
                  <a:gd name="T90" fmla="*/ 315 w 635"/>
                  <a:gd name="T91" fmla="*/ 115 h 667"/>
                  <a:gd name="T92" fmla="*/ 309 w 635"/>
                  <a:gd name="T93" fmla="*/ 79 h 667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635"/>
                  <a:gd name="T142" fmla="*/ 0 h 667"/>
                  <a:gd name="T143" fmla="*/ 635 w 635"/>
                  <a:gd name="T144" fmla="*/ 667 h 667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635" h="667">
                    <a:moveTo>
                      <a:pt x="617" y="157"/>
                    </a:moveTo>
                    <a:lnTo>
                      <a:pt x="600" y="134"/>
                    </a:lnTo>
                    <a:lnTo>
                      <a:pt x="572" y="134"/>
                    </a:lnTo>
                    <a:lnTo>
                      <a:pt x="549" y="146"/>
                    </a:lnTo>
                    <a:lnTo>
                      <a:pt x="549" y="178"/>
                    </a:lnTo>
                    <a:lnTo>
                      <a:pt x="555" y="195"/>
                    </a:lnTo>
                    <a:lnTo>
                      <a:pt x="555" y="218"/>
                    </a:lnTo>
                    <a:lnTo>
                      <a:pt x="555" y="235"/>
                    </a:lnTo>
                    <a:lnTo>
                      <a:pt x="560" y="258"/>
                    </a:lnTo>
                    <a:lnTo>
                      <a:pt x="560" y="279"/>
                    </a:lnTo>
                    <a:lnTo>
                      <a:pt x="560" y="296"/>
                    </a:lnTo>
                    <a:lnTo>
                      <a:pt x="560" y="319"/>
                    </a:lnTo>
                    <a:lnTo>
                      <a:pt x="566" y="336"/>
                    </a:lnTo>
                    <a:lnTo>
                      <a:pt x="560" y="359"/>
                    </a:lnTo>
                    <a:lnTo>
                      <a:pt x="555" y="382"/>
                    </a:lnTo>
                    <a:lnTo>
                      <a:pt x="555" y="399"/>
                    </a:lnTo>
                    <a:lnTo>
                      <a:pt x="555" y="420"/>
                    </a:lnTo>
                    <a:lnTo>
                      <a:pt x="549" y="437"/>
                    </a:lnTo>
                    <a:lnTo>
                      <a:pt x="549" y="459"/>
                    </a:lnTo>
                    <a:lnTo>
                      <a:pt x="538" y="482"/>
                    </a:lnTo>
                    <a:lnTo>
                      <a:pt x="538" y="505"/>
                    </a:lnTo>
                    <a:lnTo>
                      <a:pt x="532" y="505"/>
                    </a:lnTo>
                    <a:lnTo>
                      <a:pt x="521" y="516"/>
                    </a:lnTo>
                    <a:lnTo>
                      <a:pt x="505" y="516"/>
                    </a:lnTo>
                    <a:lnTo>
                      <a:pt x="488" y="522"/>
                    </a:lnTo>
                    <a:lnTo>
                      <a:pt x="465" y="522"/>
                    </a:lnTo>
                    <a:lnTo>
                      <a:pt x="448" y="526"/>
                    </a:lnTo>
                    <a:lnTo>
                      <a:pt x="431" y="532"/>
                    </a:lnTo>
                    <a:lnTo>
                      <a:pt x="420" y="532"/>
                    </a:lnTo>
                    <a:lnTo>
                      <a:pt x="399" y="537"/>
                    </a:lnTo>
                    <a:lnTo>
                      <a:pt x="370" y="543"/>
                    </a:lnTo>
                    <a:lnTo>
                      <a:pt x="348" y="549"/>
                    </a:lnTo>
                    <a:lnTo>
                      <a:pt x="330" y="554"/>
                    </a:lnTo>
                    <a:lnTo>
                      <a:pt x="308" y="560"/>
                    </a:lnTo>
                    <a:lnTo>
                      <a:pt x="285" y="566"/>
                    </a:lnTo>
                    <a:lnTo>
                      <a:pt x="270" y="572"/>
                    </a:lnTo>
                    <a:lnTo>
                      <a:pt x="253" y="577"/>
                    </a:lnTo>
                    <a:lnTo>
                      <a:pt x="218" y="583"/>
                    </a:lnTo>
                    <a:lnTo>
                      <a:pt x="190" y="583"/>
                    </a:lnTo>
                    <a:lnTo>
                      <a:pt x="167" y="583"/>
                    </a:lnTo>
                    <a:lnTo>
                      <a:pt x="152" y="583"/>
                    </a:lnTo>
                    <a:lnTo>
                      <a:pt x="129" y="572"/>
                    </a:lnTo>
                    <a:lnTo>
                      <a:pt x="118" y="566"/>
                    </a:lnTo>
                    <a:lnTo>
                      <a:pt x="100" y="543"/>
                    </a:lnTo>
                    <a:lnTo>
                      <a:pt x="95" y="522"/>
                    </a:lnTo>
                    <a:lnTo>
                      <a:pt x="83" y="505"/>
                    </a:lnTo>
                    <a:lnTo>
                      <a:pt x="83" y="488"/>
                    </a:lnTo>
                    <a:lnTo>
                      <a:pt x="78" y="471"/>
                    </a:lnTo>
                    <a:lnTo>
                      <a:pt x="78" y="454"/>
                    </a:lnTo>
                    <a:lnTo>
                      <a:pt x="78" y="431"/>
                    </a:lnTo>
                    <a:lnTo>
                      <a:pt x="78" y="414"/>
                    </a:lnTo>
                    <a:lnTo>
                      <a:pt x="78" y="387"/>
                    </a:lnTo>
                    <a:lnTo>
                      <a:pt x="78" y="364"/>
                    </a:lnTo>
                    <a:lnTo>
                      <a:pt x="78" y="342"/>
                    </a:lnTo>
                    <a:lnTo>
                      <a:pt x="78" y="319"/>
                    </a:lnTo>
                    <a:lnTo>
                      <a:pt x="78" y="302"/>
                    </a:lnTo>
                    <a:lnTo>
                      <a:pt x="78" y="279"/>
                    </a:lnTo>
                    <a:lnTo>
                      <a:pt x="78" y="258"/>
                    </a:lnTo>
                    <a:lnTo>
                      <a:pt x="83" y="235"/>
                    </a:lnTo>
                    <a:lnTo>
                      <a:pt x="83" y="218"/>
                    </a:lnTo>
                    <a:lnTo>
                      <a:pt x="83" y="195"/>
                    </a:lnTo>
                    <a:lnTo>
                      <a:pt x="83" y="178"/>
                    </a:lnTo>
                    <a:lnTo>
                      <a:pt x="83" y="157"/>
                    </a:lnTo>
                    <a:lnTo>
                      <a:pt x="83" y="134"/>
                    </a:lnTo>
                    <a:lnTo>
                      <a:pt x="89" y="117"/>
                    </a:lnTo>
                    <a:lnTo>
                      <a:pt x="89" y="95"/>
                    </a:lnTo>
                    <a:lnTo>
                      <a:pt x="89" y="72"/>
                    </a:lnTo>
                    <a:lnTo>
                      <a:pt x="89" y="55"/>
                    </a:lnTo>
                    <a:lnTo>
                      <a:pt x="89" y="38"/>
                    </a:lnTo>
                    <a:lnTo>
                      <a:pt x="72" y="5"/>
                    </a:lnTo>
                    <a:lnTo>
                      <a:pt x="49" y="0"/>
                    </a:lnTo>
                    <a:lnTo>
                      <a:pt x="23" y="5"/>
                    </a:lnTo>
                    <a:lnTo>
                      <a:pt x="17" y="38"/>
                    </a:lnTo>
                    <a:lnTo>
                      <a:pt x="11" y="49"/>
                    </a:lnTo>
                    <a:lnTo>
                      <a:pt x="11" y="66"/>
                    </a:lnTo>
                    <a:lnTo>
                      <a:pt x="11" y="89"/>
                    </a:lnTo>
                    <a:lnTo>
                      <a:pt x="11" y="112"/>
                    </a:lnTo>
                    <a:lnTo>
                      <a:pt x="11" y="134"/>
                    </a:lnTo>
                    <a:lnTo>
                      <a:pt x="11" y="157"/>
                    </a:lnTo>
                    <a:lnTo>
                      <a:pt x="5" y="184"/>
                    </a:lnTo>
                    <a:lnTo>
                      <a:pt x="5" y="218"/>
                    </a:lnTo>
                    <a:lnTo>
                      <a:pt x="0" y="241"/>
                    </a:lnTo>
                    <a:lnTo>
                      <a:pt x="0" y="269"/>
                    </a:lnTo>
                    <a:lnTo>
                      <a:pt x="0" y="302"/>
                    </a:lnTo>
                    <a:lnTo>
                      <a:pt x="0" y="330"/>
                    </a:lnTo>
                    <a:lnTo>
                      <a:pt x="0" y="359"/>
                    </a:lnTo>
                    <a:lnTo>
                      <a:pt x="0" y="387"/>
                    </a:lnTo>
                    <a:lnTo>
                      <a:pt x="5" y="420"/>
                    </a:lnTo>
                    <a:lnTo>
                      <a:pt x="11" y="448"/>
                    </a:lnTo>
                    <a:lnTo>
                      <a:pt x="11" y="471"/>
                    </a:lnTo>
                    <a:lnTo>
                      <a:pt x="11" y="499"/>
                    </a:lnTo>
                    <a:lnTo>
                      <a:pt x="17" y="522"/>
                    </a:lnTo>
                    <a:lnTo>
                      <a:pt x="23" y="549"/>
                    </a:lnTo>
                    <a:lnTo>
                      <a:pt x="34" y="572"/>
                    </a:lnTo>
                    <a:lnTo>
                      <a:pt x="43" y="594"/>
                    </a:lnTo>
                    <a:lnTo>
                      <a:pt x="49" y="612"/>
                    </a:lnTo>
                    <a:lnTo>
                      <a:pt x="66" y="634"/>
                    </a:lnTo>
                    <a:lnTo>
                      <a:pt x="78" y="644"/>
                    </a:lnTo>
                    <a:lnTo>
                      <a:pt x="95" y="655"/>
                    </a:lnTo>
                    <a:lnTo>
                      <a:pt x="118" y="661"/>
                    </a:lnTo>
                    <a:lnTo>
                      <a:pt x="135" y="667"/>
                    </a:lnTo>
                    <a:lnTo>
                      <a:pt x="156" y="667"/>
                    </a:lnTo>
                    <a:lnTo>
                      <a:pt x="184" y="667"/>
                    </a:lnTo>
                    <a:lnTo>
                      <a:pt x="213" y="661"/>
                    </a:lnTo>
                    <a:lnTo>
                      <a:pt x="247" y="655"/>
                    </a:lnTo>
                    <a:lnTo>
                      <a:pt x="253" y="644"/>
                    </a:lnTo>
                    <a:lnTo>
                      <a:pt x="264" y="644"/>
                    </a:lnTo>
                    <a:lnTo>
                      <a:pt x="275" y="640"/>
                    </a:lnTo>
                    <a:lnTo>
                      <a:pt x="296" y="634"/>
                    </a:lnTo>
                    <a:lnTo>
                      <a:pt x="319" y="634"/>
                    </a:lnTo>
                    <a:lnTo>
                      <a:pt x="336" y="629"/>
                    </a:lnTo>
                    <a:lnTo>
                      <a:pt x="359" y="623"/>
                    </a:lnTo>
                    <a:lnTo>
                      <a:pt x="382" y="617"/>
                    </a:lnTo>
                    <a:lnTo>
                      <a:pt x="399" y="617"/>
                    </a:lnTo>
                    <a:lnTo>
                      <a:pt x="420" y="612"/>
                    </a:lnTo>
                    <a:lnTo>
                      <a:pt x="437" y="606"/>
                    </a:lnTo>
                    <a:lnTo>
                      <a:pt x="454" y="600"/>
                    </a:lnTo>
                    <a:lnTo>
                      <a:pt x="477" y="594"/>
                    </a:lnTo>
                    <a:lnTo>
                      <a:pt x="500" y="589"/>
                    </a:lnTo>
                    <a:lnTo>
                      <a:pt x="517" y="583"/>
                    </a:lnTo>
                    <a:lnTo>
                      <a:pt x="538" y="583"/>
                    </a:lnTo>
                    <a:lnTo>
                      <a:pt x="555" y="572"/>
                    </a:lnTo>
                    <a:lnTo>
                      <a:pt x="583" y="572"/>
                    </a:lnTo>
                    <a:lnTo>
                      <a:pt x="600" y="566"/>
                    </a:lnTo>
                    <a:lnTo>
                      <a:pt x="606" y="549"/>
                    </a:lnTo>
                    <a:lnTo>
                      <a:pt x="606" y="522"/>
                    </a:lnTo>
                    <a:lnTo>
                      <a:pt x="612" y="499"/>
                    </a:lnTo>
                    <a:lnTo>
                      <a:pt x="617" y="471"/>
                    </a:lnTo>
                    <a:lnTo>
                      <a:pt x="623" y="448"/>
                    </a:lnTo>
                    <a:lnTo>
                      <a:pt x="623" y="420"/>
                    </a:lnTo>
                    <a:lnTo>
                      <a:pt x="629" y="399"/>
                    </a:lnTo>
                    <a:lnTo>
                      <a:pt x="629" y="376"/>
                    </a:lnTo>
                    <a:lnTo>
                      <a:pt x="635" y="353"/>
                    </a:lnTo>
                    <a:lnTo>
                      <a:pt x="635" y="325"/>
                    </a:lnTo>
                    <a:lnTo>
                      <a:pt x="635" y="302"/>
                    </a:lnTo>
                    <a:lnTo>
                      <a:pt x="635" y="275"/>
                    </a:lnTo>
                    <a:lnTo>
                      <a:pt x="635" y="252"/>
                    </a:lnTo>
                    <a:lnTo>
                      <a:pt x="629" y="229"/>
                    </a:lnTo>
                    <a:lnTo>
                      <a:pt x="623" y="201"/>
                    </a:lnTo>
                    <a:lnTo>
                      <a:pt x="623" y="178"/>
                    </a:lnTo>
                    <a:lnTo>
                      <a:pt x="617" y="15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2596" name="Freeform 37"/>
              <p:cNvSpPr>
                <a:spLocks/>
              </p:cNvSpPr>
              <p:nvPr/>
            </p:nvSpPr>
            <p:spPr bwMode="auto">
              <a:xfrm>
                <a:off x="2843" y="2728"/>
                <a:ext cx="323" cy="350"/>
              </a:xfrm>
              <a:custGeom>
                <a:avLst/>
                <a:gdLst>
                  <a:gd name="T0" fmla="*/ 312 w 646"/>
                  <a:gd name="T1" fmla="*/ 3 h 702"/>
                  <a:gd name="T2" fmla="*/ 290 w 646"/>
                  <a:gd name="T3" fmla="*/ 3 h 702"/>
                  <a:gd name="T4" fmla="*/ 284 w 646"/>
                  <a:gd name="T5" fmla="*/ 28 h 702"/>
                  <a:gd name="T6" fmla="*/ 284 w 646"/>
                  <a:gd name="T7" fmla="*/ 50 h 702"/>
                  <a:gd name="T8" fmla="*/ 284 w 646"/>
                  <a:gd name="T9" fmla="*/ 73 h 702"/>
                  <a:gd name="T10" fmla="*/ 284 w 646"/>
                  <a:gd name="T11" fmla="*/ 96 h 702"/>
                  <a:gd name="T12" fmla="*/ 281 w 646"/>
                  <a:gd name="T13" fmla="*/ 118 h 702"/>
                  <a:gd name="T14" fmla="*/ 278 w 646"/>
                  <a:gd name="T15" fmla="*/ 140 h 702"/>
                  <a:gd name="T16" fmla="*/ 273 w 646"/>
                  <a:gd name="T17" fmla="*/ 163 h 702"/>
                  <a:gd name="T18" fmla="*/ 267 w 646"/>
                  <a:gd name="T19" fmla="*/ 185 h 702"/>
                  <a:gd name="T20" fmla="*/ 249 w 646"/>
                  <a:gd name="T21" fmla="*/ 213 h 702"/>
                  <a:gd name="T22" fmla="*/ 225 w 646"/>
                  <a:gd name="T23" fmla="*/ 241 h 702"/>
                  <a:gd name="T24" fmla="*/ 199 w 646"/>
                  <a:gd name="T25" fmla="*/ 258 h 702"/>
                  <a:gd name="T26" fmla="*/ 180 w 646"/>
                  <a:gd name="T27" fmla="*/ 266 h 702"/>
                  <a:gd name="T28" fmla="*/ 161 w 646"/>
                  <a:gd name="T29" fmla="*/ 272 h 702"/>
                  <a:gd name="T30" fmla="*/ 144 w 646"/>
                  <a:gd name="T31" fmla="*/ 278 h 702"/>
                  <a:gd name="T32" fmla="*/ 135 w 646"/>
                  <a:gd name="T33" fmla="*/ 266 h 702"/>
                  <a:gd name="T34" fmla="*/ 138 w 646"/>
                  <a:gd name="T35" fmla="*/ 232 h 702"/>
                  <a:gd name="T36" fmla="*/ 135 w 646"/>
                  <a:gd name="T37" fmla="*/ 202 h 702"/>
                  <a:gd name="T38" fmla="*/ 129 w 646"/>
                  <a:gd name="T39" fmla="*/ 168 h 702"/>
                  <a:gd name="T40" fmla="*/ 115 w 646"/>
                  <a:gd name="T41" fmla="*/ 143 h 702"/>
                  <a:gd name="T42" fmla="*/ 93 w 646"/>
                  <a:gd name="T43" fmla="*/ 149 h 702"/>
                  <a:gd name="T44" fmla="*/ 93 w 646"/>
                  <a:gd name="T45" fmla="*/ 174 h 702"/>
                  <a:gd name="T46" fmla="*/ 95 w 646"/>
                  <a:gd name="T47" fmla="*/ 202 h 702"/>
                  <a:gd name="T48" fmla="*/ 98 w 646"/>
                  <a:gd name="T49" fmla="*/ 226 h 702"/>
                  <a:gd name="T50" fmla="*/ 98 w 646"/>
                  <a:gd name="T51" fmla="*/ 255 h 702"/>
                  <a:gd name="T52" fmla="*/ 93 w 646"/>
                  <a:gd name="T53" fmla="*/ 278 h 702"/>
                  <a:gd name="T54" fmla="*/ 81 w 646"/>
                  <a:gd name="T55" fmla="*/ 294 h 702"/>
                  <a:gd name="T56" fmla="*/ 65 w 646"/>
                  <a:gd name="T57" fmla="*/ 308 h 702"/>
                  <a:gd name="T58" fmla="*/ 37 w 646"/>
                  <a:gd name="T59" fmla="*/ 311 h 702"/>
                  <a:gd name="T60" fmla="*/ 5 w 646"/>
                  <a:gd name="T61" fmla="*/ 311 h 702"/>
                  <a:gd name="T62" fmla="*/ 0 w 646"/>
                  <a:gd name="T63" fmla="*/ 337 h 702"/>
                  <a:gd name="T64" fmla="*/ 25 w 646"/>
                  <a:gd name="T65" fmla="*/ 347 h 702"/>
                  <a:gd name="T66" fmla="*/ 48 w 646"/>
                  <a:gd name="T67" fmla="*/ 350 h 702"/>
                  <a:gd name="T68" fmla="*/ 73 w 646"/>
                  <a:gd name="T69" fmla="*/ 347 h 702"/>
                  <a:gd name="T70" fmla="*/ 98 w 646"/>
                  <a:gd name="T71" fmla="*/ 334 h 702"/>
                  <a:gd name="T72" fmla="*/ 123 w 646"/>
                  <a:gd name="T73" fmla="*/ 320 h 702"/>
                  <a:gd name="T74" fmla="*/ 149 w 646"/>
                  <a:gd name="T75" fmla="*/ 314 h 702"/>
                  <a:gd name="T76" fmla="*/ 172 w 646"/>
                  <a:gd name="T77" fmla="*/ 308 h 702"/>
                  <a:gd name="T78" fmla="*/ 193 w 646"/>
                  <a:gd name="T79" fmla="*/ 297 h 702"/>
                  <a:gd name="T80" fmla="*/ 219 w 646"/>
                  <a:gd name="T81" fmla="*/ 286 h 702"/>
                  <a:gd name="T82" fmla="*/ 239 w 646"/>
                  <a:gd name="T83" fmla="*/ 275 h 702"/>
                  <a:gd name="T84" fmla="*/ 258 w 646"/>
                  <a:gd name="T85" fmla="*/ 258 h 702"/>
                  <a:gd name="T86" fmla="*/ 276 w 646"/>
                  <a:gd name="T87" fmla="*/ 241 h 702"/>
                  <a:gd name="T88" fmla="*/ 293 w 646"/>
                  <a:gd name="T89" fmla="*/ 219 h 702"/>
                  <a:gd name="T90" fmla="*/ 304 w 646"/>
                  <a:gd name="T91" fmla="*/ 193 h 702"/>
                  <a:gd name="T92" fmla="*/ 312 w 646"/>
                  <a:gd name="T93" fmla="*/ 168 h 702"/>
                  <a:gd name="T94" fmla="*/ 317 w 646"/>
                  <a:gd name="T95" fmla="*/ 140 h 702"/>
                  <a:gd name="T96" fmla="*/ 320 w 646"/>
                  <a:gd name="T97" fmla="*/ 112 h 702"/>
                  <a:gd name="T98" fmla="*/ 320 w 646"/>
                  <a:gd name="T99" fmla="*/ 84 h 702"/>
                  <a:gd name="T100" fmla="*/ 320 w 646"/>
                  <a:gd name="T101" fmla="*/ 56 h 702"/>
                  <a:gd name="T102" fmla="*/ 320 w 646"/>
                  <a:gd name="T103" fmla="*/ 28 h 702"/>
                  <a:gd name="T104" fmla="*/ 320 w 646"/>
                  <a:gd name="T105" fmla="*/ 20 h 702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646"/>
                  <a:gd name="T160" fmla="*/ 0 h 702"/>
                  <a:gd name="T161" fmla="*/ 646 w 646"/>
                  <a:gd name="T162" fmla="*/ 702 h 702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646" h="702">
                    <a:moveTo>
                      <a:pt x="640" y="40"/>
                    </a:moveTo>
                    <a:lnTo>
                      <a:pt x="623" y="6"/>
                    </a:lnTo>
                    <a:lnTo>
                      <a:pt x="602" y="0"/>
                    </a:lnTo>
                    <a:lnTo>
                      <a:pt x="579" y="6"/>
                    </a:lnTo>
                    <a:lnTo>
                      <a:pt x="568" y="40"/>
                    </a:lnTo>
                    <a:lnTo>
                      <a:pt x="568" y="57"/>
                    </a:lnTo>
                    <a:lnTo>
                      <a:pt x="568" y="80"/>
                    </a:lnTo>
                    <a:lnTo>
                      <a:pt x="568" y="101"/>
                    </a:lnTo>
                    <a:lnTo>
                      <a:pt x="568" y="124"/>
                    </a:lnTo>
                    <a:lnTo>
                      <a:pt x="568" y="147"/>
                    </a:lnTo>
                    <a:lnTo>
                      <a:pt x="568" y="169"/>
                    </a:lnTo>
                    <a:lnTo>
                      <a:pt x="568" y="192"/>
                    </a:lnTo>
                    <a:lnTo>
                      <a:pt x="568" y="219"/>
                    </a:lnTo>
                    <a:lnTo>
                      <a:pt x="562" y="236"/>
                    </a:lnTo>
                    <a:lnTo>
                      <a:pt x="562" y="264"/>
                    </a:lnTo>
                    <a:lnTo>
                      <a:pt x="556" y="281"/>
                    </a:lnTo>
                    <a:lnTo>
                      <a:pt x="551" y="304"/>
                    </a:lnTo>
                    <a:lnTo>
                      <a:pt x="545" y="327"/>
                    </a:lnTo>
                    <a:lnTo>
                      <a:pt x="539" y="348"/>
                    </a:lnTo>
                    <a:lnTo>
                      <a:pt x="534" y="371"/>
                    </a:lnTo>
                    <a:lnTo>
                      <a:pt x="522" y="394"/>
                    </a:lnTo>
                    <a:lnTo>
                      <a:pt x="499" y="428"/>
                    </a:lnTo>
                    <a:lnTo>
                      <a:pt x="478" y="454"/>
                    </a:lnTo>
                    <a:lnTo>
                      <a:pt x="450" y="483"/>
                    </a:lnTo>
                    <a:lnTo>
                      <a:pt x="416" y="506"/>
                    </a:lnTo>
                    <a:lnTo>
                      <a:pt x="399" y="517"/>
                    </a:lnTo>
                    <a:lnTo>
                      <a:pt x="382" y="523"/>
                    </a:lnTo>
                    <a:lnTo>
                      <a:pt x="361" y="534"/>
                    </a:lnTo>
                    <a:lnTo>
                      <a:pt x="344" y="540"/>
                    </a:lnTo>
                    <a:lnTo>
                      <a:pt x="321" y="546"/>
                    </a:lnTo>
                    <a:lnTo>
                      <a:pt x="304" y="557"/>
                    </a:lnTo>
                    <a:lnTo>
                      <a:pt x="287" y="557"/>
                    </a:lnTo>
                    <a:lnTo>
                      <a:pt x="269" y="568"/>
                    </a:lnTo>
                    <a:lnTo>
                      <a:pt x="269" y="534"/>
                    </a:lnTo>
                    <a:lnTo>
                      <a:pt x="275" y="500"/>
                    </a:lnTo>
                    <a:lnTo>
                      <a:pt x="275" y="466"/>
                    </a:lnTo>
                    <a:lnTo>
                      <a:pt x="275" y="439"/>
                    </a:lnTo>
                    <a:lnTo>
                      <a:pt x="269" y="405"/>
                    </a:lnTo>
                    <a:lnTo>
                      <a:pt x="264" y="371"/>
                    </a:lnTo>
                    <a:lnTo>
                      <a:pt x="258" y="337"/>
                    </a:lnTo>
                    <a:lnTo>
                      <a:pt x="252" y="310"/>
                    </a:lnTo>
                    <a:lnTo>
                      <a:pt x="231" y="287"/>
                    </a:lnTo>
                    <a:lnTo>
                      <a:pt x="209" y="287"/>
                    </a:lnTo>
                    <a:lnTo>
                      <a:pt x="186" y="299"/>
                    </a:lnTo>
                    <a:lnTo>
                      <a:pt x="180" y="331"/>
                    </a:lnTo>
                    <a:lnTo>
                      <a:pt x="186" y="348"/>
                    </a:lnTo>
                    <a:lnTo>
                      <a:pt x="186" y="377"/>
                    </a:lnTo>
                    <a:lnTo>
                      <a:pt x="191" y="405"/>
                    </a:lnTo>
                    <a:lnTo>
                      <a:pt x="197" y="434"/>
                    </a:lnTo>
                    <a:lnTo>
                      <a:pt x="197" y="454"/>
                    </a:lnTo>
                    <a:lnTo>
                      <a:pt x="203" y="483"/>
                    </a:lnTo>
                    <a:lnTo>
                      <a:pt x="197" y="511"/>
                    </a:lnTo>
                    <a:lnTo>
                      <a:pt x="197" y="540"/>
                    </a:lnTo>
                    <a:lnTo>
                      <a:pt x="186" y="557"/>
                    </a:lnTo>
                    <a:lnTo>
                      <a:pt x="180" y="578"/>
                    </a:lnTo>
                    <a:lnTo>
                      <a:pt x="163" y="589"/>
                    </a:lnTo>
                    <a:lnTo>
                      <a:pt x="152" y="606"/>
                    </a:lnTo>
                    <a:lnTo>
                      <a:pt x="129" y="618"/>
                    </a:lnTo>
                    <a:lnTo>
                      <a:pt x="102" y="624"/>
                    </a:lnTo>
                    <a:lnTo>
                      <a:pt x="74" y="624"/>
                    </a:lnTo>
                    <a:lnTo>
                      <a:pt x="45" y="624"/>
                    </a:lnTo>
                    <a:lnTo>
                      <a:pt x="11" y="624"/>
                    </a:lnTo>
                    <a:lnTo>
                      <a:pt x="0" y="652"/>
                    </a:lnTo>
                    <a:lnTo>
                      <a:pt x="0" y="675"/>
                    </a:lnTo>
                    <a:lnTo>
                      <a:pt x="28" y="696"/>
                    </a:lnTo>
                    <a:lnTo>
                      <a:pt x="51" y="696"/>
                    </a:lnTo>
                    <a:lnTo>
                      <a:pt x="74" y="702"/>
                    </a:lnTo>
                    <a:lnTo>
                      <a:pt x="96" y="702"/>
                    </a:lnTo>
                    <a:lnTo>
                      <a:pt x="123" y="702"/>
                    </a:lnTo>
                    <a:lnTo>
                      <a:pt x="146" y="696"/>
                    </a:lnTo>
                    <a:lnTo>
                      <a:pt x="174" y="686"/>
                    </a:lnTo>
                    <a:lnTo>
                      <a:pt x="197" y="669"/>
                    </a:lnTo>
                    <a:lnTo>
                      <a:pt x="226" y="652"/>
                    </a:lnTo>
                    <a:lnTo>
                      <a:pt x="247" y="641"/>
                    </a:lnTo>
                    <a:lnTo>
                      <a:pt x="269" y="641"/>
                    </a:lnTo>
                    <a:lnTo>
                      <a:pt x="298" y="629"/>
                    </a:lnTo>
                    <a:lnTo>
                      <a:pt x="321" y="624"/>
                    </a:lnTo>
                    <a:lnTo>
                      <a:pt x="344" y="618"/>
                    </a:lnTo>
                    <a:lnTo>
                      <a:pt x="370" y="606"/>
                    </a:lnTo>
                    <a:lnTo>
                      <a:pt x="387" y="595"/>
                    </a:lnTo>
                    <a:lnTo>
                      <a:pt x="416" y="589"/>
                    </a:lnTo>
                    <a:lnTo>
                      <a:pt x="439" y="574"/>
                    </a:lnTo>
                    <a:lnTo>
                      <a:pt x="456" y="563"/>
                    </a:lnTo>
                    <a:lnTo>
                      <a:pt x="478" y="551"/>
                    </a:lnTo>
                    <a:lnTo>
                      <a:pt x="499" y="534"/>
                    </a:lnTo>
                    <a:lnTo>
                      <a:pt x="516" y="517"/>
                    </a:lnTo>
                    <a:lnTo>
                      <a:pt x="534" y="500"/>
                    </a:lnTo>
                    <a:lnTo>
                      <a:pt x="551" y="483"/>
                    </a:lnTo>
                    <a:lnTo>
                      <a:pt x="568" y="466"/>
                    </a:lnTo>
                    <a:lnTo>
                      <a:pt x="585" y="439"/>
                    </a:lnTo>
                    <a:lnTo>
                      <a:pt x="596" y="416"/>
                    </a:lnTo>
                    <a:lnTo>
                      <a:pt x="608" y="388"/>
                    </a:lnTo>
                    <a:lnTo>
                      <a:pt x="617" y="365"/>
                    </a:lnTo>
                    <a:lnTo>
                      <a:pt x="623" y="337"/>
                    </a:lnTo>
                    <a:lnTo>
                      <a:pt x="629" y="310"/>
                    </a:lnTo>
                    <a:lnTo>
                      <a:pt x="634" y="281"/>
                    </a:lnTo>
                    <a:lnTo>
                      <a:pt x="640" y="253"/>
                    </a:lnTo>
                    <a:lnTo>
                      <a:pt x="640" y="224"/>
                    </a:lnTo>
                    <a:lnTo>
                      <a:pt x="640" y="198"/>
                    </a:lnTo>
                    <a:lnTo>
                      <a:pt x="640" y="169"/>
                    </a:lnTo>
                    <a:lnTo>
                      <a:pt x="646" y="141"/>
                    </a:lnTo>
                    <a:lnTo>
                      <a:pt x="640" y="112"/>
                    </a:lnTo>
                    <a:lnTo>
                      <a:pt x="640" y="86"/>
                    </a:lnTo>
                    <a:lnTo>
                      <a:pt x="640" y="57"/>
                    </a:lnTo>
                    <a:lnTo>
                      <a:pt x="640" y="4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2597" name="Freeform 38"/>
              <p:cNvSpPr>
                <a:spLocks/>
              </p:cNvSpPr>
              <p:nvPr/>
            </p:nvSpPr>
            <p:spPr bwMode="auto">
              <a:xfrm>
                <a:off x="2124" y="2654"/>
                <a:ext cx="500" cy="161"/>
              </a:xfrm>
              <a:custGeom>
                <a:avLst/>
                <a:gdLst>
                  <a:gd name="T0" fmla="*/ 20 w 999"/>
                  <a:gd name="T1" fmla="*/ 43 h 321"/>
                  <a:gd name="T2" fmla="*/ 46 w 999"/>
                  <a:gd name="T3" fmla="*/ 59 h 321"/>
                  <a:gd name="T4" fmla="*/ 73 w 999"/>
                  <a:gd name="T5" fmla="*/ 73 h 321"/>
                  <a:gd name="T6" fmla="*/ 102 w 999"/>
                  <a:gd name="T7" fmla="*/ 88 h 321"/>
                  <a:gd name="T8" fmla="*/ 129 w 999"/>
                  <a:gd name="T9" fmla="*/ 99 h 321"/>
                  <a:gd name="T10" fmla="*/ 161 w 999"/>
                  <a:gd name="T11" fmla="*/ 110 h 321"/>
                  <a:gd name="T12" fmla="*/ 191 w 999"/>
                  <a:gd name="T13" fmla="*/ 118 h 321"/>
                  <a:gd name="T14" fmla="*/ 222 w 999"/>
                  <a:gd name="T15" fmla="*/ 127 h 321"/>
                  <a:gd name="T16" fmla="*/ 250 w 999"/>
                  <a:gd name="T17" fmla="*/ 132 h 321"/>
                  <a:gd name="T18" fmla="*/ 281 w 999"/>
                  <a:gd name="T19" fmla="*/ 138 h 321"/>
                  <a:gd name="T20" fmla="*/ 312 w 999"/>
                  <a:gd name="T21" fmla="*/ 144 h 321"/>
                  <a:gd name="T22" fmla="*/ 343 w 999"/>
                  <a:gd name="T23" fmla="*/ 149 h 321"/>
                  <a:gd name="T24" fmla="*/ 374 w 999"/>
                  <a:gd name="T25" fmla="*/ 152 h 321"/>
                  <a:gd name="T26" fmla="*/ 405 w 999"/>
                  <a:gd name="T27" fmla="*/ 155 h 321"/>
                  <a:gd name="T28" fmla="*/ 435 w 999"/>
                  <a:gd name="T29" fmla="*/ 158 h 321"/>
                  <a:gd name="T30" fmla="*/ 467 w 999"/>
                  <a:gd name="T31" fmla="*/ 161 h 321"/>
                  <a:gd name="T32" fmla="*/ 494 w 999"/>
                  <a:gd name="T33" fmla="*/ 155 h 321"/>
                  <a:gd name="T34" fmla="*/ 494 w 999"/>
                  <a:gd name="T35" fmla="*/ 129 h 321"/>
                  <a:gd name="T36" fmla="*/ 470 w 999"/>
                  <a:gd name="T37" fmla="*/ 124 h 321"/>
                  <a:gd name="T38" fmla="*/ 438 w 999"/>
                  <a:gd name="T39" fmla="*/ 118 h 321"/>
                  <a:gd name="T40" fmla="*/ 408 w 999"/>
                  <a:gd name="T41" fmla="*/ 118 h 321"/>
                  <a:gd name="T42" fmla="*/ 376 w 999"/>
                  <a:gd name="T43" fmla="*/ 116 h 321"/>
                  <a:gd name="T44" fmla="*/ 349 w 999"/>
                  <a:gd name="T45" fmla="*/ 113 h 321"/>
                  <a:gd name="T46" fmla="*/ 317 w 999"/>
                  <a:gd name="T47" fmla="*/ 110 h 321"/>
                  <a:gd name="T48" fmla="*/ 287 w 999"/>
                  <a:gd name="T49" fmla="*/ 105 h 321"/>
                  <a:gd name="T50" fmla="*/ 259 w 999"/>
                  <a:gd name="T51" fmla="*/ 99 h 321"/>
                  <a:gd name="T52" fmla="*/ 231 w 999"/>
                  <a:gd name="T53" fmla="*/ 93 h 321"/>
                  <a:gd name="T54" fmla="*/ 200 w 999"/>
                  <a:gd name="T55" fmla="*/ 85 h 321"/>
                  <a:gd name="T56" fmla="*/ 171 w 999"/>
                  <a:gd name="T57" fmla="*/ 76 h 321"/>
                  <a:gd name="T58" fmla="*/ 146 w 999"/>
                  <a:gd name="T59" fmla="*/ 65 h 321"/>
                  <a:gd name="T60" fmla="*/ 115 w 999"/>
                  <a:gd name="T61" fmla="*/ 54 h 321"/>
                  <a:gd name="T62" fmla="*/ 90 w 999"/>
                  <a:gd name="T63" fmla="*/ 43 h 321"/>
                  <a:gd name="T64" fmla="*/ 65 w 999"/>
                  <a:gd name="T65" fmla="*/ 26 h 321"/>
                  <a:gd name="T66" fmla="*/ 40 w 999"/>
                  <a:gd name="T67" fmla="*/ 12 h 321"/>
                  <a:gd name="T68" fmla="*/ 11 w 999"/>
                  <a:gd name="T69" fmla="*/ 0 h 321"/>
                  <a:gd name="T70" fmla="*/ 0 w 999"/>
                  <a:gd name="T71" fmla="*/ 23 h 321"/>
                  <a:gd name="T72" fmla="*/ 9 w 999"/>
                  <a:gd name="T73" fmla="*/ 34 h 321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999"/>
                  <a:gd name="T112" fmla="*/ 0 h 321"/>
                  <a:gd name="T113" fmla="*/ 999 w 999"/>
                  <a:gd name="T114" fmla="*/ 321 h 321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999" h="321">
                    <a:moveTo>
                      <a:pt x="17" y="68"/>
                    </a:moveTo>
                    <a:lnTo>
                      <a:pt x="40" y="85"/>
                    </a:lnTo>
                    <a:lnTo>
                      <a:pt x="68" y="102"/>
                    </a:lnTo>
                    <a:lnTo>
                      <a:pt x="91" y="118"/>
                    </a:lnTo>
                    <a:lnTo>
                      <a:pt x="123" y="135"/>
                    </a:lnTo>
                    <a:lnTo>
                      <a:pt x="146" y="146"/>
                    </a:lnTo>
                    <a:lnTo>
                      <a:pt x="174" y="163"/>
                    </a:lnTo>
                    <a:lnTo>
                      <a:pt x="203" y="175"/>
                    </a:lnTo>
                    <a:lnTo>
                      <a:pt x="230" y="186"/>
                    </a:lnTo>
                    <a:lnTo>
                      <a:pt x="258" y="198"/>
                    </a:lnTo>
                    <a:lnTo>
                      <a:pt x="292" y="209"/>
                    </a:lnTo>
                    <a:lnTo>
                      <a:pt x="321" y="220"/>
                    </a:lnTo>
                    <a:lnTo>
                      <a:pt x="347" y="232"/>
                    </a:lnTo>
                    <a:lnTo>
                      <a:pt x="382" y="236"/>
                    </a:lnTo>
                    <a:lnTo>
                      <a:pt x="410" y="247"/>
                    </a:lnTo>
                    <a:lnTo>
                      <a:pt x="444" y="253"/>
                    </a:lnTo>
                    <a:lnTo>
                      <a:pt x="471" y="264"/>
                    </a:lnTo>
                    <a:lnTo>
                      <a:pt x="499" y="264"/>
                    </a:lnTo>
                    <a:lnTo>
                      <a:pt x="534" y="270"/>
                    </a:lnTo>
                    <a:lnTo>
                      <a:pt x="562" y="275"/>
                    </a:lnTo>
                    <a:lnTo>
                      <a:pt x="595" y="281"/>
                    </a:lnTo>
                    <a:lnTo>
                      <a:pt x="623" y="287"/>
                    </a:lnTo>
                    <a:lnTo>
                      <a:pt x="652" y="293"/>
                    </a:lnTo>
                    <a:lnTo>
                      <a:pt x="686" y="298"/>
                    </a:lnTo>
                    <a:lnTo>
                      <a:pt x="718" y="304"/>
                    </a:lnTo>
                    <a:lnTo>
                      <a:pt x="747" y="304"/>
                    </a:lnTo>
                    <a:lnTo>
                      <a:pt x="781" y="304"/>
                    </a:lnTo>
                    <a:lnTo>
                      <a:pt x="809" y="310"/>
                    </a:lnTo>
                    <a:lnTo>
                      <a:pt x="842" y="315"/>
                    </a:lnTo>
                    <a:lnTo>
                      <a:pt x="870" y="315"/>
                    </a:lnTo>
                    <a:lnTo>
                      <a:pt x="904" y="315"/>
                    </a:lnTo>
                    <a:lnTo>
                      <a:pt x="933" y="321"/>
                    </a:lnTo>
                    <a:lnTo>
                      <a:pt x="965" y="321"/>
                    </a:lnTo>
                    <a:lnTo>
                      <a:pt x="988" y="310"/>
                    </a:lnTo>
                    <a:lnTo>
                      <a:pt x="999" y="287"/>
                    </a:lnTo>
                    <a:lnTo>
                      <a:pt x="988" y="258"/>
                    </a:lnTo>
                    <a:lnTo>
                      <a:pt x="965" y="247"/>
                    </a:lnTo>
                    <a:lnTo>
                      <a:pt x="939" y="247"/>
                    </a:lnTo>
                    <a:lnTo>
                      <a:pt x="904" y="241"/>
                    </a:lnTo>
                    <a:lnTo>
                      <a:pt x="876" y="236"/>
                    </a:lnTo>
                    <a:lnTo>
                      <a:pt x="847" y="236"/>
                    </a:lnTo>
                    <a:lnTo>
                      <a:pt x="815" y="236"/>
                    </a:lnTo>
                    <a:lnTo>
                      <a:pt x="786" y="236"/>
                    </a:lnTo>
                    <a:lnTo>
                      <a:pt x="752" y="232"/>
                    </a:lnTo>
                    <a:lnTo>
                      <a:pt x="724" y="232"/>
                    </a:lnTo>
                    <a:lnTo>
                      <a:pt x="697" y="226"/>
                    </a:lnTo>
                    <a:lnTo>
                      <a:pt x="663" y="220"/>
                    </a:lnTo>
                    <a:lnTo>
                      <a:pt x="634" y="220"/>
                    </a:lnTo>
                    <a:lnTo>
                      <a:pt x="600" y="215"/>
                    </a:lnTo>
                    <a:lnTo>
                      <a:pt x="574" y="209"/>
                    </a:lnTo>
                    <a:lnTo>
                      <a:pt x="545" y="203"/>
                    </a:lnTo>
                    <a:lnTo>
                      <a:pt x="517" y="198"/>
                    </a:lnTo>
                    <a:lnTo>
                      <a:pt x="488" y="198"/>
                    </a:lnTo>
                    <a:lnTo>
                      <a:pt x="461" y="186"/>
                    </a:lnTo>
                    <a:lnTo>
                      <a:pt x="427" y="180"/>
                    </a:lnTo>
                    <a:lnTo>
                      <a:pt x="399" y="169"/>
                    </a:lnTo>
                    <a:lnTo>
                      <a:pt x="376" y="163"/>
                    </a:lnTo>
                    <a:lnTo>
                      <a:pt x="342" y="152"/>
                    </a:lnTo>
                    <a:lnTo>
                      <a:pt x="315" y="141"/>
                    </a:lnTo>
                    <a:lnTo>
                      <a:pt x="292" y="129"/>
                    </a:lnTo>
                    <a:lnTo>
                      <a:pt x="264" y="118"/>
                    </a:lnTo>
                    <a:lnTo>
                      <a:pt x="230" y="108"/>
                    </a:lnTo>
                    <a:lnTo>
                      <a:pt x="209" y="97"/>
                    </a:lnTo>
                    <a:lnTo>
                      <a:pt x="180" y="85"/>
                    </a:lnTo>
                    <a:lnTo>
                      <a:pt x="157" y="68"/>
                    </a:lnTo>
                    <a:lnTo>
                      <a:pt x="129" y="51"/>
                    </a:lnTo>
                    <a:lnTo>
                      <a:pt x="106" y="40"/>
                    </a:lnTo>
                    <a:lnTo>
                      <a:pt x="79" y="23"/>
                    </a:lnTo>
                    <a:lnTo>
                      <a:pt x="57" y="11"/>
                    </a:lnTo>
                    <a:lnTo>
                      <a:pt x="22" y="0"/>
                    </a:lnTo>
                    <a:lnTo>
                      <a:pt x="5" y="17"/>
                    </a:lnTo>
                    <a:lnTo>
                      <a:pt x="0" y="45"/>
                    </a:lnTo>
                    <a:lnTo>
                      <a:pt x="17" y="6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2598" name="Freeform 39"/>
              <p:cNvSpPr>
                <a:spLocks/>
              </p:cNvSpPr>
              <p:nvPr/>
            </p:nvSpPr>
            <p:spPr bwMode="auto">
              <a:xfrm>
                <a:off x="2065" y="1930"/>
                <a:ext cx="862" cy="377"/>
              </a:xfrm>
              <a:custGeom>
                <a:avLst/>
                <a:gdLst>
                  <a:gd name="T0" fmla="*/ 12 w 1724"/>
                  <a:gd name="T1" fmla="*/ 43 h 752"/>
                  <a:gd name="T2" fmla="*/ 0 w 1724"/>
                  <a:gd name="T3" fmla="*/ 90 h 752"/>
                  <a:gd name="T4" fmla="*/ 6 w 1724"/>
                  <a:gd name="T5" fmla="*/ 132 h 752"/>
                  <a:gd name="T6" fmla="*/ 17 w 1724"/>
                  <a:gd name="T7" fmla="*/ 166 h 752"/>
                  <a:gd name="T8" fmla="*/ 40 w 1724"/>
                  <a:gd name="T9" fmla="*/ 203 h 752"/>
                  <a:gd name="T10" fmla="*/ 70 w 1724"/>
                  <a:gd name="T11" fmla="*/ 233 h 752"/>
                  <a:gd name="T12" fmla="*/ 108 w 1724"/>
                  <a:gd name="T13" fmla="*/ 259 h 752"/>
                  <a:gd name="T14" fmla="*/ 149 w 1724"/>
                  <a:gd name="T15" fmla="*/ 282 h 752"/>
                  <a:gd name="T16" fmla="*/ 200 w 1724"/>
                  <a:gd name="T17" fmla="*/ 304 h 752"/>
                  <a:gd name="T18" fmla="*/ 250 w 1724"/>
                  <a:gd name="T19" fmla="*/ 321 h 752"/>
                  <a:gd name="T20" fmla="*/ 309 w 1724"/>
                  <a:gd name="T21" fmla="*/ 338 h 752"/>
                  <a:gd name="T22" fmla="*/ 365 w 1724"/>
                  <a:gd name="T23" fmla="*/ 349 h 752"/>
                  <a:gd name="T24" fmla="*/ 424 w 1724"/>
                  <a:gd name="T25" fmla="*/ 357 h 752"/>
                  <a:gd name="T26" fmla="*/ 482 w 1724"/>
                  <a:gd name="T27" fmla="*/ 365 h 752"/>
                  <a:gd name="T28" fmla="*/ 542 w 1724"/>
                  <a:gd name="T29" fmla="*/ 371 h 752"/>
                  <a:gd name="T30" fmla="*/ 598 w 1724"/>
                  <a:gd name="T31" fmla="*/ 374 h 752"/>
                  <a:gd name="T32" fmla="*/ 655 w 1724"/>
                  <a:gd name="T33" fmla="*/ 377 h 752"/>
                  <a:gd name="T34" fmla="*/ 705 w 1724"/>
                  <a:gd name="T35" fmla="*/ 374 h 752"/>
                  <a:gd name="T36" fmla="*/ 753 w 1724"/>
                  <a:gd name="T37" fmla="*/ 374 h 752"/>
                  <a:gd name="T38" fmla="*/ 795 w 1724"/>
                  <a:gd name="T39" fmla="*/ 368 h 752"/>
                  <a:gd name="T40" fmla="*/ 832 w 1724"/>
                  <a:gd name="T41" fmla="*/ 365 h 752"/>
                  <a:gd name="T42" fmla="*/ 862 w 1724"/>
                  <a:gd name="T43" fmla="*/ 357 h 752"/>
                  <a:gd name="T44" fmla="*/ 842 w 1724"/>
                  <a:gd name="T45" fmla="*/ 332 h 752"/>
                  <a:gd name="T46" fmla="*/ 812 w 1724"/>
                  <a:gd name="T47" fmla="*/ 332 h 752"/>
                  <a:gd name="T48" fmla="*/ 778 w 1724"/>
                  <a:gd name="T49" fmla="*/ 335 h 752"/>
                  <a:gd name="T50" fmla="*/ 736 w 1724"/>
                  <a:gd name="T51" fmla="*/ 341 h 752"/>
                  <a:gd name="T52" fmla="*/ 694 w 1724"/>
                  <a:gd name="T53" fmla="*/ 341 h 752"/>
                  <a:gd name="T54" fmla="*/ 644 w 1724"/>
                  <a:gd name="T55" fmla="*/ 341 h 752"/>
                  <a:gd name="T56" fmla="*/ 590 w 1724"/>
                  <a:gd name="T57" fmla="*/ 335 h 752"/>
                  <a:gd name="T58" fmla="*/ 534 w 1724"/>
                  <a:gd name="T59" fmla="*/ 332 h 752"/>
                  <a:gd name="T60" fmla="*/ 480 w 1724"/>
                  <a:gd name="T61" fmla="*/ 327 h 752"/>
                  <a:gd name="T62" fmla="*/ 424 w 1724"/>
                  <a:gd name="T63" fmla="*/ 318 h 752"/>
                  <a:gd name="T64" fmla="*/ 368 w 1724"/>
                  <a:gd name="T65" fmla="*/ 309 h 752"/>
                  <a:gd name="T66" fmla="*/ 315 w 1724"/>
                  <a:gd name="T67" fmla="*/ 301 h 752"/>
                  <a:gd name="T68" fmla="*/ 264 w 1724"/>
                  <a:gd name="T69" fmla="*/ 288 h 752"/>
                  <a:gd name="T70" fmla="*/ 214 w 1724"/>
                  <a:gd name="T71" fmla="*/ 270 h 752"/>
                  <a:gd name="T72" fmla="*/ 169 w 1724"/>
                  <a:gd name="T73" fmla="*/ 250 h 752"/>
                  <a:gd name="T74" fmla="*/ 129 w 1724"/>
                  <a:gd name="T75" fmla="*/ 231 h 752"/>
                  <a:gd name="T76" fmla="*/ 99 w 1724"/>
                  <a:gd name="T77" fmla="*/ 209 h 752"/>
                  <a:gd name="T78" fmla="*/ 70 w 1724"/>
                  <a:gd name="T79" fmla="*/ 177 h 752"/>
                  <a:gd name="T80" fmla="*/ 51 w 1724"/>
                  <a:gd name="T81" fmla="*/ 146 h 752"/>
                  <a:gd name="T82" fmla="*/ 40 w 1724"/>
                  <a:gd name="T83" fmla="*/ 112 h 752"/>
                  <a:gd name="T84" fmla="*/ 40 w 1724"/>
                  <a:gd name="T85" fmla="*/ 76 h 752"/>
                  <a:gd name="T86" fmla="*/ 48 w 1724"/>
                  <a:gd name="T87" fmla="*/ 37 h 752"/>
                  <a:gd name="T88" fmla="*/ 46 w 1724"/>
                  <a:gd name="T89" fmla="*/ 0 h 752"/>
                  <a:gd name="T90" fmla="*/ 23 w 1724"/>
                  <a:gd name="T91" fmla="*/ 14 h 752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1724"/>
                  <a:gd name="T139" fmla="*/ 0 h 752"/>
                  <a:gd name="T140" fmla="*/ 1724 w 1724"/>
                  <a:gd name="T141" fmla="*/ 752 h 752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1724" h="752">
                    <a:moveTo>
                      <a:pt x="45" y="28"/>
                    </a:moveTo>
                    <a:lnTo>
                      <a:pt x="28" y="57"/>
                    </a:lnTo>
                    <a:lnTo>
                      <a:pt x="23" y="85"/>
                    </a:lnTo>
                    <a:lnTo>
                      <a:pt x="11" y="117"/>
                    </a:lnTo>
                    <a:lnTo>
                      <a:pt x="5" y="152"/>
                    </a:lnTo>
                    <a:lnTo>
                      <a:pt x="0" y="180"/>
                    </a:lnTo>
                    <a:lnTo>
                      <a:pt x="5" y="209"/>
                    </a:lnTo>
                    <a:lnTo>
                      <a:pt x="5" y="235"/>
                    </a:lnTo>
                    <a:lnTo>
                      <a:pt x="11" y="264"/>
                    </a:lnTo>
                    <a:lnTo>
                      <a:pt x="11" y="287"/>
                    </a:lnTo>
                    <a:lnTo>
                      <a:pt x="23" y="309"/>
                    </a:lnTo>
                    <a:lnTo>
                      <a:pt x="34" y="332"/>
                    </a:lnTo>
                    <a:lnTo>
                      <a:pt x="51" y="359"/>
                    </a:lnTo>
                    <a:lnTo>
                      <a:pt x="63" y="382"/>
                    </a:lnTo>
                    <a:lnTo>
                      <a:pt x="80" y="404"/>
                    </a:lnTo>
                    <a:lnTo>
                      <a:pt x="95" y="427"/>
                    </a:lnTo>
                    <a:lnTo>
                      <a:pt x="118" y="450"/>
                    </a:lnTo>
                    <a:lnTo>
                      <a:pt x="140" y="465"/>
                    </a:lnTo>
                    <a:lnTo>
                      <a:pt x="163" y="482"/>
                    </a:lnTo>
                    <a:lnTo>
                      <a:pt x="186" y="499"/>
                    </a:lnTo>
                    <a:lnTo>
                      <a:pt x="215" y="517"/>
                    </a:lnTo>
                    <a:lnTo>
                      <a:pt x="241" y="534"/>
                    </a:lnTo>
                    <a:lnTo>
                      <a:pt x="270" y="551"/>
                    </a:lnTo>
                    <a:lnTo>
                      <a:pt x="298" y="562"/>
                    </a:lnTo>
                    <a:lnTo>
                      <a:pt x="332" y="579"/>
                    </a:lnTo>
                    <a:lnTo>
                      <a:pt x="365" y="595"/>
                    </a:lnTo>
                    <a:lnTo>
                      <a:pt x="399" y="606"/>
                    </a:lnTo>
                    <a:lnTo>
                      <a:pt x="433" y="617"/>
                    </a:lnTo>
                    <a:lnTo>
                      <a:pt x="465" y="629"/>
                    </a:lnTo>
                    <a:lnTo>
                      <a:pt x="500" y="640"/>
                    </a:lnTo>
                    <a:lnTo>
                      <a:pt x="540" y="652"/>
                    </a:lnTo>
                    <a:lnTo>
                      <a:pt x="579" y="663"/>
                    </a:lnTo>
                    <a:lnTo>
                      <a:pt x="617" y="674"/>
                    </a:lnTo>
                    <a:lnTo>
                      <a:pt x="652" y="680"/>
                    </a:lnTo>
                    <a:lnTo>
                      <a:pt x="692" y="686"/>
                    </a:lnTo>
                    <a:lnTo>
                      <a:pt x="730" y="697"/>
                    </a:lnTo>
                    <a:lnTo>
                      <a:pt x="770" y="703"/>
                    </a:lnTo>
                    <a:lnTo>
                      <a:pt x="804" y="709"/>
                    </a:lnTo>
                    <a:lnTo>
                      <a:pt x="847" y="712"/>
                    </a:lnTo>
                    <a:lnTo>
                      <a:pt x="887" y="718"/>
                    </a:lnTo>
                    <a:lnTo>
                      <a:pt x="927" y="729"/>
                    </a:lnTo>
                    <a:lnTo>
                      <a:pt x="965" y="729"/>
                    </a:lnTo>
                    <a:lnTo>
                      <a:pt x="1005" y="735"/>
                    </a:lnTo>
                    <a:lnTo>
                      <a:pt x="1045" y="735"/>
                    </a:lnTo>
                    <a:lnTo>
                      <a:pt x="1083" y="741"/>
                    </a:lnTo>
                    <a:lnTo>
                      <a:pt x="1123" y="741"/>
                    </a:lnTo>
                    <a:lnTo>
                      <a:pt x="1163" y="747"/>
                    </a:lnTo>
                    <a:lnTo>
                      <a:pt x="1195" y="747"/>
                    </a:lnTo>
                    <a:lnTo>
                      <a:pt x="1235" y="752"/>
                    </a:lnTo>
                    <a:lnTo>
                      <a:pt x="1269" y="752"/>
                    </a:lnTo>
                    <a:lnTo>
                      <a:pt x="1309" y="752"/>
                    </a:lnTo>
                    <a:lnTo>
                      <a:pt x="1342" y="752"/>
                    </a:lnTo>
                    <a:lnTo>
                      <a:pt x="1382" y="752"/>
                    </a:lnTo>
                    <a:lnTo>
                      <a:pt x="1410" y="747"/>
                    </a:lnTo>
                    <a:lnTo>
                      <a:pt x="1442" y="747"/>
                    </a:lnTo>
                    <a:lnTo>
                      <a:pt x="1471" y="747"/>
                    </a:lnTo>
                    <a:lnTo>
                      <a:pt x="1505" y="747"/>
                    </a:lnTo>
                    <a:lnTo>
                      <a:pt x="1534" y="747"/>
                    </a:lnTo>
                    <a:lnTo>
                      <a:pt x="1566" y="741"/>
                    </a:lnTo>
                    <a:lnTo>
                      <a:pt x="1589" y="735"/>
                    </a:lnTo>
                    <a:lnTo>
                      <a:pt x="1617" y="735"/>
                    </a:lnTo>
                    <a:lnTo>
                      <a:pt x="1640" y="735"/>
                    </a:lnTo>
                    <a:lnTo>
                      <a:pt x="1663" y="729"/>
                    </a:lnTo>
                    <a:lnTo>
                      <a:pt x="1684" y="729"/>
                    </a:lnTo>
                    <a:lnTo>
                      <a:pt x="1707" y="729"/>
                    </a:lnTo>
                    <a:lnTo>
                      <a:pt x="1724" y="712"/>
                    </a:lnTo>
                    <a:lnTo>
                      <a:pt x="1724" y="686"/>
                    </a:lnTo>
                    <a:lnTo>
                      <a:pt x="1707" y="663"/>
                    </a:lnTo>
                    <a:lnTo>
                      <a:pt x="1684" y="663"/>
                    </a:lnTo>
                    <a:lnTo>
                      <a:pt x="1669" y="663"/>
                    </a:lnTo>
                    <a:lnTo>
                      <a:pt x="1646" y="663"/>
                    </a:lnTo>
                    <a:lnTo>
                      <a:pt x="1623" y="663"/>
                    </a:lnTo>
                    <a:lnTo>
                      <a:pt x="1606" y="669"/>
                    </a:lnTo>
                    <a:lnTo>
                      <a:pt x="1577" y="669"/>
                    </a:lnTo>
                    <a:lnTo>
                      <a:pt x="1555" y="669"/>
                    </a:lnTo>
                    <a:lnTo>
                      <a:pt x="1528" y="674"/>
                    </a:lnTo>
                    <a:lnTo>
                      <a:pt x="1505" y="680"/>
                    </a:lnTo>
                    <a:lnTo>
                      <a:pt x="1471" y="680"/>
                    </a:lnTo>
                    <a:lnTo>
                      <a:pt x="1442" y="680"/>
                    </a:lnTo>
                    <a:lnTo>
                      <a:pt x="1416" y="680"/>
                    </a:lnTo>
                    <a:lnTo>
                      <a:pt x="1387" y="680"/>
                    </a:lnTo>
                    <a:lnTo>
                      <a:pt x="1353" y="680"/>
                    </a:lnTo>
                    <a:lnTo>
                      <a:pt x="1319" y="680"/>
                    </a:lnTo>
                    <a:lnTo>
                      <a:pt x="1287" y="680"/>
                    </a:lnTo>
                    <a:lnTo>
                      <a:pt x="1252" y="680"/>
                    </a:lnTo>
                    <a:lnTo>
                      <a:pt x="1218" y="674"/>
                    </a:lnTo>
                    <a:lnTo>
                      <a:pt x="1180" y="669"/>
                    </a:lnTo>
                    <a:lnTo>
                      <a:pt x="1140" y="669"/>
                    </a:lnTo>
                    <a:lnTo>
                      <a:pt x="1106" y="669"/>
                    </a:lnTo>
                    <a:lnTo>
                      <a:pt x="1068" y="663"/>
                    </a:lnTo>
                    <a:lnTo>
                      <a:pt x="1034" y="663"/>
                    </a:lnTo>
                    <a:lnTo>
                      <a:pt x="994" y="657"/>
                    </a:lnTo>
                    <a:lnTo>
                      <a:pt x="960" y="652"/>
                    </a:lnTo>
                    <a:lnTo>
                      <a:pt x="922" y="646"/>
                    </a:lnTo>
                    <a:lnTo>
                      <a:pt x="882" y="646"/>
                    </a:lnTo>
                    <a:lnTo>
                      <a:pt x="847" y="634"/>
                    </a:lnTo>
                    <a:lnTo>
                      <a:pt x="815" y="634"/>
                    </a:lnTo>
                    <a:lnTo>
                      <a:pt x="770" y="629"/>
                    </a:lnTo>
                    <a:lnTo>
                      <a:pt x="735" y="617"/>
                    </a:lnTo>
                    <a:lnTo>
                      <a:pt x="703" y="612"/>
                    </a:lnTo>
                    <a:lnTo>
                      <a:pt x="669" y="612"/>
                    </a:lnTo>
                    <a:lnTo>
                      <a:pt x="629" y="600"/>
                    </a:lnTo>
                    <a:lnTo>
                      <a:pt x="595" y="589"/>
                    </a:lnTo>
                    <a:lnTo>
                      <a:pt x="557" y="579"/>
                    </a:lnTo>
                    <a:lnTo>
                      <a:pt x="528" y="574"/>
                    </a:lnTo>
                    <a:lnTo>
                      <a:pt x="488" y="562"/>
                    </a:lnTo>
                    <a:lnTo>
                      <a:pt x="460" y="551"/>
                    </a:lnTo>
                    <a:lnTo>
                      <a:pt x="427" y="539"/>
                    </a:lnTo>
                    <a:lnTo>
                      <a:pt x="399" y="528"/>
                    </a:lnTo>
                    <a:lnTo>
                      <a:pt x="365" y="517"/>
                    </a:lnTo>
                    <a:lnTo>
                      <a:pt x="338" y="499"/>
                    </a:lnTo>
                    <a:lnTo>
                      <a:pt x="310" y="488"/>
                    </a:lnTo>
                    <a:lnTo>
                      <a:pt x="287" y="477"/>
                    </a:lnTo>
                    <a:lnTo>
                      <a:pt x="258" y="461"/>
                    </a:lnTo>
                    <a:lnTo>
                      <a:pt x="235" y="444"/>
                    </a:lnTo>
                    <a:lnTo>
                      <a:pt x="215" y="427"/>
                    </a:lnTo>
                    <a:lnTo>
                      <a:pt x="197" y="416"/>
                    </a:lnTo>
                    <a:lnTo>
                      <a:pt x="175" y="393"/>
                    </a:lnTo>
                    <a:lnTo>
                      <a:pt x="152" y="376"/>
                    </a:lnTo>
                    <a:lnTo>
                      <a:pt x="140" y="353"/>
                    </a:lnTo>
                    <a:lnTo>
                      <a:pt x="123" y="338"/>
                    </a:lnTo>
                    <a:lnTo>
                      <a:pt x="112" y="315"/>
                    </a:lnTo>
                    <a:lnTo>
                      <a:pt x="101" y="292"/>
                    </a:lnTo>
                    <a:lnTo>
                      <a:pt x="91" y="270"/>
                    </a:lnTo>
                    <a:lnTo>
                      <a:pt x="91" y="252"/>
                    </a:lnTo>
                    <a:lnTo>
                      <a:pt x="80" y="224"/>
                    </a:lnTo>
                    <a:lnTo>
                      <a:pt x="80" y="203"/>
                    </a:lnTo>
                    <a:lnTo>
                      <a:pt x="74" y="180"/>
                    </a:lnTo>
                    <a:lnTo>
                      <a:pt x="80" y="152"/>
                    </a:lnTo>
                    <a:lnTo>
                      <a:pt x="80" y="129"/>
                    </a:lnTo>
                    <a:lnTo>
                      <a:pt x="91" y="100"/>
                    </a:lnTo>
                    <a:lnTo>
                      <a:pt x="95" y="74"/>
                    </a:lnTo>
                    <a:lnTo>
                      <a:pt x="112" y="45"/>
                    </a:lnTo>
                    <a:lnTo>
                      <a:pt x="106" y="17"/>
                    </a:lnTo>
                    <a:lnTo>
                      <a:pt x="91" y="0"/>
                    </a:lnTo>
                    <a:lnTo>
                      <a:pt x="63" y="0"/>
                    </a:lnTo>
                    <a:lnTo>
                      <a:pt x="45" y="2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2599" name="Freeform 40"/>
              <p:cNvSpPr>
                <a:spLocks/>
              </p:cNvSpPr>
              <p:nvPr/>
            </p:nvSpPr>
            <p:spPr bwMode="auto">
              <a:xfrm>
                <a:off x="1877" y="1703"/>
                <a:ext cx="1336" cy="1542"/>
              </a:xfrm>
              <a:custGeom>
                <a:avLst/>
                <a:gdLst>
                  <a:gd name="T0" fmla="*/ 1247 w 2673"/>
                  <a:gd name="T1" fmla="*/ 203 h 3083"/>
                  <a:gd name="T2" fmla="*/ 1084 w 2673"/>
                  <a:gd name="T3" fmla="*/ 79 h 3083"/>
                  <a:gd name="T4" fmla="*/ 966 w 2673"/>
                  <a:gd name="T5" fmla="*/ 37 h 3083"/>
                  <a:gd name="T6" fmla="*/ 845 w 2673"/>
                  <a:gd name="T7" fmla="*/ 12 h 3083"/>
                  <a:gd name="T8" fmla="*/ 722 w 2673"/>
                  <a:gd name="T9" fmla="*/ 3 h 3083"/>
                  <a:gd name="T10" fmla="*/ 596 w 2673"/>
                  <a:gd name="T11" fmla="*/ 0 h 3083"/>
                  <a:gd name="T12" fmla="*/ 458 w 2673"/>
                  <a:gd name="T13" fmla="*/ 12 h 3083"/>
                  <a:gd name="T14" fmla="*/ 281 w 2673"/>
                  <a:gd name="T15" fmla="*/ 88 h 3083"/>
                  <a:gd name="T16" fmla="*/ 169 w 2673"/>
                  <a:gd name="T17" fmla="*/ 245 h 3083"/>
                  <a:gd name="T18" fmla="*/ 135 w 2673"/>
                  <a:gd name="T19" fmla="*/ 401 h 3083"/>
                  <a:gd name="T20" fmla="*/ 141 w 2673"/>
                  <a:gd name="T21" fmla="*/ 587 h 3083"/>
                  <a:gd name="T22" fmla="*/ 175 w 2673"/>
                  <a:gd name="T23" fmla="*/ 778 h 3083"/>
                  <a:gd name="T24" fmla="*/ 31 w 2673"/>
                  <a:gd name="T25" fmla="*/ 885 h 3083"/>
                  <a:gd name="T26" fmla="*/ 17 w 2673"/>
                  <a:gd name="T27" fmla="*/ 1075 h 3083"/>
                  <a:gd name="T28" fmla="*/ 135 w 2673"/>
                  <a:gd name="T29" fmla="*/ 1233 h 3083"/>
                  <a:gd name="T30" fmla="*/ 273 w 2673"/>
                  <a:gd name="T31" fmla="*/ 1337 h 3083"/>
                  <a:gd name="T32" fmla="*/ 435 w 2673"/>
                  <a:gd name="T33" fmla="*/ 1421 h 3083"/>
                  <a:gd name="T34" fmla="*/ 609 w 2673"/>
                  <a:gd name="T35" fmla="*/ 1480 h 3083"/>
                  <a:gd name="T36" fmla="*/ 789 w 2673"/>
                  <a:gd name="T37" fmla="*/ 1516 h 3083"/>
                  <a:gd name="T38" fmla="*/ 964 w 2673"/>
                  <a:gd name="T39" fmla="*/ 1539 h 3083"/>
                  <a:gd name="T40" fmla="*/ 890 w 2673"/>
                  <a:gd name="T41" fmla="*/ 1494 h 3083"/>
                  <a:gd name="T42" fmla="*/ 747 w 2673"/>
                  <a:gd name="T43" fmla="*/ 1474 h 3083"/>
                  <a:gd name="T44" fmla="*/ 606 w 2673"/>
                  <a:gd name="T45" fmla="*/ 1437 h 3083"/>
                  <a:gd name="T46" fmla="*/ 472 w 2673"/>
                  <a:gd name="T47" fmla="*/ 1387 h 3083"/>
                  <a:gd name="T48" fmla="*/ 343 w 2673"/>
                  <a:gd name="T49" fmla="*/ 1328 h 3083"/>
                  <a:gd name="T50" fmla="*/ 202 w 2673"/>
                  <a:gd name="T51" fmla="*/ 1242 h 3083"/>
                  <a:gd name="T52" fmla="*/ 48 w 2673"/>
                  <a:gd name="T53" fmla="*/ 1056 h 3083"/>
                  <a:gd name="T54" fmla="*/ 53 w 2673"/>
                  <a:gd name="T55" fmla="*/ 918 h 3083"/>
                  <a:gd name="T56" fmla="*/ 191 w 2673"/>
                  <a:gd name="T57" fmla="*/ 879 h 3083"/>
                  <a:gd name="T58" fmla="*/ 211 w 2673"/>
                  <a:gd name="T59" fmla="*/ 1036 h 3083"/>
                  <a:gd name="T60" fmla="*/ 276 w 2673"/>
                  <a:gd name="T61" fmla="*/ 1174 h 3083"/>
                  <a:gd name="T62" fmla="*/ 413 w 2673"/>
                  <a:gd name="T63" fmla="*/ 1286 h 3083"/>
                  <a:gd name="T64" fmla="*/ 556 w 2673"/>
                  <a:gd name="T65" fmla="*/ 1342 h 3083"/>
                  <a:gd name="T66" fmla="*/ 711 w 2673"/>
                  <a:gd name="T67" fmla="*/ 1368 h 3083"/>
                  <a:gd name="T68" fmla="*/ 638 w 2673"/>
                  <a:gd name="T69" fmla="*/ 1319 h 3083"/>
                  <a:gd name="T70" fmla="*/ 500 w 2673"/>
                  <a:gd name="T71" fmla="*/ 1283 h 3083"/>
                  <a:gd name="T72" fmla="*/ 373 w 2673"/>
                  <a:gd name="T73" fmla="*/ 1219 h 3083"/>
                  <a:gd name="T74" fmla="*/ 256 w 2673"/>
                  <a:gd name="T75" fmla="*/ 1053 h 3083"/>
                  <a:gd name="T76" fmla="*/ 234 w 2673"/>
                  <a:gd name="T77" fmla="*/ 933 h 3083"/>
                  <a:gd name="T78" fmla="*/ 228 w 2673"/>
                  <a:gd name="T79" fmla="*/ 809 h 3083"/>
                  <a:gd name="T80" fmla="*/ 191 w 2673"/>
                  <a:gd name="T81" fmla="*/ 666 h 3083"/>
                  <a:gd name="T82" fmla="*/ 175 w 2673"/>
                  <a:gd name="T83" fmla="*/ 512 h 3083"/>
                  <a:gd name="T84" fmla="*/ 177 w 2673"/>
                  <a:gd name="T85" fmla="*/ 360 h 3083"/>
                  <a:gd name="T86" fmla="*/ 222 w 2673"/>
                  <a:gd name="T87" fmla="*/ 211 h 3083"/>
                  <a:gd name="T88" fmla="*/ 371 w 2673"/>
                  <a:gd name="T89" fmla="*/ 79 h 3083"/>
                  <a:gd name="T90" fmla="*/ 520 w 2673"/>
                  <a:gd name="T91" fmla="*/ 39 h 3083"/>
                  <a:gd name="T92" fmla="*/ 658 w 2673"/>
                  <a:gd name="T93" fmla="*/ 37 h 3083"/>
                  <a:gd name="T94" fmla="*/ 781 w 2673"/>
                  <a:gd name="T95" fmla="*/ 42 h 3083"/>
                  <a:gd name="T96" fmla="*/ 909 w 2673"/>
                  <a:gd name="T97" fmla="*/ 62 h 3083"/>
                  <a:gd name="T98" fmla="*/ 1092 w 2673"/>
                  <a:gd name="T99" fmla="*/ 130 h 3083"/>
                  <a:gd name="T100" fmla="*/ 1244 w 2673"/>
                  <a:gd name="T101" fmla="*/ 265 h 3083"/>
                  <a:gd name="T102" fmla="*/ 1258 w 2673"/>
                  <a:gd name="T103" fmla="*/ 439 h 3083"/>
                  <a:gd name="T104" fmla="*/ 1126 w 2673"/>
                  <a:gd name="T105" fmla="*/ 556 h 3083"/>
                  <a:gd name="T106" fmla="*/ 1247 w 2673"/>
                  <a:gd name="T107" fmla="*/ 512 h 3083"/>
                  <a:gd name="T108" fmla="*/ 1306 w 2673"/>
                  <a:gd name="T109" fmla="*/ 512 h 3083"/>
                  <a:gd name="T110" fmla="*/ 1294 w 2673"/>
                  <a:gd name="T111" fmla="*/ 686 h 3083"/>
                  <a:gd name="T112" fmla="*/ 1277 w 2673"/>
                  <a:gd name="T113" fmla="*/ 845 h 3083"/>
                  <a:gd name="T114" fmla="*/ 1317 w 2673"/>
                  <a:gd name="T115" fmla="*/ 809 h 3083"/>
                  <a:gd name="T116" fmla="*/ 1336 w 2673"/>
                  <a:gd name="T117" fmla="*/ 615 h 3083"/>
                  <a:gd name="T118" fmla="*/ 1329 w 2673"/>
                  <a:gd name="T119" fmla="*/ 421 h 3083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2673"/>
                  <a:gd name="T181" fmla="*/ 0 h 3083"/>
                  <a:gd name="T182" fmla="*/ 2673 w 2673"/>
                  <a:gd name="T183" fmla="*/ 3083 h 3083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2673" h="3083">
                    <a:moveTo>
                      <a:pt x="2646" y="753"/>
                    </a:moveTo>
                    <a:lnTo>
                      <a:pt x="2640" y="719"/>
                    </a:lnTo>
                    <a:lnTo>
                      <a:pt x="2640" y="685"/>
                    </a:lnTo>
                    <a:lnTo>
                      <a:pt x="2635" y="652"/>
                    </a:lnTo>
                    <a:lnTo>
                      <a:pt x="2623" y="624"/>
                    </a:lnTo>
                    <a:lnTo>
                      <a:pt x="2612" y="590"/>
                    </a:lnTo>
                    <a:lnTo>
                      <a:pt x="2601" y="555"/>
                    </a:lnTo>
                    <a:lnTo>
                      <a:pt x="2578" y="523"/>
                    </a:lnTo>
                    <a:lnTo>
                      <a:pt x="2561" y="495"/>
                    </a:lnTo>
                    <a:lnTo>
                      <a:pt x="2540" y="466"/>
                    </a:lnTo>
                    <a:lnTo>
                      <a:pt x="2517" y="434"/>
                    </a:lnTo>
                    <a:lnTo>
                      <a:pt x="2494" y="405"/>
                    </a:lnTo>
                    <a:lnTo>
                      <a:pt x="2466" y="377"/>
                    </a:lnTo>
                    <a:lnTo>
                      <a:pt x="2437" y="348"/>
                    </a:lnTo>
                    <a:lnTo>
                      <a:pt x="2416" y="325"/>
                    </a:lnTo>
                    <a:lnTo>
                      <a:pt x="2388" y="304"/>
                    </a:lnTo>
                    <a:lnTo>
                      <a:pt x="2365" y="282"/>
                    </a:lnTo>
                    <a:lnTo>
                      <a:pt x="2325" y="253"/>
                    </a:lnTo>
                    <a:lnTo>
                      <a:pt x="2293" y="230"/>
                    </a:lnTo>
                    <a:lnTo>
                      <a:pt x="2258" y="208"/>
                    </a:lnTo>
                    <a:lnTo>
                      <a:pt x="2224" y="187"/>
                    </a:lnTo>
                    <a:lnTo>
                      <a:pt x="2201" y="175"/>
                    </a:lnTo>
                    <a:lnTo>
                      <a:pt x="2184" y="170"/>
                    </a:lnTo>
                    <a:lnTo>
                      <a:pt x="2169" y="158"/>
                    </a:lnTo>
                    <a:lnTo>
                      <a:pt x="2152" y="152"/>
                    </a:lnTo>
                    <a:lnTo>
                      <a:pt x="2129" y="141"/>
                    </a:lnTo>
                    <a:lnTo>
                      <a:pt x="2112" y="135"/>
                    </a:lnTo>
                    <a:lnTo>
                      <a:pt x="2095" y="124"/>
                    </a:lnTo>
                    <a:lnTo>
                      <a:pt x="2078" y="118"/>
                    </a:lnTo>
                    <a:lnTo>
                      <a:pt x="2055" y="107"/>
                    </a:lnTo>
                    <a:lnTo>
                      <a:pt x="2034" y="101"/>
                    </a:lnTo>
                    <a:lnTo>
                      <a:pt x="2017" y="95"/>
                    </a:lnTo>
                    <a:lnTo>
                      <a:pt x="1994" y="90"/>
                    </a:lnTo>
                    <a:lnTo>
                      <a:pt x="1977" y="84"/>
                    </a:lnTo>
                    <a:lnTo>
                      <a:pt x="1954" y="78"/>
                    </a:lnTo>
                    <a:lnTo>
                      <a:pt x="1932" y="73"/>
                    </a:lnTo>
                    <a:lnTo>
                      <a:pt x="1916" y="69"/>
                    </a:lnTo>
                    <a:lnTo>
                      <a:pt x="1899" y="63"/>
                    </a:lnTo>
                    <a:lnTo>
                      <a:pt x="1876" y="57"/>
                    </a:lnTo>
                    <a:lnTo>
                      <a:pt x="1859" y="52"/>
                    </a:lnTo>
                    <a:lnTo>
                      <a:pt x="1836" y="52"/>
                    </a:lnTo>
                    <a:lnTo>
                      <a:pt x="1814" y="46"/>
                    </a:lnTo>
                    <a:lnTo>
                      <a:pt x="1798" y="40"/>
                    </a:lnTo>
                    <a:lnTo>
                      <a:pt x="1776" y="40"/>
                    </a:lnTo>
                    <a:lnTo>
                      <a:pt x="1759" y="40"/>
                    </a:lnTo>
                    <a:lnTo>
                      <a:pt x="1730" y="35"/>
                    </a:lnTo>
                    <a:lnTo>
                      <a:pt x="1713" y="29"/>
                    </a:lnTo>
                    <a:lnTo>
                      <a:pt x="1690" y="23"/>
                    </a:lnTo>
                    <a:lnTo>
                      <a:pt x="1675" y="23"/>
                    </a:lnTo>
                    <a:lnTo>
                      <a:pt x="1646" y="18"/>
                    </a:lnTo>
                    <a:lnTo>
                      <a:pt x="1629" y="18"/>
                    </a:lnTo>
                    <a:lnTo>
                      <a:pt x="1607" y="18"/>
                    </a:lnTo>
                    <a:lnTo>
                      <a:pt x="1589" y="18"/>
                    </a:lnTo>
                    <a:lnTo>
                      <a:pt x="1563" y="12"/>
                    </a:lnTo>
                    <a:lnTo>
                      <a:pt x="1546" y="6"/>
                    </a:lnTo>
                    <a:lnTo>
                      <a:pt x="1523" y="6"/>
                    </a:lnTo>
                    <a:lnTo>
                      <a:pt x="1506" y="6"/>
                    </a:lnTo>
                    <a:lnTo>
                      <a:pt x="1483" y="6"/>
                    </a:lnTo>
                    <a:lnTo>
                      <a:pt x="1460" y="6"/>
                    </a:lnTo>
                    <a:lnTo>
                      <a:pt x="1445" y="6"/>
                    </a:lnTo>
                    <a:lnTo>
                      <a:pt x="1422" y="6"/>
                    </a:lnTo>
                    <a:lnTo>
                      <a:pt x="1399" y="0"/>
                    </a:lnTo>
                    <a:lnTo>
                      <a:pt x="1377" y="0"/>
                    </a:lnTo>
                    <a:lnTo>
                      <a:pt x="1359" y="0"/>
                    </a:lnTo>
                    <a:lnTo>
                      <a:pt x="1337" y="0"/>
                    </a:lnTo>
                    <a:lnTo>
                      <a:pt x="1316" y="0"/>
                    </a:lnTo>
                    <a:lnTo>
                      <a:pt x="1293" y="0"/>
                    </a:lnTo>
                    <a:lnTo>
                      <a:pt x="1276" y="0"/>
                    </a:lnTo>
                    <a:lnTo>
                      <a:pt x="1253" y="0"/>
                    </a:lnTo>
                    <a:lnTo>
                      <a:pt x="1230" y="0"/>
                    </a:lnTo>
                    <a:lnTo>
                      <a:pt x="1213" y="0"/>
                    </a:lnTo>
                    <a:lnTo>
                      <a:pt x="1192" y="0"/>
                    </a:lnTo>
                    <a:lnTo>
                      <a:pt x="1175" y="6"/>
                    </a:lnTo>
                    <a:lnTo>
                      <a:pt x="1152" y="6"/>
                    </a:lnTo>
                    <a:lnTo>
                      <a:pt x="1135" y="6"/>
                    </a:lnTo>
                    <a:lnTo>
                      <a:pt x="1112" y="6"/>
                    </a:lnTo>
                    <a:lnTo>
                      <a:pt x="1095" y="6"/>
                    </a:lnTo>
                    <a:lnTo>
                      <a:pt x="1080" y="6"/>
                    </a:lnTo>
                    <a:lnTo>
                      <a:pt x="1057" y="6"/>
                    </a:lnTo>
                    <a:lnTo>
                      <a:pt x="1040" y="6"/>
                    </a:lnTo>
                    <a:lnTo>
                      <a:pt x="1023" y="6"/>
                    </a:lnTo>
                    <a:lnTo>
                      <a:pt x="989" y="12"/>
                    </a:lnTo>
                    <a:lnTo>
                      <a:pt x="956" y="18"/>
                    </a:lnTo>
                    <a:lnTo>
                      <a:pt x="917" y="23"/>
                    </a:lnTo>
                    <a:lnTo>
                      <a:pt x="882" y="29"/>
                    </a:lnTo>
                    <a:lnTo>
                      <a:pt x="854" y="40"/>
                    </a:lnTo>
                    <a:lnTo>
                      <a:pt x="822" y="52"/>
                    </a:lnTo>
                    <a:lnTo>
                      <a:pt x="787" y="57"/>
                    </a:lnTo>
                    <a:lnTo>
                      <a:pt x="753" y="69"/>
                    </a:lnTo>
                    <a:lnTo>
                      <a:pt x="725" y="78"/>
                    </a:lnTo>
                    <a:lnTo>
                      <a:pt x="698" y="95"/>
                    </a:lnTo>
                    <a:lnTo>
                      <a:pt x="669" y="107"/>
                    </a:lnTo>
                    <a:lnTo>
                      <a:pt x="641" y="124"/>
                    </a:lnTo>
                    <a:lnTo>
                      <a:pt x="612" y="141"/>
                    </a:lnTo>
                    <a:lnTo>
                      <a:pt x="592" y="158"/>
                    </a:lnTo>
                    <a:lnTo>
                      <a:pt x="563" y="175"/>
                    </a:lnTo>
                    <a:lnTo>
                      <a:pt x="540" y="190"/>
                    </a:lnTo>
                    <a:lnTo>
                      <a:pt x="512" y="213"/>
                    </a:lnTo>
                    <a:lnTo>
                      <a:pt x="489" y="236"/>
                    </a:lnTo>
                    <a:lnTo>
                      <a:pt x="472" y="259"/>
                    </a:lnTo>
                    <a:lnTo>
                      <a:pt x="451" y="287"/>
                    </a:lnTo>
                    <a:lnTo>
                      <a:pt x="434" y="310"/>
                    </a:lnTo>
                    <a:lnTo>
                      <a:pt x="411" y="337"/>
                    </a:lnTo>
                    <a:lnTo>
                      <a:pt x="394" y="365"/>
                    </a:lnTo>
                    <a:lnTo>
                      <a:pt x="377" y="394"/>
                    </a:lnTo>
                    <a:lnTo>
                      <a:pt x="360" y="422"/>
                    </a:lnTo>
                    <a:lnTo>
                      <a:pt x="350" y="455"/>
                    </a:lnTo>
                    <a:lnTo>
                      <a:pt x="339" y="489"/>
                    </a:lnTo>
                    <a:lnTo>
                      <a:pt x="322" y="523"/>
                    </a:lnTo>
                    <a:lnTo>
                      <a:pt x="316" y="540"/>
                    </a:lnTo>
                    <a:lnTo>
                      <a:pt x="316" y="555"/>
                    </a:lnTo>
                    <a:lnTo>
                      <a:pt x="305" y="572"/>
                    </a:lnTo>
                    <a:lnTo>
                      <a:pt x="305" y="595"/>
                    </a:lnTo>
                    <a:lnTo>
                      <a:pt x="293" y="624"/>
                    </a:lnTo>
                    <a:lnTo>
                      <a:pt x="287" y="652"/>
                    </a:lnTo>
                    <a:lnTo>
                      <a:pt x="282" y="685"/>
                    </a:lnTo>
                    <a:lnTo>
                      <a:pt x="276" y="713"/>
                    </a:lnTo>
                    <a:lnTo>
                      <a:pt x="270" y="747"/>
                    </a:lnTo>
                    <a:lnTo>
                      <a:pt x="270" y="776"/>
                    </a:lnTo>
                    <a:lnTo>
                      <a:pt x="270" y="802"/>
                    </a:lnTo>
                    <a:lnTo>
                      <a:pt x="270" y="837"/>
                    </a:lnTo>
                    <a:lnTo>
                      <a:pt x="265" y="865"/>
                    </a:lnTo>
                    <a:lnTo>
                      <a:pt x="265" y="899"/>
                    </a:lnTo>
                    <a:lnTo>
                      <a:pt x="265" y="926"/>
                    </a:lnTo>
                    <a:lnTo>
                      <a:pt x="265" y="960"/>
                    </a:lnTo>
                    <a:lnTo>
                      <a:pt x="265" y="989"/>
                    </a:lnTo>
                    <a:lnTo>
                      <a:pt x="265" y="1023"/>
                    </a:lnTo>
                    <a:lnTo>
                      <a:pt x="270" y="1050"/>
                    </a:lnTo>
                    <a:lnTo>
                      <a:pt x="276" y="1084"/>
                    </a:lnTo>
                    <a:lnTo>
                      <a:pt x="276" y="1118"/>
                    </a:lnTo>
                    <a:lnTo>
                      <a:pt x="276" y="1146"/>
                    </a:lnTo>
                    <a:lnTo>
                      <a:pt x="282" y="1173"/>
                    </a:lnTo>
                    <a:lnTo>
                      <a:pt x="287" y="1213"/>
                    </a:lnTo>
                    <a:lnTo>
                      <a:pt x="287" y="1241"/>
                    </a:lnTo>
                    <a:lnTo>
                      <a:pt x="293" y="1270"/>
                    </a:lnTo>
                    <a:lnTo>
                      <a:pt x="299" y="1302"/>
                    </a:lnTo>
                    <a:lnTo>
                      <a:pt x="305" y="1336"/>
                    </a:lnTo>
                    <a:lnTo>
                      <a:pt x="310" y="1365"/>
                    </a:lnTo>
                    <a:lnTo>
                      <a:pt x="316" y="1399"/>
                    </a:lnTo>
                    <a:lnTo>
                      <a:pt x="322" y="1426"/>
                    </a:lnTo>
                    <a:lnTo>
                      <a:pt x="327" y="1460"/>
                    </a:lnTo>
                    <a:lnTo>
                      <a:pt x="333" y="1489"/>
                    </a:lnTo>
                    <a:lnTo>
                      <a:pt x="344" y="1523"/>
                    </a:lnTo>
                    <a:lnTo>
                      <a:pt x="350" y="1555"/>
                    </a:lnTo>
                    <a:lnTo>
                      <a:pt x="354" y="1589"/>
                    </a:lnTo>
                    <a:lnTo>
                      <a:pt x="322" y="1601"/>
                    </a:lnTo>
                    <a:lnTo>
                      <a:pt x="293" y="1606"/>
                    </a:lnTo>
                    <a:lnTo>
                      <a:pt x="265" y="1618"/>
                    </a:lnTo>
                    <a:lnTo>
                      <a:pt x="230" y="1635"/>
                    </a:lnTo>
                    <a:lnTo>
                      <a:pt x="204" y="1650"/>
                    </a:lnTo>
                    <a:lnTo>
                      <a:pt x="175" y="1667"/>
                    </a:lnTo>
                    <a:lnTo>
                      <a:pt x="153" y="1684"/>
                    </a:lnTo>
                    <a:lnTo>
                      <a:pt x="130" y="1707"/>
                    </a:lnTo>
                    <a:lnTo>
                      <a:pt x="103" y="1724"/>
                    </a:lnTo>
                    <a:lnTo>
                      <a:pt x="86" y="1747"/>
                    </a:lnTo>
                    <a:lnTo>
                      <a:pt x="63" y="1770"/>
                    </a:lnTo>
                    <a:lnTo>
                      <a:pt x="46" y="1802"/>
                    </a:lnTo>
                    <a:lnTo>
                      <a:pt x="29" y="1825"/>
                    </a:lnTo>
                    <a:lnTo>
                      <a:pt x="18" y="1859"/>
                    </a:lnTo>
                    <a:lnTo>
                      <a:pt x="6" y="1888"/>
                    </a:lnTo>
                    <a:lnTo>
                      <a:pt x="6" y="1926"/>
                    </a:lnTo>
                    <a:lnTo>
                      <a:pt x="0" y="1954"/>
                    </a:lnTo>
                    <a:lnTo>
                      <a:pt x="0" y="1988"/>
                    </a:lnTo>
                    <a:lnTo>
                      <a:pt x="0" y="2021"/>
                    </a:lnTo>
                    <a:lnTo>
                      <a:pt x="6" y="2055"/>
                    </a:lnTo>
                    <a:lnTo>
                      <a:pt x="12" y="2083"/>
                    </a:lnTo>
                    <a:lnTo>
                      <a:pt x="23" y="2118"/>
                    </a:lnTo>
                    <a:lnTo>
                      <a:pt x="35" y="2150"/>
                    </a:lnTo>
                    <a:lnTo>
                      <a:pt x="52" y="2184"/>
                    </a:lnTo>
                    <a:lnTo>
                      <a:pt x="69" y="2207"/>
                    </a:lnTo>
                    <a:lnTo>
                      <a:pt x="86" y="2241"/>
                    </a:lnTo>
                    <a:lnTo>
                      <a:pt x="103" y="2268"/>
                    </a:lnTo>
                    <a:lnTo>
                      <a:pt x="124" y="2296"/>
                    </a:lnTo>
                    <a:lnTo>
                      <a:pt x="141" y="2325"/>
                    </a:lnTo>
                    <a:lnTo>
                      <a:pt x="164" y="2353"/>
                    </a:lnTo>
                    <a:lnTo>
                      <a:pt x="187" y="2376"/>
                    </a:lnTo>
                    <a:lnTo>
                      <a:pt x="210" y="2403"/>
                    </a:lnTo>
                    <a:lnTo>
                      <a:pt x="227" y="2420"/>
                    </a:lnTo>
                    <a:lnTo>
                      <a:pt x="248" y="2443"/>
                    </a:lnTo>
                    <a:lnTo>
                      <a:pt x="270" y="2465"/>
                    </a:lnTo>
                    <a:lnTo>
                      <a:pt x="287" y="2483"/>
                    </a:lnTo>
                    <a:lnTo>
                      <a:pt x="310" y="2500"/>
                    </a:lnTo>
                    <a:lnTo>
                      <a:pt x="333" y="2521"/>
                    </a:lnTo>
                    <a:lnTo>
                      <a:pt x="354" y="2538"/>
                    </a:lnTo>
                    <a:lnTo>
                      <a:pt x="382" y="2555"/>
                    </a:lnTo>
                    <a:lnTo>
                      <a:pt x="400" y="2572"/>
                    </a:lnTo>
                    <a:lnTo>
                      <a:pt x="422" y="2589"/>
                    </a:lnTo>
                    <a:lnTo>
                      <a:pt x="445" y="2606"/>
                    </a:lnTo>
                    <a:lnTo>
                      <a:pt x="472" y="2627"/>
                    </a:lnTo>
                    <a:lnTo>
                      <a:pt x="495" y="2638"/>
                    </a:lnTo>
                    <a:lnTo>
                      <a:pt x="523" y="2661"/>
                    </a:lnTo>
                    <a:lnTo>
                      <a:pt x="546" y="2673"/>
                    </a:lnTo>
                    <a:lnTo>
                      <a:pt x="574" y="2695"/>
                    </a:lnTo>
                    <a:lnTo>
                      <a:pt x="601" y="2707"/>
                    </a:lnTo>
                    <a:lnTo>
                      <a:pt x="624" y="2724"/>
                    </a:lnTo>
                    <a:lnTo>
                      <a:pt x="652" y="2735"/>
                    </a:lnTo>
                    <a:lnTo>
                      <a:pt x="675" y="2751"/>
                    </a:lnTo>
                    <a:lnTo>
                      <a:pt x="704" y="2762"/>
                    </a:lnTo>
                    <a:lnTo>
                      <a:pt x="730" y="2779"/>
                    </a:lnTo>
                    <a:lnTo>
                      <a:pt x="759" y="2790"/>
                    </a:lnTo>
                    <a:lnTo>
                      <a:pt x="787" y="2808"/>
                    </a:lnTo>
                    <a:lnTo>
                      <a:pt x="816" y="2819"/>
                    </a:lnTo>
                    <a:lnTo>
                      <a:pt x="842" y="2830"/>
                    </a:lnTo>
                    <a:lnTo>
                      <a:pt x="871" y="2842"/>
                    </a:lnTo>
                    <a:lnTo>
                      <a:pt x="899" y="2853"/>
                    </a:lnTo>
                    <a:lnTo>
                      <a:pt x="928" y="2865"/>
                    </a:lnTo>
                    <a:lnTo>
                      <a:pt x="956" y="2874"/>
                    </a:lnTo>
                    <a:lnTo>
                      <a:pt x="989" y="2885"/>
                    </a:lnTo>
                    <a:lnTo>
                      <a:pt x="1017" y="2897"/>
                    </a:lnTo>
                    <a:lnTo>
                      <a:pt x="1046" y="2903"/>
                    </a:lnTo>
                    <a:lnTo>
                      <a:pt x="1074" y="2914"/>
                    </a:lnTo>
                    <a:lnTo>
                      <a:pt x="1101" y="2925"/>
                    </a:lnTo>
                    <a:lnTo>
                      <a:pt x="1129" y="2937"/>
                    </a:lnTo>
                    <a:lnTo>
                      <a:pt x="1158" y="2942"/>
                    </a:lnTo>
                    <a:lnTo>
                      <a:pt x="1192" y="2954"/>
                    </a:lnTo>
                    <a:lnTo>
                      <a:pt x="1219" y="2960"/>
                    </a:lnTo>
                    <a:lnTo>
                      <a:pt x="1247" y="2971"/>
                    </a:lnTo>
                    <a:lnTo>
                      <a:pt x="1276" y="2971"/>
                    </a:lnTo>
                    <a:lnTo>
                      <a:pt x="1310" y="2982"/>
                    </a:lnTo>
                    <a:lnTo>
                      <a:pt x="1337" y="2988"/>
                    </a:lnTo>
                    <a:lnTo>
                      <a:pt x="1365" y="2998"/>
                    </a:lnTo>
                    <a:lnTo>
                      <a:pt x="1399" y="2998"/>
                    </a:lnTo>
                    <a:lnTo>
                      <a:pt x="1428" y="3003"/>
                    </a:lnTo>
                    <a:lnTo>
                      <a:pt x="1460" y="3015"/>
                    </a:lnTo>
                    <a:lnTo>
                      <a:pt x="1489" y="3020"/>
                    </a:lnTo>
                    <a:lnTo>
                      <a:pt x="1517" y="3020"/>
                    </a:lnTo>
                    <a:lnTo>
                      <a:pt x="1546" y="3026"/>
                    </a:lnTo>
                    <a:lnTo>
                      <a:pt x="1578" y="3032"/>
                    </a:lnTo>
                    <a:lnTo>
                      <a:pt x="1607" y="3037"/>
                    </a:lnTo>
                    <a:lnTo>
                      <a:pt x="1635" y="3037"/>
                    </a:lnTo>
                    <a:lnTo>
                      <a:pt x="1664" y="3049"/>
                    </a:lnTo>
                    <a:lnTo>
                      <a:pt x="1696" y="3049"/>
                    </a:lnTo>
                    <a:lnTo>
                      <a:pt x="1724" y="3055"/>
                    </a:lnTo>
                    <a:lnTo>
                      <a:pt x="1753" y="3055"/>
                    </a:lnTo>
                    <a:lnTo>
                      <a:pt x="1781" y="3060"/>
                    </a:lnTo>
                    <a:lnTo>
                      <a:pt x="1810" y="3066"/>
                    </a:lnTo>
                    <a:lnTo>
                      <a:pt x="1842" y="3066"/>
                    </a:lnTo>
                    <a:lnTo>
                      <a:pt x="1865" y="3072"/>
                    </a:lnTo>
                    <a:lnTo>
                      <a:pt x="1899" y="3072"/>
                    </a:lnTo>
                    <a:lnTo>
                      <a:pt x="1928" y="3077"/>
                    </a:lnTo>
                    <a:lnTo>
                      <a:pt x="1954" y="3083"/>
                    </a:lnTo>
                    <a:lnTo>
                      <a:pt x="1977" y="3066"/>
                    </a:lnTo>
                    <a:lnTo>
                      <a:pt x="1989" y="3049"/>
                    </a:lnTo>
                    <a:lnTo>
                      <a:pt x="1977" y="3020"/>
                    </a:lnTo>
                    <a:lnTo>
                      <a:pt x="1954" y="3009"/>
                    </a:lnTo>
                    <a:lnTo>
                      <a:pt x="1928" y="3003"/>
                    </a:lnTo>
                    <a:lnTo>
                      <a:pt x="1905" y="3003"/>
                    </a:lnTo>
                    <a:lnTo>
                      <a:pt x="1882" y="2998"/>
                    </a:lnTo>
                    <a:lnTo>
                      <a:pt x="1859" y="2998"/>
                    </a:lnTo>
                    <a:lnTo>
                      <a:pt x="1831" y="2998"/>
                    </a:lnTo>
                    <a:lnTo>
                      <a:pt x="1810" y="2992"/>
                    </a:lnTo>
                    <a:lnTo>
                      <a:pt x="1781" y="2988"/>
                    </a:lnTo>
                    <a:lnTo>
                      <a:pt x="1764" y="2988"/>
                    </a:lnTo>
                    <a:lnTo>
                      <a:pt x="1736" y="2982"/>
                    </a:lnTo>
                    <a:lnTo>
                      <a:pt x="1713" y="2982"/>
                    </a:lnTo>
                    <a:lnTo>
                      <a:pt x="1686" y="2977"/>
                    </a:lnTo>
                    <a:lnTo>
                      <a:pt x="1664" y="2977"/>
                    </a:lnTo>
                    <a:lnTo>
                      <a:pt x="1641" y="2971"/>
                    </a:lnTo>
                    <a:lnTo>
                      <a:pt x="1618" y="2971"/>
                    </a:lnTo>
                    <a:lnTo>
                      <a:pt x="1589" y="2965"/>
                    </a:lnTo>
                    <a:lnTo>
                      <a:pt x="1567" y="2965"/>
                    </a:lnTo>
                    <a:lnTo>
                      <a:pt x="1546" y="2954"/>
                    </a:lnTo>
                    <a:lnTo>
                      <a:pt x="1517" y="2954"/>
                    </a:lnTo>
                    <a:lnTo>
                      <a:pt x="1494" y="2948"/>
                    </a:lnTo>
                    <a:lnTo>
                      <a:pt x="1472" y="2942"/>
                    </a:lnTo>
                    <a:lnTo>
                      <a:pt x="1445" y="2937"/>
                    </a:lnTo>
                    <a:lnTo>
                      <a:pt x="1428" y="2931"/>
                    </a:lnTo>
                    <a:lnTo>
                      <a:pt x="1399" y="2925"/>
                    </a:lnTo>
                    <a:lnTo>
                      <a:pt x="1377" y="2920"/>
                    </a:lnTo>
                    <a:lnTo>
                      <a:pt x="1354" y="2914"/>
                    </a:lnTo>
                    <a:lnTo>
                      <a:pt x="1331" y="2908"/>
                    </a:lnTo>
                    <a:lnTo>
                      <a:pt x="1310" y="2897"/>
                    </a:lnTo>
                    <a:lnTo>
                      <a:pt x="1287" y="2897"/>
                    </a:lnTo>
                    <a:lnTo>
                      <a:pt x="1264" y="2885"/>
                    </a:lnTo>
                    <a:lnTo>
                      <a:pt x="1242" y="2880"/>
                    </a:lnTo>
                    <a:lnTo>
                      <a:pt x="1213" y="2874"/>
                    </a:lnTo>
                    <a:lnTo>
                      <a:pt x="1198" y="2868"/>
                    </a:lnTo>
                    <a:lnTo>
                      <a:pt x="1175" y="2859"/>
                    </a:lnTo>
                    <a:lnTo>
                      <a:pt x="1147" y="2853"/>
                    </a:lnTo>
                    <a:lnTo>
                      <a:pt x="1124" y="2847"/>
                    </a:lnTo>
                    <a:lnTo>
                      <a:pt x="1107" y="2836"/>
                    </a:lnTo>
                    <a:lnTo>
                      <a:pt x="1080" y="2830"/>
                    </a:lnTo>
                    <a:lnTo>
                      <a:pt x="1057" y="2819"/>
                    </a:lnTo>
                    <a:lnTo>
                      <a:pt x="1034" y="2813"/>
                    </a:lnTo>
                    <a:lnTo>
                      <a:pt x="1012" y="2808"/>
                    </a:lnTo>
                    <a:lnTo>
                      <a:pt x="989" y="2796"/>
                    </a:lnTo>
                    <a:lnTo>
                      <a:pt x="966" y="2785"/>
                    </a:lnTo>
                    <a:lnTo>
                      <a:pt x="945" y="2773"/>
                    </a:lnTo>
                    <a:lnTo>
                      <a:pt x="922" y="2768"/>
                    </a:lnTo>
                    <a:lnTo>
                      <a:pt x="899" y="2756"/>
                    </a:lnTo>
                    <a:lnTo>
                      <a:pt x="877" y="2751"/>
                    </a:lnTo>
                    <a:lnTo>
                      <a:pt x="860" y="2745"/>
                    </a:lnTo>
                    <a:lnTo>
                      <a:pt x="837" y="2735"/>
                    </a:lnTo>
                    <a:lnTo>
                      <a:pt x="816" y="2724"/>
                    </a:lnTo>
                    <a:lnTo>
                      <a:pt x="793" y="2713"/>
                    </a:lnTo>
                    <a:lnTo>
                      <a:pt x="770" y="2701"/>
                    </a:lnTo>
                    <a:lnTo>
                      <a:pt x="747" y="2690"/>
                    </a:lnTo>
                    <a:lnTo>
                      <a:pt x="725" y="2678"/>
                    </a:lnTo>
                    <a:lnTo>
                      <a:pt x="704" y="2667"/>
                    </a:lnTo>
                    <a:lnTo>
                      <a:pt x="687" y="2655"/>
                    </a:lnTo>
                    <a:lnTo>
                      <a:pt x="664" y="2650"/>
                    </a:lnTo>
                    <a:lnTo>
                      <a:pt x="641" y="2633"/>
                    </a:lnTo>
                    <a:lnTo>
                      <a:pt x="624" y="2623"/>
                    </a:lnTo>
                    <a:lnTo>
                      <a:pt x="601" y="2612"/>
                    </a:lnTo>
                    <a:lnTo>
                      <a:pt x="586" y="2600"/>
                    </a:lnTo>
                    <a:lnTo>
                      <a:pt x="563" y="2589"/>
                    </a:lnTo>
                    <a:lnTo>
                      <a:pt x="540" y="2578"/>
                    </a:lnTo>
                    <a:lnTo>
                      <a:pt x="523" y="2566"/>
                    </a:lnTo>
                    <a:lnTo>
                      <a:pt x="500" y="2555"/>
                    </a:lnTo>
                    <a:lnTo>
                      <a:pt x="468" y="2532"/>
                    </a:lnTo>
                    <a:lnTo>
                      <a:pt x="434" y="2503"/>
                    </a:lnTo>
                    <a:lnTo>
                      <a:pt x="405" y="2483"/>
                    </a:lnTo>
                    <a:lnTo>
                      <a:pt x="371" y="2454"/>
                    </a:lnTo>
                    <a:lnTo>
                      <a:pt x="339" y="2431"/>
                    </a:lnTo>
                    <a:lnTo>
                      <a:pt x="310" y="2403"/>
                    </a:lnTo>
                    <a:lnTo>
                      <a:pt x="282" y="2376"/>
                    </a:lnTo>
                    <a:lnTo>
                      <a:pt x="253" y="2348"/>
                    </a:lnTo>
                    <a:lnTo>
                      <a:pt x="227" y="2313"/>
                    </a:lnTo>
                    <a:lnTo>
                      <a:pt x="204" y="2285"/>
                    </a:lnTo>
                    <a:lnTo>
                      <a:pt x="175" y="2253"/>
                    </a:lnTo>
                    <a:lnTo>
                      <a:pt x="153" y="2218"/>
                    </a:lnTo>
                    <a:lnTo>
                      <a:pt x="135" y="2184"/>
                    </a:lnTo>
                    <a:lnTo>
                      <a:pt x="113" y="2150"/>
                    </a:lnTo>
                    <a:lnTo>
                      <a:pt x="97" y="2112"/>
                    </a:lnTo>
                    <a:lnTo>
                      <a:pt x="86" y="2078"/>
                    </a:lnTo>
                    <a:lnTo>
                      <a:pt x="75" y="2055"/>
                    </a:lnTo>
                    <a:lnTo>
                      <a:pt x="75" y="2032"/>
                    </a:lnTo>
                    <a:lnTo>
                      <a:pt x="69" y="2015"/>
                    </a:lnTo>
                    <a:lnTo>
                      <a:pt x="69" y="2000"/>
                    </a:lnTo>
                    <a:lnTo>
                      <a:pt x="69" y="1977"/>
                    </a:lnTo>
                    <a:lnTo>
                      <a:pt x="69" y="1954"/>
                    </a:lnTo>
                    <a:lnTo>
                      <a:pt x="69" y="1937"/>
                    </a:lnTo>
                    <a:lnTo>
                      <a:pt x="75" y="1926"/>
                    </a:lnTo>
                    <a:lnTo>
                      <a:pt x="80" y="1893"/>
                    </a:lnTo>
                    <a:lnTo>
                      <a:pt x="92" y="1865"/>
                    </a:lnTo>
                    <a:lnTo>
                      <a:pt x="107" y="1836"/>
                    </a:lnTo>
                    <a:lnTo>
                      <a:pt x="130" y="1814"/>
                    </a:lnTo>
                    <a:lnTo>
                      <a:pt x="153" y="1785"/>
                    </a:lnTo>
                    <a:lnTo>
                      <a:pt x="175" y="1764"/>
                    </a:lnTo>
                    <a:lnTo>
                      <a:pt x="204" y="1741"/>
                    </a:lnTo>
                    <a:lnTo>
                      <a:pt x="230" y="1719"/>
                    </a:lnTo>
                    <a:lnTo>
                      <a:pt x="265" y="1701"/>
                    </a:lnTo>
                    <a:lnTo>
                      <a:pt x="293" y="1684"/>
                    </a:lnTo>
                    <a:lnTo>
                      <a:pt x="327" y="1673"/>
                    </a:lnTo>
                    <a:lnTo>
                      <a:pt x="365" y="1661"/>
                    </a:lnTo>
                    <a:lnTo>
                      <a:pt x="371" y="1690"/>
                    </a:lnTo>
                    <a:lnTo>
                      <a:pt x="377" y="1724"/>
                    </a:lnTo>
                    <a:lnTo>
                      <a:pt x="382" y="1758"/>
                    </a:lnTo>
                    <a:lnTo>
                      <a:pt x="388" y="1785"/>
                    </a:lnTo>
                    <a:lnTo>
                      <a:pt x="388" y="1814"/>
                    </a:lnTo>
                    <a:lnTo>
                      <a:pt x="394" y="1848"/>
                    </a:lnTo>
                    <a:lnTo>
                      <a:pt x="400" y="1871"/>
                    </a:lnTo>
                    <a:lnTo>
                      <a:pt x="400" y="1903"/>
                    </a:lnTo>
                    <a:lnTo>
                      <a:pt x="400" y="1926"/>
                    </a:lnTo>
                    <a:lnTo>
                      <a:pt x="405" y="1954"/>
                    </a:lnTo>
                    <a:lnTo>
                      <a:pt x="405" y="1977"/>
                    </a:lnTo>
                    <a:lnTo>
                      <a:pt x="411" y="2005"/>
                    </a:lnTo>
                    <a:lnTo>
                      <a:pt x="411" y="2021"/>
                    </a:lnTo>
                    <a:lnTo>
                      <a:pt x="417" y="2049"/>
                    </a:lnTo>
                    <a:lnTo>
                      <a:pt x="422" y="2072"/>
                    </a:lnTo>
                    <a:lnTo>
                      <a:pt x="428" y="2101"/>
                    </a:lnTo>
                    <a:lnTo>
                      <a:pt x="434" y="2118"/>
                    </a:lnTo>
                    <a:lnTo>
                      <a:pt x="440" y="2139"/>
                    </a:lnTo>
                    <a:lnTo>
                      <a:pt x="445" y="2167"/>
                    </a:lnTo>
                    <a:lnTo>
                      <a:pt x="457" y="2190"/>
                    </a:lnTo>
                    <a:lnTo>
                      <a:pt x="462" y="2207"/>
                    </a:lnTo>
                    <a:lnTo>
                      <a:pt x="472" y="2235"/>
                    </a:lnTo>
                    <a:lnTo>
                      <a:pt x="483" y="2258"/>
                    </a:lnTo>
                    <a:lnTo>
                      <a:pt x="500" y="2279"/>
                    </a:lnTo>
                    <a:lnTo>
                      <a:pt x="512" y="2302"/>
                    </a:lnTo>
                    <a:lnTo>
                      <a:pt x="529" y="2325"/>
                    </a:lnTo>
                    <a:lnTo>
                      <a:pt x="552" y="2348"/>
                    </a:lnTo>
                    <a:lnTo>
                      <a:pt x="574" y="2376"/>
                    </a:lnTo>
                    <a:lnTo>
                      <a:pt x="592" y="2397"/>
                    </a:lnTo>
                    <a:lnTo>
                      <a:pt x="618" y="2420"/>
                    </a:lnTo>
                    <a:lnTo>
                      <a:pt x="647" y="2448"/>
                    </a:lnTo>
                    <a:lnTo>
                      <a:pt x="681" y="2483"/>
                    </a:lnTo>
                    <a:lnTo>
                      <a:pt x="698" y="2494"/>
                    </a:lnTo>
                    <a:lnTo>
                      <a:pt x="719" y="2503"/>
                    </a:lnTo>
                    <a:lnTo>
                      <a:pt x="736" y="2521"/>
                    </a:lnTo>
                    <a:lnTo>
                      <a:pt x="759" y="2538"/>
                    </a:lnTo>
                    <a:lnTo>
                      <a:pt x="776" y="2549"/>
                    </a:lnTo>
                    <a:lnTo>
                      <a:pt x="804" y="2560"/>
                    </a:lnTo>
                    <a:lnTo>
                      <a:pt x="827" y="2572"/>
                    </a:lnTo>
                    <a:lnTo>
                      <a:pt x="848" y="2589"/>
                    </a:lnTo>
                    <a:lnTo>
                      <a:pt x="871" y="2600"/>
                    </a:lnTo>
                    <a:lnTo>
                      <a:pt x="894" y="2606"/>
                    </a:lnTo>
                    <a:lnTo>
                      <a:pt x="917" y="2617"/>
                    </a:lnTo>
                    <a:lnTo>
                      <a:pt x="945" y="2627"/>
                    </a:lnTo>
                    <a:lnTo>
                      <a:pt x="966" y="2633"/>
                    </a:lnTo>
                    <a:lnTo>
                      <a:pt x="994" y="2644"/>
                    </a:lnTo>
                    <a:lnTo>
                      <a:pt x="1017" y="2655"/>
                    </a:lnTo>
                    <a:lnTo>
                      <a:pt x="1046" y="2667"/>
                    </a:lnTo>
                    <a:lnTo>
                      <a:pt x="1063" y="2667"/>
                    </a:lnTo>
                    <a:lnTo>
                      <a:pt x="1090" y="2673"/>
                    </a:lnTo>
                    <a:lnTo>
                      <a:pt x="1112" y="2684"/>
                    </a:lnTo>
                    <a:lnTo>
                      <a:pt x="1141" y="2690"/>
                    </a:lnTo>
                    <a:lnTo>
                      <a:pt x="1164" y="2690"/>
                    </a:lnTo>
                    <a:lnTo>
                      <a:pt x="1192" y="2701"/>
                    </a:lnTo>
                    <a:lnTo>
                      <a:pt x="1213" y="2707"/>
                    </a:lnTo>
                    <a:lnTo>
                      <a:pt x="1247" y="2713"/>
                    </a:lnTo>
                    <a:lnTo>
                      <a:pt x="1270" y="2713"/>
                    </a:lnTo>
                    <a:lnTo>
                      <a:pt x="1299" y="2718"/>
                    </a:lnTo>
                    <a:lnTo>
                      <a:pt x="1321" y="2718"/>
                    </a:lnTo>
                    <a:lnTo>
                      <a:pt x="1348" y="2724"/>
                    </a:lnTo>
                    <a:lnTo>
                      <a:pt x="1371" y="2730"/>
                    </a:lnTo>
                    <a:lnTo>
                      <a:pt x="1399" y="2735"/>
                    </a:lnTo>
                    <a:lnTo>
                      <a:pt x="1422" y="2735"/>
                    </a:lnTo>
                    <a:lnTo>
                      <a:pt x="1449" y="2745"/>
                    </a:lnTo>
                    <a:lnTo>
                      <a:pt x="1472" y="2735"/>
                    </a:lnTo>
                    <a:lnTo>
                      <a:pt x="1483" y="2707"/>
                    </a:lnTo>
                    <a:lnTo>
                      <a:pt x="1472" y="2684"/>
                    </a:lnTo>
                    <a:lnTo>
                      <a:pt x="1449" y="2673"/>
                    </a:lnTo>
                    <a:lnTo>
                      <a:pt x="1422" y="2667"/>
                    </a:lnTo>
                    <a:lnTo>
                      <a:pt x="1399" y="2661"/>
                    </a:lnTo>
                    <a:lnTo>
                      <a:pt x="1377" y="2655"/>
                    </a:lnTo>
                    <a:lnTo>
                      <a:pt x="1348" y="2655"/>
                    </a:lnTo>
                    <a:lnTo>
                      <a:pt x="1325" y="2650"/>
                    </a:lnTo>
                    <a:lnTo>
                      <a:pt x="1304" y="2650"/>
                    </a:lnTo>
                    <a:lnTo>
                      <a:pt x="1276" y="2638"/>
                    </a:lnTo>
                    <a:lnTo>
                      <a:pt x="1259" y="2638"/>
                    </a:lnTo>
                    <a:lnTo>
                      <a:pt x="1230" y="2633"/>
                    </a:lnTo>
                    <a:lnTo>
                      <a:pt x="1207" y="2627"/>
                    </a:lnTo>
                    <a:lnTo>
                      <a:pt x="1181" y="2623"/>
                    </a:lnTo>
                    <a:lnTo>
                      <a:pt x="1164" y="2617"/>
                    </a:lnTo>
                    <a:lnTo>
                      <a:pt x="1141" y="2612"/>
                    </a:lnTo>
                    <a:lnTo>
                      <a:pt x="1112" y="2606"/>
                    </a:lnTo>
                    <a:lnTo>
                      <a:pt x="1090" y="2600"/>
                    </a:lnTo>
                    <a:lnTo>
                      <a:pt x="1074" y="2595"/>
                    </a:lnTo>
                    <a:lnTo>
                      <a:pt x="1046" y="2583"/>
                    </a:lnTo>
                    <a:lnTo>
                      <a:pt x="1023" y="2578"/>
                    </a:lnTo>
                    <a:lnTo>
                      <a:pt x="1000" y="2566"/>
                    </a:lnTo>
                    <a:lnTo>
                      <a:pt x="977" y="2560"/>
                    </a:lnTo>
                    <a:lnTo>
                      <a:pt x="956" y="2549"/>
                    </a:lnTo>
                    <a:lnTo>
                      <a:pt x="934" y="2538"/>
                    </a:lnTo>
                    <a:lnTo>
                      <a:pt x="911" y="2532"/>
                    </a:lnTo>
                    <a:lnTo>
                      <a:pt x="894" y="2521"/>
                    </a:lnTo>
                    <a:lnTo>
                      <a:pt x="871" y="2509"/>
                    </a:lnTo>
                    <a:lnTo>
                      <a:pt x="848" y="2500"/>
                    </a:lnTo>
                    <a:lnTo>
                      <a:pt x="827" y="2488"/>
                    </a:lnTo>
                    <a:lnTo>
                      <a:pt x="810" y="2477"/>
                    </a:lnTo>
                    <a:lnTo>
                      <a:pt x="787" y="2465"/>
                    </a:lnTo>
                    <a:lnTo>
                      <a:pt x="770" y="2448"/>
                    </a:lnTo>
                    <a:lnTo>
                      <a:pt x="747" y="2437"/>
                    </a:lnTo>
                    <a:lnTo>
                      <a:pt x="730" y="2426"/>
                    </a:lnTo>
                    <a:lnTo>
                      <a:pt x="692" y="2397"/>
                    </a:lnTo>
                    <a:lnTo>
                      <a:pt x="669" y="2365"/>
                    </a:lnTo>
                    <a:lnTo>
                      <a:pt x="635" y="2336"/>
                    </a:lnTo>
                    <a:lnTo>
                      <a:pt x="612" y="2302"/>
                    </a:lnTo>
                    <a:lnTo>
                      <a:pt x="586" y="2268"/>
                    </a:lnTo>
                    <a:lnTo>
                      <a:pt x="569" y="2235"/>
                    </a:lnTo>
                    <a:lnTo>
                      <a:pt x="552" y="2201"/>
                    </a:lnTo>
                    <a:lnTo>
                      <a:pt x="535" y="2167"/>
                    </a:lnTo>
                    <a:lnTo>
                      <a:pt x="523" y="2144"/>
                    </a:lnTo>
                    <a:lnTo>
                      <a:pt x="517" y="2123"/>
                    </a:lnTo>
                    <a:lnTo>
                      <a:pt x="512" y="2106"/>
                    </a:lnTo>
                    <a:lnTo>
                      <a:pt x="506" y="2083"/>
                    </a:lnTo>
                    <a:lnTo>
                      <a:pt x="495" y="2066"/>
                    </a:lnTo>
                    <a:lnTo>
                      <a:pt x="495" y="2044"/>
                    </a:lnTo>
                    <a:lnTo>
                      <a:pt x="489" y="2021"/>
                    </a:lnTo>
                    <a:lnTo>
                      <a:pt x="489" y="2005"/>
                    </a:lnTo>
                    <a:lnTo>
                      <a:pt x="483" y="1988"/>
                    </a:lnTo>
                    <a:lnTo>
                      <a:pt x="478" y="1966"/>
                    </a:lnTo>
                    <a:lnTo>
                      <a:pt x="472" y="1948"/>
                    </a:lnTo>
                    <a:lnTo>
                      <a:pt x="472" y="1926"/>
                    </a:lnTo>
                    <a:lnTo>
                      <a:pt x="472" y="1903"/>
                    </a:lnTo>
                    <a:lnTo>
                      <a:pt x="468" y="1888"/>
                    </a:lnTo>
                    <a:lnTo>
                      <a:pt x="468" y="1865"/>
                    </a:lnTo>
                    <a:lnTo>
                      <a:pt x="468" y="1848"/>
                    </a:lnTo>
                    <a:lnTo>
                      <a:pt x="472" y="1831"/>
                    </a:lnTo>
                    <a:lnTo>
                      <a:pt x="472" y="1819"/>
                    </a:lnTo>
                    <a:lnTo>
                      <a:pt x="468" y="1791"/>
                    </a:lnTo>
                    <a:lnTo>
                      <a:pt x="468" y="1770"/>
                    </a:lnTo>
                    <a:lnTo>
                      <a:pt x="457" y="1747"/>
                    </a:lnTo>
                    <a:lnTo>
                      <a:pt x="457" y="1724"/>
                    </a:lnTo>
                    <a:lnTo>
                      <a:pt x="445" y="1701"/>
                    </a:lnTo>
                    <a:lnTo>
                      <a:pt x="445" y="1684"/>
                    </a:lnTo>
                    <a:lnTo>
                      <a:pt x="440" y="1656"/>
                    </a:lnTo>
                    <a:lnTo>
                      <a:pt x="440" y="1641"/>
                    </a:lnTo>
                    <a:lnTo>
                      <a:pt x="457" y="1618"/>
                    </a:lnTo>
                    <a:lnTo>
                      <a:pt x="457" y="1595"/>
                    </a:lnTo>
                    <a:lnTo>
                      <a:pt x="445" y="1572"/>
                    </a:lnTo>
                    <a:lnTo>
                      <a:pt x="428" y="1566"/>
                    </a:lnTo>
                    <a:lnTo>
                      <a:pt x="422" y="1538"/>
                    </a:lnTo>
                    <a:lnTo>
                      <a:pt x="417" y="1517"/>
                    </a:lnTo>
                    <a:lnTo>
                      <a:pt x="411" y="1489"/>
                    </a:lnTo>
                    <a:lnTo>
                      <a:pt x="405" y="1466"/>
                    </a:lnTo>
                    <a:lnTo>
                      <a:pt x="400" y="1432"/>
                    </a:lnTo>
                    <a:lnTo>
                      <a:pt x="400" y="1409"/>
                    </a:lnTo>
                    <a:lnTo>
                      <a:pt x="388" y="1382"/>
                    </a:lnTo>
                    <a:lnTo>
                      <a:pt x="388" y="1359"/>
                    </a:lnTo>
                    <a:lnTo>
                      <a:pt x="382" y="1331"/>
                    </a:lnTo>
                    <a:lnTo>
                      <a:pt x="377" y="1302"/>
                    </a:lnTo>
                    <a:lnTo>
                      <a:pt x="371" y="1276"/>
                    </a:lnTo>
                    <a:lnTo>
                      <a:pt x="371" y="1253"/>
                    </a:lnTo>
                    <a:lnTo>
                      <a:pt x="365" y="1224"/>
                    </a:lnTo>
                    <a:lnTo>
                      <a:pt x="360" y="1202"/>
                    </a:lnTo>
                    <a:lnTo>
                      <a:pt x="360" y="1173"/>
                    </a:lnTo>
                    <a:lnTo>
                      <a:pt x="360" y="1152"/>
                    </a:lnTo>
                    <a:lnTo>
                      <a:pt x="354" y="1124"/>
                    </a:lnTo>
                    <a:lnTo>
                      <a:pt x="354" y="1101"/>
                    </a:lnTo>
                    <a:lnTo>
                      <a:pt x="350" y="1072"/>
                    </a:lnTo>
                    <a:lnTo>
                      <a:pt x="350" y="1050"/>
                    </a:lnTo>
                    <a:lnTo>
                      <a:pt x="350" y="1023"/>
                    </a:lnTo>
                    <a:lnTo>
                      <a:pt x="350" y="1000"/>
                    </a:lnTo>
                    <a:lnTo>
                      <a:pt x="350" y="972"/>
                    </a:lnTo>
                    <a:lnTo>
                      <a:pt x="350" y="949"/>
                    </a:lnTo>
                    <a:lnTo>
                      <a:pt x="344" y="920"/>
                    </a:lnTo>
                    <a:lnTo>
                      <a:pt x="344" y="894"/>
                    </a:lnTo>
                    <a:lnTo>
                      <a:pt x="344" y="865"/>
                    </a:lnTo>
                    <a:lnTo>
                      <a:pt x="344" y="842"/>
                    </a:lnTo>
                    <a:lnTo>
                      <a:pt x="344" y="814"/>
                    </a:lnTo>
                    <a:lnTo>
                      <a:pt x="350" y="793"/>
                    </a:lnTo>
                    <a:lnTo>
                      <a:pt x="350" y="764"/>
                    </a:lnTo>
                    <a:lnTo>
                      <a:pt x="354" y="742"/>
                    </a:lnTo>
                    <a:lnTo>
                      <a:pt x="354" y="719"/>
                    </a:lnTo>
                    <a:lnTo>
                      <a:pt x="354" y="696"/>
                    </a:lnTo>
                    <a:lnTo>
                      <a:pt x="354" y="675"/>
                    </a:lnTo>
                    <a:lnTo>
                      <a:pt x="360" y="658"/>
                    </a:lnTo>
                    <a:lnTo>
                      <a:pt x="360" y="635"/>
                    </a:lnTo>
                    <a:lnTo>
                      <a:pt x="365" y="618"/>
                    </a:lnTo>
                    <a:lnTo>
                      <a:pt x="371" y="601"/>
                    </a:lnTo>
                    <a:lnTo>
                      <a:pt x="377" y="584"/>
                    </a:lnTo>
                    <a:lnTo>
                      <a:pt x="388" y="546"/>
                    </a:lnTo>
                    <a:lnTo>
                      <a:pt x="400" y="512"/>
                    </a:lnTo>
                    <a:lnTo>
                      <a:pt x="411" y="483"/>
                    </a:lnTo>
                    <a:lnTo>
                      <a:pt x="434" y="449"/>
                    </a:lnTo>
                    <a:lnTo>
                      <a:pt x="445" y="422"/>
                    </a:lnTo>
                    <a:lnTo>
                      <a:pt x="462" y="388"/>
                    </a:lnTo>
                    <a:lnTo>
                      <a:pt x="483" y="365"/>
                    </a:lnTo>
                    <a:lnTo>
                      <a:pt x="500" y="337"/>
                    </a:lnTo>
                    <a:lnTo>
                      <a:pt x="523" y="314"/>
                    </a:lnTo>
                    <a:lnTo>
                      <a:pt x="546" y="287"/>
                    </a:lnTo>
                    <a:lnTo>
                      <a:pt x="569" y="270"/>
                    </a:lnTo>
                    <a:lnTo>
                      <a:pt x="601" y="247"/>
                    </a:lnTo>
                    <a:lnTo>
                      <a:pt x="624" y="230"/>
                    </a:lnTo>
                    <a:lnTo>
                      <a:pt x="652" y="208"/>
                    </a:lnTo>
                    <a:lnTo>
                      <a:pt x="681" y="190"/>
                    </a:lnTo>
                    <a:lnTo>
                      <a:pt x="709" y="175"/>
                    </a:lnTo>
                    <a:lnTo>
                      <a:pt x="742" y="158"/>
                    </a:lnTo>
                    <a:lnTo>
                      <a:pt x="770" y="141"/>
                    </a:lnTo>
                    <a:lnTo>
                      <a:pt x="804" y="135"/>
                    </a:lnTo>
                    <a:lnTo>
                      <a:pt x="842" y="124"/>
                    </a:lnTo>
                    <a:lnTo>
                      <a:pt x="871" y="113"/>
                    </a:lnTo>
                    <a:lnTo>
                      <a:pt x="911" y="101"/>
                    </a:lnTo>
                    <a:lnTo>
                      <a:pt x="928" y="95"/>
                    </a:lnTo>
                    <a:lnTo>
                      <a:pt x="945" y="95"/>
                    </a:lnTo>
                    <a:lnTo>
                      <a:pt x="960" y="90"/>
                    </a:lnTo>
                    <a:lnTo>
                      <a:pt x="983" y="90"/>
                    </a:lnTo>
                    <a:lnTo>
                      <a:pt x="1000" y="84"/>
                    </a:lnTo>
                    <a:lnTo>
                      <a:pt x="1017" y="84"/>
                    </a:lnTo>
                    <a:lnTo>
                      <a:pt x="1040" y="78"/>
                    </a:lnTo>
                    <a:lnTo>
                      <a:pt x="1057" y="78"/>
                    </a:lnTo>
                    <a:lnTo>
                      <a:pt x="1080" y="78"/>
                    </a:lnTo>
                    <a:lnTo>
                      <a:pt x="1095" y="78"/>
                    </a:lnTo>
                    <a:lnTo>
                      <a:pt x="1118" y="78"/>
                    </a:lnTo>
                    <a:lnTo>
                      <a:pt x="1141" y="78"/>
                    </a:lnTo>
                    <a:lnTo>
                      <a:pt x="1175" y="73"/>
                    </a:lnTo>
                    <a:lnTo>
                      <a:pt x="1207" y="73"/>
                    </a:lnTo>
                    <a:lnTo>
                      <a:pt x="1224" y="73"/>
                    </a:lnTo>
                    <a:lnTo>
                      <a:pt x="1242" y="73"/>
                    </a:lnTo>
                    <a:lnTo>
                      <a:pt x="1264" y="73"/>
                    </a:lnTo>
                    <a:lnTo>
                      <a:pt x="1281" y="73"/>
                    </a:lnTo>
                    <a:lnTo>
                      <a:pt x="1316" y="73"/>
                    </a:lnTo>
                    <a:lnTo>
                      <a:pt x="1354" y="73"/>
                    </a:lnTo>
                    <a:lnTo>
                      <a:pt x="1371" y="73"/>
                    </a:lnTo>
                    <a:lnTo>
                      <a:pt x="1394" y="73"/>
                    </a:lnTo>
                    <a:lnTo>
                      <a:pt x="1411" y="73"/>
                    </a:lnTo>
                    <a:lnTo>
                      <a:pt x="1434" y="78"/>
                    </a:lnTo>
                    <a:lnTo>
                      <a:pt x="1449" y="78"/>
                    </a:lnTo>
                    <a:lnTo>
                      <a:pt x="1466" y="78"/>
                    </a:lnTo>
                    <a:lnTo>
                      <a:pt x="1483" y="78"/>
                    </a:lnTo>
                    <a:lnTo>
                      <a:pt x="1506" y="78"/>
                    </a:lnTo>
                    <a:lnTo>
                      <a:pt x="1523" y="78"/>
                    </a:lnTo>
                    <a:lnTo>
                      <a:pt x="1546" y="84"/>
                    </a:lnTo>
                    <a:lnTo>
                      <a:pt x="1563" y="84"/>
                    </a:lnTo>
                    <a:lnTo>
                      <a:pt x="1578" y="90"/>
                    </a:lnTo>
                    <a:lnTo>
                      <a:pt x="1595" y="90"/>
                    </a:lnTo>
                    <a:lnTo>
                      <a:pt x="1618" y="90"/>
                    </a:lnTo>
                    <a:lnTo>
                      <a:pt x="1635" y="90"/>
                    </a:lnTo>
                    <a:lnTo>
                      <a:pt x="1658" y="95"/>
                    </a:lnTo>
                    <a:lnTo>
                      <a:pt x="1675" y="95"/>
                    </a:lnTo>
                    <a:lnTo>
                      <a:pt x="1690" y="101"/>
                    </a:lnTo>
                    <a:lnTo>
                      <a:pt x="1713" y="101"/>
                    </a:lnTo>
                    <a:lnTo>
                      <a:pt x="1730" y="107"/>
                    </a:lnTo>
                    <a:lnTo>
                      <a:pt x="1764" y="113"/>
                    </a:lnTo>
                    <a:lnTo>
                      <a:pt x="1804" y="118"/>
                    </a:lnTo>
                    <a:lnTo>
                      <a:pt x="1819" y="124"/>
                    </a:lnTo>
                    <a:lnTo>
                      <a:pt x="1842" y="130"/>
                    </a:lnTo>
                    <a:lnTo>
                      <a:pt x="1859" y="135"/>
                    </a:lnTo>
                    <a:lnTo>
                      <a:pt x="1876" y="141"/>
                    </a:lnTo>
                    <a:lnTo>
                      <a:pt x="1911" y="147"/>
                    </a:lnTo>
                    <a:lnTo>
                      <a:pt x="1949" y="158"/>
                    </a:lnTo>
                    <a:lnTo>
                      <a:pt x="1983" y="170"/>
                    </a:lnTo>
                    <a:lnTo>
                      <a:pt x="2017" y="187"/>
                    </a:lnTo>
                    <a:lnTo>
                      <a:pt x="2051" y="190"/>
                    </a:lnTo>
                    <a:lnTo>
                      <a:pt x="2084" y="208"/>
                    </a:lnTo>
                    <a:lnTo>
                      <a:pt x="2118" y="219"/>
                    </a:lnTo>
                    <a:lnTo>
                      <a:pt x="2158" y="242"/>
                    </a:lnTo>
                    <a:lnTo>
                      <a:pt x="2184" y="259"/>
                    </a:lnTo>
                    <a:lnTo>
                      <a:pt x="2219" y="276"/>
                    </a:lnTo>
                    <a:lnTo>
                      <a:pt x="2253" y="293"/>
                    </a:lnTo>
                    <a:lnTo>
                      <a:pt x="2287" y="320"/>
                    </a:lnTo>
                    <a:lnTo>
                      <a:pt x="2314" y="337"/>
                    </a:lnTo>
                    <a:lnTo>
                      <a:pt x="2336" y="354"/>
                    </a:lnTo>
                    <a:lnTo>
                      <a:pt x="2365" y="377"/>
                    </a:lnTo>
                    <a:lnTo>
                      <a:pt x="2388" y="400"/>
                    </a:lnTo>
                    <a:lnTo>
                      <a:pt x="2410" y="422"/>
                    </a:lnTo>
                    <a:lnTo>
                      <a:pt x="2431" y="449"/>
                    </a:lnTo>
                    <a:lnTo>
                      <a:pt x="2454" y="472"/>
                    </a:lnTo>
                    <a:lnTo>
                      <a:pt x="2471" y="506"/>
                    </a:lnTo>
                    <a:lnTo>
                      <a:pt x="2488" y="529"/>
                    </a:lnTo>
                    <a:lnTo>
                      <a:pt x="2506" y="555"/>
                    </a:lnTo>
                    <a:lnTo>
                      <a:pt x="2517" y="584"/>
                    </a:lnTo>
                    <a:lnTo>
                      <a:pt x="2534" y="618"/>
                    </a:lnTo>
                    <a:lnTo>
                      <a:pt x="2540" y="647"/>
                    </a:lnTo>
                    <a:lnTo>
                      <a:pt x="2549" y="675"/>
                    </a:lnTo>
                    <a:lnTo>
                      <a:pt x="2561" y="707"/>
                    </a:lnTo>
                    <a:lnTo>
                      <a:pt x="2572" y="747"/>
                    </a:lnTo>
                    <a:lnTo>
                      <a:pt x="2561" y="770"/>
                    </a:lnTo>
                    <a:lnTo>
                      <a:pt x="2555" y="799"/>
                    </a:lnTo>
                    <a:lnTo>
                      <a:pt x="2540" y="825"/>
                    </a:lnTo>
                    <a:lnTo>
                      <a:pt x="2534" y="854"/>
                    </a:lnTo>
                    <a:lnTo>
                      <a:pt x="2517" y="877"/>
                    </a:lnTo>
                    <a:lnTo>
                      <a:pt x="2500" y="905"/>
                    </a:lnTo>
                    <a:lnTo>
                      <a:pt x="2483" y="926"/>
                    </a:lnTo>
                    <a:lnTo>
                      <a:pt x="2466" y="949"/>
                    </a:lnTo>
                    <a:lnTo>
                      <a:pt x="2437" y="972"/>
                    </a:lnTo>
                    <a:lnTo>
                      <a:pt x="2416" y="989"/>
                    </a:lnTo>
                    <a:lnTo>
                      <a:pt x="2393" y="1011"/>
                    </a:lnTo>
                    <a:lnTo>
                      <a:pt x="2371" y="1034"/>
                    </a:lnTo>
                    <a:lnTo>
                      <a:pt x="2348" y="1044"/>
                    </a:lnTo>
                    <a:lnTo>
                      <a:pt x="2319" y="1061"/>
                    </a:lnTo>
                    <a:lnTo>
                      <a:pt x="2296" y="1072"/>
                    </a:lnTo>
                    <a:lnTo>
                      <a:pt x="2270" y="1089"/>
                    </a:lnTo>
                    <a:lnTo>
                      <a:pt x="2253" y="1112"/>
                    </a:lnTo>
                    <a:lnTo>
                      <a:pt x="2264" y="1141"/>
                    </a:lnTo>
                    <a:lnTo>
                      <a:pt x="2281" y="1158"/>
                    </a:lnTo>
                    <a:lnTo>
                      <a:pt x="2314" y="1158"/>
                    </a:lnTo>
                    <a:lnTo>
                      <a:pt x="2331" y="1141"/>
                    </a:lnTo>
                    <a:lnTo>
                      <a:pt x="2353" y="1129"/>
                    </a:lnTo>
                    <a:lnTo>
                      <a:pt x="2371" y="1118"/>
                    </a:lnTo>
                    <a:lnTo>
                      <a:pt x="2393" y="1101"/>
                    </a:lnTo>
                    <a:lnTo>
                      <a:pt x="2416" y="1084"/>
                    </a:lnTo>
                    <a:lnTo>
                      <a:pt x="2431" y="1072"/>
                    </a:lnTo>
                    <a:lnTo>
                      <a:pt x="2454" y="1055"/>
                    </a:lnTo>
                    <a:lnTo>
                      <a:pt x="2471" y="1040"/>
                    </a:lnTo>
                    <a:lnTo>
                      <a:pt x="2494" y="1023"/>
                    </a:lnTo>
                    <a:lnTo>
                      <a:pt x="2506" y="1006"/>
                    </a:lnTo>
                    <a:lnTo>
                      <a:pt x="2528" y="983"/>
                    </a:lnTo>
                    <a:lnTo>
                      <a:pt x="2540" y="966"/>
                    </a:lnTo>
                    <a:lnTo>
                      <a:pt x="2555" y="949"/>
                    </a:lnTo>
                    <a:lnTo>
                      <a:pt x="2572" y="926"/>
                    </a:lnTo>
                    <a:lnTo>
                      <a:pt x="2583" y="905"/>
                    </a:lnTo>
                    <a:lnTo>
                      <a:pt x="2601" y="888"/>
                    </a:lnTo>
                    <a:lnTo>
                      <a:pt x="2601" y="911"/>
                    </a:lnTo>
                    <a:lnTo>
                      <a:pt x="2606" y="937"/>
                    </a:lnTo>
                    <a:lnTo>
                      <a:pt x="2606" y="966"/>
                    </a:lnTo>
                    <a:lnTo>
                      <a:pt x="2612" y="994"/>
                    </a:lnTo>
                    <a:lnTo>
                      <a:pt x="2612" y="1023"/>
                    </a:lnTo>
                    <a:lnTo>
                      <a:pt x="2612" y="1050"/>
                    </a:lnTo>
                    <a:lnTo>
                      <a:pt x="2612" y="1078"/>
                    </a:lnTo>
                    <a:lnTo>
                      <a:pt x="2612" y="1107"/>
                    </a:lnTo>
                    <a:lnTo>
                      <a:pt x="2606" y="1135"/>
                    </a:lnTo>
                    <a:lnTo>
                      <a:pt x="2606" y="1167"/>
                    </a:lnTo>
                    <a:lnTo>
                      <a:pt x="2601" y="1190"/>
                    </a:lnTo>
                    <a:lnTo>
                      <a:pt x="2601" y="1224"/>
                    </a:lnTo>
                    <a:lnTo>
                      <a:pt x="2601" y="1253"/>
                    </a:lnTo>
                    <a:lnTo>
                      <a:pt x="2601" y="1281"/>
                    </a:lnTo>
                    <a:lnTo>
                      <a:pt x="2595" y="1308"/>
                    </a:lnTo>
                    <a:lnTo>
                      <a:pt x="2595" y="1342"/>
                    </a:lnTo>
                    <a:lnTo>
                      <a:pt x="2589" y="1371"/>
                    </a:lnTo>
                    <a:lnTo>
                      <a:pt x="2589" y="1399"/>
                    </a:lnTo>
                    <a:lnTo>
                      <a:pt x="2583" y="1420"/>
                    </a:lnTo>
                    <a:lnTo>
                      <a:pt x="2583" y="1454"/>
                    </a:lnTo>
                    <a:lnTo>
                      <a:pt x="2578" y="1483"/>
                    </a:lnTo>
                    <a:lnTo>
                      <a:pt x="2578" y="1506"/>
                    </a:lnTo>
                    <a:lnTo>
                      <a:pt x="2572" y="1532"/>
                    </a:lnTo>
                    <a:lnTo>
                      <a:pt x="2572" y="1566"/>
                    </a:lnTo>
                    <a:lnTo>
                      <a:pt x="2566" y="1589"/>
                    </a:lnTo>
                    <a:lnTo>
                      <a:pt x="2561" y="1618"/>
                    </a:lnTo>
                    <a:lnTo>
                      <a:pt x="2555" y="1641"/>
                    </a:lnTo>
                    <a:lnTo>
                      <a:pt x="2555" y="1667"/>
                    </a:lnTo>
                    <a:lnTo>
                      <a:pt x="2555" y="1690"/>
                    </a:lnTo>
                    <a:lnTo>
                      <a:pt x="2549" y="1719"/>
                    </a:lnTo>
                    <a:lnTo>
                      <a:pt x="2549" y="1747"/>
                    </a:lnTo>
                    <a:lnTo>
                      <a:pt x="2549" y="1774"/>
                    </a:lnTo>
                    <a:lnTo>
                      <a:pt x="2555" y="1796"/>
                    </a:lnTo>
                    <a:lnTo>
                      <a:pt x="2583" y="1808"/>
                    </a:lnTo>
                    <a:lnTo>
                      <a:pt x="2612" y="1796"/>
                    </a:lnTo>
                    <a:lnTo>
                      <a:pt x="2629" y="1774"/>
                    </a:lnTo>
                    <a:lnTo>
                      <a:pt x="2629" y="1741"/>
                    </a:lnTo>
                    <a:lnTo>
                      <a:pt x="2629" y="1707"/>
                    </a:lnTo>
                    <a:lnTo>
                      <a:pt x="2635" y="1679"/>
                    </a:lnTo>
                    <a:lnTo>
                      <a:pt x="2635" y="1650"/>
                    </a:lnTo>
                    <a:lnTo>
                      <a:pt x="2635" y="1618"/>
                    </a:lnTo>
                    <a:lnTo>
                      <a:pt x="2646" y="1584"/>
                    </a:lnTo>
                    <a:lnTo>
                      <a:pt x="2646" y="1555"/>
                    </a:lnTo>
                    <a:lnTo>
                      <a:pt x="2652" y="1523"/>
                    </a:lnTo>
                    <a:lnTo>
                      <a:pt x="2652" y="1489"/>
                    </a:lnTo>
                    <a:lnTo>
                      <a:pt x="2652" y="1454"/>
                    </a:lnTo>
                    <a:lnTo>
                      <a:pt x="2658" y="1420"/>
                    </a:lnTo>
                    <a:lnTo>
                      <a:pt x="2661" y="1394"/>
                    </a:lnTo>
                    <a:lnTo>
                      <a:pt x="2661" y="1359"/>
                    </a:lnTo>
                    <a:lnTo>
                      <a:pt x="2667" y="1331"/>
                    </a:lnTo>
                    <a:lnTo>
                      <a:pt x="2667" y="1297"/>
                    </a:lnTo>
                    <a:lnTo>
                      <a:pt x="2673" y="1264"/>
                    </a:lnTo>
                    <a:lnTo>
                      <a:pt x="2673" y="1230"/>
                    </a:lnTo>
                    <a:lnTo>
                      <a:pt x="2673" y="1196"/>
                    </a:lnTo>
                    <a:lnTo>
                      <a:pt x="2673" y="1164"/>
                    </a:lnTo>
                    <a:lnTo>
                      <a:pt x="2673" y="1135"/>
                    </a:lnTo>
                    <a:lnTo>
                      <a:pt x="2673" y="1101"/>
                    </a:lnTo>
                    <a:lnTo>
                      <a:pt x="2673" y="1067"/>
                    </a:lnTo>
                    <a:lnTo>
                      <a:pt x="2673" y="1034"/>
                    </a:lnTo>
                    <a:lnTo>
                      <a:pt x="2673" y="1006"/>
                    </a:lnTo>
                    <a:lnTo>
                      <a:pt x="2667" y="972"/>
                    </a:lnTo>
                    <a:lnTo>
                      <a:pt x="2667" y="937"/>
                    </a:lnTo>
                    <a:lnTo>
                      <a:pt x="2661" y="905"/>
                    </a:lnTo>
                    <a:lnTo>
                      <a:pt x="2661" y="877"/>
                    </a:lnTo>
                    <a:lnTo>
                      <a:pt x="2658" y="842"/>
                    </a:lnTo>
                    <a:lnTo>
                      <a:pt x="2652" y="814"/>
                    </a:lnTo>
                    <a:lnTo>
                      <a:pt x="2646" y="787"/>
                    </a:lnTo>
                    <a:lnTo>
                      <a:pt x="2646" y="75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2600" name="Freeform 41"/>
              <p:cNvSpPr>
                <a:spLocks/>
              </p:cNvSpPr>
              <p:nvPr/>
            </p:nvSpPr>
            <p:spPr bwMode="auto">
              <a:xfrm>
                <a:off x="2094" y="2304"/>
                <a:ext cx="73" cy="292"/>
              </a:xfrm>
              <a:custGeom>
                <a:avLst/>
                <a:gdLst>
                  <a:gd name="T0" fmla="*/ 0 w 146"/>
                  <a:gd name="T1" fmla="*/ 23 h 583"/>
                  <a:gd name="T2" fmla="*/ 0 w 146"/>
                  <a:gd name="T3" fmla="*/ 37 h 583"/>
                  <a:gd name="T4" fmla="*/ 3 w 146"/>
                  <a:gd name="T5" fmla="*/ 53 h 583"/>
                  <a:gd name="T6" fmla="*/ 5 w 146"/>
                  <a:gd name="T7" fmla="*/ 67 h 583"/>
                  <a:gd name="T8" fmla="*/ 9 w 146"/>
                  <a:gd name="T9" fmla="*/ 85 h 583"/>
                  <a:gd name="T10" fmla="*/ 11 w 146"/>
                  <a:gd name="T11" fmla="*/ 102 h 583"/>
                  <a:gd name="T12" fmla="*/ 14 w 146"/>
                  <a:gd name="T13" fmla="*/ 118 h 583"/>
                  <a:gd name="T14" fmla="*/ 17 w 146"/>
                  <a:gd name="T15" fmla="*/ 132 h 583"/>
                  <a:gd name="T16" fmla="*/ 19 w 146"/>
                  <a:gd name="T17" fmla="*/ 149 h 583"/>
                  <a:gd name="T18" fmla="*/ 19 w 146"/>
                  <a:gd name="T19" fmla="*/ 165 h 583"/>
                  <a:gd name="T20" fmla="*/ 22 w 146"/>
                  <a:gd name="T21" fmla="*/ 180 h 583"/>
                  <a:gd name="T22" fmla="*/ 24 w 146"/>
                  <a:gd name="T23" fmla="*/ 194 h 583"/>
                  <a:gd name="T24" fmla="*/ 27 w 146"/>
                  <a:gd name="T25" fmla="*/ 211 h 583"/>
                  <a:gd name="T26" fmla="*/ 27 w 146"/>
                  <a:gd name="T27" fmla="*/ 227 h 583"/>
                  <a:gd name="T28" fmla="*/ 30 w 146"/>
                  <a:gd name="T29" fmla="*/ 244 h 583"/>
                  <a:gd name="T30" fmla="*/ 30 w 146"/>
                  <a:gd name="T31" fmla="*/ 259 h 583"/>
                  <a:gd name="T32" fmla="*/ 36 w 146"/>
                  <a:gd name="T33" fmla="*/ 276 h 583"/>
                  <a:gd name="T34" fmla="*/ 41 w 146"/>
                  <a:gd name="T35" fmla="*/ 286 h 583"/>
                  <a:gd name="T36" fmla="*/ 56 w 146"/>
                  <a:gd name="T37" fmla="*/ 292 h 583"/>
                  <a:gd name="T38" fmla="*/ 68 w 146"/>
                  <a:gd name="T39" fmla="*/ 286 h 583"/>
                  <a:gd name="T40" fmla="*/ 73 w 146"/>
                  <a:gd name="T41" fmla="*/ 276 h 583"/>
                  <a:gd name="T42" fmla="*/ 70 w 146"/>
                  <a:gd name="T43" fmla="*/ 259 h 583"/>
                  <a:gd name="T44" fmla="*/ 68 w 146"/>
                  <a:gd name="T45" fmla="*/ 241 h 583"/>
                  <a:gd name="T46" fmla="*/ 65 w 146"/>
                  <a:gd name="T47" fmla="*/ 224 h 583"/>
                  <a:gd name="T48" fmla="*/ 61 w 146"/>
                  <a:gd name="T49" fmla="*/ 211 h 583"/>
                  <a:gd name="T50" fmla="*/ 59 w 146"/>
                  <a:gd name="T51" fmla="*/ 194 h 583"/>
                  <a:gd name="T52" fmla="*/ 59 w 146"/>
                  <a:gd name="T53" fmla="*/ 177 h 583"/>
                  <a:gd name="T54" fmla="*/ 56 w 146"/>
                  <a:gd name="T55" fmla="*/ 161 h 583"/>
                  <a:gd name="T56" fmla="*/ 53 w 146"/>
                  <a:gd name="T57" fmla="*/ 144 h 583"/>
                  <a:gd name="T58" fmla="*/ 50 w 146"/>
                  <a:gd name="T59" fmla="*/ 126 h 583"/>
                  <a:gd name="T60" fmla="*/ 47 w 146"/>
                  <a:gd name="T61" fmla="*/ 109 h 583"/>
                  <a:gd name="T62" fmla="*/ 44 w 146"/>
                  <a:gd name="T63" fmla="*/ 93 h 583"/>
                  <a:gd name="T64" fmla="*/ 44 w 146"/>
                  <a:gd name="T65" fmla="*/ 79 h 583"/>
                  <a:gd name="T66" fmla="*/ 41 w 146"/>
                  <a:gd name="T67" fmla="*/ 62 h 583"/>
                  <a:gd name="T68" fmla="*/ 39 w 146"/>
                  <a:gd name="T69" fmla="*/ 48 h 583"/>
                  <a:gd name="T70" fmla="*/ 36 w 146"/>
                  <a:gd name="T71" fmla="*/ 29 h 583"/>
                  <a:gd name="T72" fmla="*/ 33 w 146"/>
                  <a:gd name="T73" fmla="*/ 14 h 583"/>
                  <a:gd name="T74" fmla="*/ 24 w 146"/>
                  <a:gd name="T75" fmla="*/ 3 h 583"/>
                  <a:gd name="T76" fmla="*/ 14 w 146"/>
                  <a:gd name="T77" fmla="*/ 0 h 583"/>
                  <a:gd name="T78" fmla="*/ 0 w 146"/>
                  <a:gd name="T79" fmla="*/ 9 h 583"/>
                  <a:gd name="T80" fmla="*/ 0 w 146"/>
                  <a:gd name="T81" fmla="*/ 23 h 583"/>
                  <a:gd name="T82" fmla="*/ 0 w 146"/>
                  <a:gd name="T83" fmla="*/ 23 h 583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46"/>
                  <a:gd name="T127" fmla="*/ 0 h 583"/>
                  <a:gd name="T128" fmla="*/ 146 w 146"/>
                  <a:gd name="T129" fmla="*/ 583 h 583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46" h="583">
                    <a:moveTo>
                      <a:pt x="0" y="45"/>
                    </a:moveTo>
                    <a:lnTo>
                      <a:pt x="0" y="74"/>
                    </a:lnTo>
                    <a:lnTo>
                      <a:pt x="6" y="106"/>
                    </a:lnTo>
                    <a:lnTo>
                      <a:pt x="11" y="134"/>
                    </a:lnTo>
                    <a:lnTo>
                      <a:pt x="17" y="169"/>
                    </a:lnTo>
                    <a:lnTo>
                      <a:pt x="23" y="203"/>
                    </a:lnTo>
                    <a:lnTo>
                      <a:pt x="28" y="235"/>
                    </a:lnTo>
                    <a:lnTo>
                      <a:pt x="34" y="264"/>
                    </a:lnTo>
                    <a:lnTo>
                      <a:pt x="38" y="298"/>
                    </a:lnTo>
                    <a:lnTo>
                      <a:pt x="38" y="330"/>
                    </a:lnTo>
                    <a:lnTo>
                      <a:pt x="44" y="359"/>
                    </a:lnTo>
                    <a:lnTo>
                      <a:pt x="49" y="387"/>
                    </a:lnTo>
                    <a:lnTo>
                      <a:pt x="55" y="421"/>
                    </a:lnTo>
                    <a:lnTo>
                      <a:pt x="55" y="454"/>
                    </a:lnTo>
                    <a:lnTo>
                      <a:pt x="61" y="488"/>
                    </a:lnTo>
                    <a:lnTo>
                      <a:pt x="61" y="517"/>
                    </a:lnTo>
                    <a:lnTo>
                      <a:pt x="72" y="551"/>
                    </a:lnTo>
                    <a:lnTo>
                      <a:pt x="83" y="572"/>
                    </a:lnTo>
                    <a:lnTo>
                      <a:pt x="112" y="583"/>
                    </a:lnTo>
                    <a:lnTo>
                      <a:pt x="135" y="572"/>
                    </a:lnTo>
                    <a:lnTo>
                      <a:pt x="146" y="551"/>
                    </a:lnTo>
                    <a:lnTo>
                      <a:pt x="140" y="517"/>
                    </a:lnTo>
                    <a:lnTo>
                      <a:pt x="135" y="482"/>
                    </a:lnTo>
                    <a:lnTo>
                      <a:pt x="129" y="448"/>
                    </a:lnTo>
                    <a:lnTo>
                      <a:pt x="123" y="421"/>
                    </a:lnTo>
                    <a:lnTo>
                      <a:pt x="118" y="387"/>
                    </a:lnTo>
                    <a:lnTo>
                      <a:pt x="118" y="353"/>
                    </a:lnTo>
                    <a:lnTo>
                      <a:pt x="112" y="321"/>
                    </a:lnTo>
                    <a:lnTo>
                      <a:pt x="106" y="287"/>
                    </a:lnTo>
                    <a:lnTo>
                      <a:pt x="101" y="252"/>
                    </a:lnTo>
                    <a:lnTo>
                      <a:pt x="95" y="218"/>
                    </a:lnTo>
                    <a:lnTo>
                      <a:pt x="89" y="186"/>
                    </a:lnTo>
                    <a:lnTo>
                      <a:pt x="89" y="157"/>
                    </a:lnTo>
                    <a:lnTo>
                      <a:pt x="83" y="123"/>
                    </a:lnTo>
                    <a:lnTo>
                      <a:pt x="78" y="95"/>
                    </a:lnTo>
                    <a:lnTo>
                      <a:pt x="72" y="57"/>
                    </a:lnTo>
                    <a:lnTo>
                      <a:pt x="66" y="28"/>
                    </a:lnTo>
                    <a:lnTo>
                      <a:pt x="49" y="5"/>
                    </a:lnTo>
                    <a:lnTo>
                      <a:pt x="28" y="0"/>
                    </a:lnTo>
                    <a:lnTo>
                      <a:pt x="0" y="17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22543" name="Group 88"/>
            <p:cNvGrpSpPr>
              <a:grpSpLocks/>
            </p:cNvGrpSpPr>
            <p:nvPr/>
          </p:nvGrpSpPr>
          <p:grpSpPr bwMode="auto">
            <a:xfrm>
              <a:off x="2336" y="2659"/>
              <a:ext cx="1096" cy="1036"/>
              <a:chOff x="2387" y="2659"/>
              <a:chExt cx="1096" cy="1036"/>
            </a:xfrm>
          </p:grpSpPr>
          <p:sp>
            <p:nvSpPr>
              <p:cNvPr id="22556" name="Freeform 45"/>
              <p:cNvSpPr>
                <a:spLocks/>
              </p:cNvSpPr>
              <p:nvPr/>
            </p:nvSpPr>
            <p:spPr bwMode="auto">
              <a:xfrm>
                <a:off x="3206" y="2893"/>
                <a:ext cx="43" cy="64"/>
              </a:xfrm>
              <a:custGeom>
                <a:avLst/>
                <a:gdLst>
                  <a:gd name="T0" fmla="*/ 0 w 85"/>
                  <a:gd name="T1" fmla="*/ 28 h 128"/>
                  <a:gd name="T2" fmla="*/ 1 w 85"/>
                  <a:gd name="T3" fmla="*/ 28 h 128"/>
                  <a:gd name="T4" fmla="*/ 5 w 85"/>
                  <a:gd name="T5" fmla="*/ 30 h 128"/>
                  <a:gd name="T6" fmla="*/ 9 w 85"/>
                  <a:gd name="T7" fmla="*/ 31 h 128"/>
                  <a:gd name="T8" fmla="*/ 12 w 85"/>
                  <a:gd name="T9" fmla="*/ 35 h 128"/>
                  <a:gd name="T10" fmla="*/ 14 w 85"/>
                  <a:gd name="T11" fmla="*/ 39 h 128"/>
                  <a:gd name="T12" fmla="*/ 14 w 85"/>
                  <a:gd name="T13" fmla="*/ 45 h 128"/>
                  <a:gd name="T14" fmla="*/ 13 w 85"/>
                  <a:gd name="T15" fmla="*/ 50 h 128"/>
                  <a:gd name="T16" fmla="*/ 12 w 85"/>
                  <a:gd name="T17" fmla="*/ 55 h 128"/>
                  <a:gd name="T18" fmla="*/ 40 w 85"/>
                  <a:gd name="T19" fmla="*/ 64 h 128"/>
                  <a:gd name="T20" fmla="*/ 43 w 85"/>
                  <a:gd name="T21" fmla="*/ 51 h 128"/>
                  <a:gd name="T22" fmla="*/ 43 w 85"/>
                  <a:gd name="T23" fmla="*/ 39 h 128"/>
                  <a:gd name="T24" fmla="*/ 40 w 85"/>
                  <a:gd name="T25" fmla="*/ 28 h 128"/>
                  <a:gd name="T26" fmla="*/ 36 w 85"/>
                  <a:gd name="T27" fmla="*/ 19 h 128"/>
                  <a:gd name="T28" fmla="*/ 31 w 85"/>
                  <a:gd name="T29" fmla="*/ 13 h 128"/>
                  <a:gd name="T30" fmla="*/ 26 w 85"/>
                  <a:gd name="T31" fmla="*/ 9 h 128"/>
                  <a:gd name="T32" fmla="*/ 21 w 85"/>
                  <a:gd name="T33" fmla="*/ 5 h 128"/>
                  <a:gd name="T34" fmla="*/ 16 w 85"/>
                  <a:gd name="T35" fmla="*/ 3 h 128"/>
                  <a:gd name="T36" fmla="*/ 11 w 85"/>
                  <a:gd name="T37" fmla="*/ 1 h 128"/>
                  <a:gd name="T38" fmla="*/ 7 w 85"/>
                  <a:gd name="T39" fmla="*/ 1 h 128"/>
                  <a:gd name="T40" fmla="*/ 4 w 85"/>
                  <a:gd name="T41" fmla="*/ 1 h 128"/>
                  <a:gd name="T42" fmla="*/ 3 w 85"/>
                  <a:gd name="T43" fmla="*/ 0 h 128"/>
                  <a:gd name="T44" fmla="*/ 0 w 85"/>
                  <a:gd name="T45" fmla="*/ 28 h 128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85"/>
                  <a:gd name="T70" fmla="*/ 0 h 128"/>
                  <a:gd name="T71" fmla="*/ 85 w 85"/>
                  <a:gd name="T72" fmla="*/ 128 h 128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85" h="128">
                    <a:moveTo>
                      <a:pt x="0" y="57"/>
                    </a:moveTo>
                    <a:lnTo>
                      <a:pt x="2" y="57"/>
                    </a:lnTo>
                    <a:lnTo>
                      <a:pt x="9" y="60"/>
                    </a:lnTo>
                    <a:lnTo>
                      <a:pt x="17" y="63"/>
                    </a:lnTo>
                    <a:lnTo>
                      <a:pt x="24" y="70"/>
                    </a:lnTo>
                    <a:lnTo>
                      <a:pt x="27" y="79"/>
                    </a:lnTo>
                    <a:lnTo>
                      <a:pt x="27" y="91"/>
                    </a:lnTo>
                    <a:lnTo>
                      <a:pt x="26" y="101"/>
                    </a:lnTo>
                    <a:lnTo>
                      <a:pt x="24" y="111"/>
                    </a:lnTo>
                    <a:lnTo>
                      <a:pt x="79" y="128"/>
                    </a:lnTo>
                    <a:lnTo>
                      <a:pt x="85" y="102"/>
                    </a:lnTo>
                    <a:lnTo>
                      <a:pt x="85" y="78"/>
                    </a:lnTo>
                    <a:lnTo>
                      <a:pt x="80" y="56"/>
                    </a:lnTo>
                    <a:lnTo>
                      <a:pt x="71" y="38"/>
                    </a:lnTo>
                    <a:lnTo>
                      <a:pt x="62" y="26"/>
                    </a:lnTo>
                    <a:lnTo>
                      <a:pt x="52" y="18"/>
                    </a:lnTo>
                    <a:lnTo>
                      <a:pt x="41" y="11"/>
                    </a:lnTo>
                    <a:lnTo>
                      <a:pt x="31" y="7"/>
                    </a:lnTo>
                    <a:lnTo>
                      <a:pt x="22" y="3"/>
                    </a:lnTo>
                    <a:lnTo>
                      <a:pt x="14" y="1"/>
                    </a:lnTo>
                    <a:lnTo>
                      <a:pt x="8" y="1"/>
                    </a:lnTo>
                    <a:lnTo>
                      <a:pt x="6" y="0"/>
                    </a:lnTo>
                    <a:lnTo>
                      <a:pt x="0" y="57"/>
                    </a:lnTo>
                    <a:close/>
                  </a:path>
                </a:pathLst>
              </a:custGeom>
              <a:solidFill>
                <a:srgbClr val="FFDD8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2557" name="Freeform 47"/>
              <p:cNvSpPr>
                <a:spLocks/>
              </p:cNvSpPr>
              <p:nvPr/>
            </p:nvSpPr>
            <p:spPr bwMode="auto">
              <a:xfrm>
                <a:off x="3259" y="2846"/>
                <a:ext cx="87" cy="92"/>
              </a:xfrm>
              <a:custGeom>
                <a:avLst/>
                <a:gdLst>
                  <a:gd name="T0" fmla="*/ 83 w 174"/>
                  <a:gd name="T1" fmla="*/ 24 h 185"/>
                  <a:gd name="T2" fmla="*/ 80 w 174"/>
                  <a:gd name="T3" fmla="*/ 19 h 185"/>
                  <a:gd name="T4" fmla="*/ 77 w 174"/>
                  <a:gd name="T5" fmla="*/ 15 h 185"/>
                  <a:gd name="T6" fmla="*/ 73 w 174"/>
                  <a:gd name="T7" fmla="*/ 11 h 185"/>
                  <a:gd name="T8" fmla="*/ 68 w 174"/>
                  <a:gd name="T9" fmla="*/ 8 h 185"/>
                  <a:gd name="T10" fmla="*/ 62 w 174"/>
                  <a:gd name="T11" fmla="*/ 5 h 185"/>
                  <a:gd name="T12" fmla="*/ 56 w 174"/>
                  <a:gd name="T13" fmla="*/ 3 h 185"/>
                  <a:gd name="T14" fmla="*/ 50 w 174"/>
                  <a:gd name="T15" fmla="*/ 2 h 185"/>
                  <a:gd name="T16" fmla="*/ 43 w 174"/>
                  <a:gd name="T17" fmla="*/ 0 h 185"/>
                  <a:gd name="T18" fmla="*/ 39 w 174"/>
                  <a:gd name="T19" fmla="*/ 0 h 185"/>
                  <a:gd name="T20" fmla="*/ 35 w 174"/>
                  <a:gd name="T21" fmla="*/ 2 h 185"/>
                  <a:gd name="T22" fmla="*/ 0 w 174"/>
                  <a:gd name="T23" fmla="*/ 19 h 185"/>
                  <a:gd name="T24" fmla="*/ 13 w 174"/>
                  <a:gd name="T25" fmla="*/ 45 h 185"/>
                  <a:gd name="T26" fmla="*/ 20 w 174"/>
                  <a:gd name="T27" fmla="*/ 41 h 185"/>
                  <a:gd name="T28" fmla="*/ 25 w 174"/>
                  <a:gd name="T29" fmla="*/ 38 h 185"/>
                  <a:gd name="T30" fmla="*/ 30 w 174"/>
                  <a:gd name="T31" fmla="*/ 36 h 185"/>
                  <a:gd name="T32" fmla="*/ 35 w 174"/>
                  <a:gd name="T33" fmla="*/ 34 h 185"/>
                  <a:gd name="T34" fmla="*/ 38 w 174"/>
                  <a:gd name="T35" fmla="*/ 32 h 185"/>
                  <a:gd name="T36" fmla="*/ 41 w 174"/>
                  <a:gd name="T37" fmla="*/ 30 h 185"/>
                  <a:gd name="T38" fmla="*/ 43 w 174"/>
                  <a:gd name="T39" fmla="*/ 30 h 185"/>
                  <a:gd name="T40" fmla="*/ 43 w 174"/>
                  <a:gd name="T41" fmla="*/ 29 h 185"/>
                  <a:gd name="T42" fmla="*/ 48 w 174"/>
                  <a:gd name="T43" fmla="*/ 30 h 185"/>
                  <a:gd name="T44" fmla="*/ 52 w 174"/>
                  <a:gd name="T45" fmla="*/ 32 h 185"/>
                  <a:gd name="T46" fmla="*/ 56 w 174"/>
                  <a:gd name="T47" fmla="*/ 34 h 185"/>
                  <a:gd name="T48" fmla="*/ 57 w 174"/>
                  <a:gd name="T49" fmla="*/ 36 h 185"/>
                  <a:gd name="T50" fmla="*/ 58 w 174"/>
                  <a:gd name="T51" fmla="*/ 37 h 185"/>
                  <a:gd name="T52" fmla="*/ 58 w 174"/>
                  <a:gd name="T53" fmla="*/ 38 h 185"/>
                  <a:gd name="T54" fmla="*/ 58 w 174"/>
                  <a:gd name="T55" fmla="*/ 38 h 185"/>
                  <a:gd name="T56" fmla="*/ 58 w 174"/>
                  <a:gd name="T57" fmla="*/ 40 h 185"/>
                  <a:gd name="T58" fmla="*/ 58 w 174"/>
                  <a:gd name="T59" fmla="*/ 43 h 185"/>
                  <a:gd name="T60" fmla="*/ 58 w 174"/>
                  <a:gd name="T61" fmla="*/ 45 h 185"/>
                  <a:gd name="T62" fmla="*/ 57 w 174"/>
                  <a:gd name="T63" fmla="*/ 48 h 185"/>
                  <a:gd name="T64" fmla="*/ 56 w 174"/>
                  <a:gd name="T65" fmla="*/ 51 h 185"/>
                  <a:gd name="T66" fmla="*/ 55 w 174"/>
                  <a:gd name="T67" fmla="*/ 52 h 185"/>
                  <a:gd name="T68" fmla="*/ 53 w 174"/>
                  <a:gd name="T69" fmla="*/ 52 h 185"/>
                  <a:gd name="T70" fmla="*/ 51 w 174"/>
                  <a:gd name="T71" fmla="*/ 54 h 185"/>
                  <a:gd name="T72" fmla="*/ 48 w 174"/>
                  <a:gd name="T73" fmla="*/ 56 h 185"/>
                  <a:gd name="T74" fmla="*/ 43 w 174"/>
                  <a:gd name="T75" fmla="*/ 58 h 185"/>
                  <a:gd name="T76" fmla="*/ 39 w 174"/>
                  <a:gd name="T77" fmla="*/ 61 h 185"/>
                  <a:gd name="T78" fmla="*/ 32 w 174"/>
                  <a:gd name="T79" fmla="*/ 64 h 185"/>
                  <a:gd name="T80" fmla="*/ 26 w 174"/>
                  <a:gd name="T81" fmla="*/ 67 h 185"/>
                  <a:gd name="T82" fmla="*/ 40 w 174"/>
                  <a:gd name="T83" fmla="*/ 92 h 185"/>
                  <a:gd name="T84" fmla="*/ 79 w 174"/>
                  <a:gd name="T85" fmla="*/ 72 h 185"/>
                  <a:gd name="T86" fmla="*/ 80 w 174"/>
                  <a:gd name="T87" fmla="*/ 68 h 185"/>
                  <a:gd name="T88" fmla="*/ 83 w 174"/>
                  <a:gd name="T89" fmla="*/ 63 h 185"/>
                  <a:gd name="T90" fmla="*/ 86 w 174"/>
                  <a:gd name="T91" fmla="*/ 52 h 185"/>
                  <a:gd name="T92" fmla="*/ 87 w 174"/>
                  <a:gd name="T93" fmla="*/ 38 h 185"/>
                  <a:gd name="T94" fmla="*/ 83 w 174"/>
                  <a:gd name="T95" fmla="*/ 24 h 185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174"/>
                  <a:gd name="T145" fmla="*/ 0 h 185"/>
                  <a:gd name="T146" fmla="*/ 174 w 174"/>
                  <a:gd name="T147" fmla="*/ 185 h 185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174" h="185">
                    <a:moveTo>
                      <a:pt x="166" y="48"/>
                    </a:moveTo>
                    <a:lnTo>
                      <a:pt x="160" y="38"/>
                    </a:lnTo>
                    <a:lnTo>
                      <a:pt x="153" y="30"/>
                    </a:lnTo>
                    <a:lnTo>
                      <a:pt x="145" y="22"/>
                    </a:lnTo>
                    <a:lnTo>
                      <a:pt x="136" y="16"/>
                    </a:lnTo>
                    <a:lnTo>
                      <a:pt x="124" y="11"/>
                    </a:lnTo>
                    <a:lnTo>
                      <a:pt x="113" y="7"/>
                    </a:lnTo>
                    <a:lnTo>
                      <a:pt x="100" y="4"/>
                    </a:lnTo>
                    <a:lnTo>
                      <a:pt x="85" y="1"/>
                    </a:lnTo>
                    <a:lnTo>
                      <a:pt x="77" y="0"/>
                    </a:lnTo>
                    <a:lnTo>
                      <a:pt x="69" y="4"/>
                    </a:lnTo>
                    <a:lnTo>
                      <a:pt x="0" y="39"/>
                    </a:lnTo>
                    <a:lnTo>
                      <a:pt x="26" y="90"/>
                    </a:lnTo>
                    <a:lnTo>
                      <a:pt x="39" y="83"/>
                    </a:lnTo>
                    <a:lnTo>
                      <a:pt x="51" y="77"/>
                    </a:lnTo>
                    <a:lnTo>
                      <a:pt x="61" y="73"/>
                    </a:lnTo>
                    <a:lnTo>
                      <a:pt x="69" y="68"/>
                    </a:lnTo>
                    <a:lnTo>
                      <a:pt x="76" y="65"/>
                    </a:lnTo>
                    <a:lnTo>
                      <a:pt x="82" y="61"/>
                    </a:lnTo>
                    <a:lnTo>
                      <a:pt x="85" y="60"/>
                    </a:lnTo>
                    <a:lnTo>
                      <a:pt x="86" y="59"/>
                    </a:lnTo>
                    <a:lnTo>
                      <a:pt x="97" y="61"/>
                    </a:lnTo>
                    <a:lnTo>
                      <a:pt x="105" y="65"/>
                    </a:lnTo>
                    <a:lnTo>
                      <a:pt x="112" y="68"/>
                    </a:lnTo>
                    <a:lnTo>
                      <a:pt x="115" y="73"/>
                    </a:lnTo>
                    <a:lnTo>
                      <a:pt x="116" y="74"/>
                    </a:lnTo>
                    <a:lnTo>
                      <a:pt x="116" y="76"/>
                    </a:lnTo>
                    <a:lnTo>
                      <a:pt x="116" y="77"/>
                    </a:lnTo>
                    <a:lnTo>
                      <a:pt x="117" y="80"/>
                    </a:lnTo>
                    <a:lnTo>
                      <a:pt x="117" y="86"/>
                    </a:lnTo>
                    <a:lnTo>
                      <a:pt x="116" y="91"/>
                    </a:lnTo>
                    <a:lnTo>
                      <a:pt x="115" y="97"/>
                    </a:lnTo>
                    <a:lnTo>
                      <a:pt x="113" y="103"/>
                    </a:lnTo>
                    <a:lnTo>
                      <a:pt x="111" y="104"/>
                    </a:lnTo>
                    <a:lnTo>
                      <a:pt x="107" y="105"/>
                    </a:lnTo>
                    <a:lnTo>
                      <a:pt x="102" y="109"/>
                    </a:lnTo>
                    <a:lnTo>
                      <a:pt x="96" y="112"/>
                    </a:lnTo>
                    <a:lnTo>
                      <a:pt x="86" y="117"/>
                    </a:lnTo>
                    <a:lnTo>
                      <a:pt x="77" y="122"/>
                    </a:lnTo>
                    <a:lnTo>
                      <a:pt x="64" y="128"/>
                    </a:lnTo>
                    <a:lnTo>
                      <a:pt x="52" y="135"/>
                    </a:lnTo>
                    <a:lnTo>
                      <a:pt x="79" y="185"/>
                    </a:lnTo>
                    <a:lnTo>
                      <a:pt x="157" y="145"/>
                    </a:lnTo>
                    <a:lnTo>
                      <a:pt x="160" y="137"/>
                    </a:lnTo>
                    <a:lnTo>
                      <a:pt x="166" y="127"/>
                    </a:lnTo>
                    <a:lnTo>
                      <a:pt x="172" y="105"/>
                    </a:lnTo>
                    <a:lnTo>
                      <a:pt x="174" y="77"/>
                    </a:lnTo>
                    <a:lnTo>
                      <a:pt x="166" y="48"/>
                    </a:lnTo>
                    <a:close/>
                  </a:path>
                </a:pathLst>
              </a:custGeom>
              <a:solidFill>
                <a:srgbClr val="FFDD8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2558" name="Freeform 48"/>
              <p:cNvSpPr>
                <a:spLocks/>
              </p:cNvSpPr>
              <p:nvPr/>
            </p:nvSpPr>
            <p:spPr bwMode="auto">
              <a:xfrm>
                <a:off x="3205" y="2717"/>
                <a:ext cx="62" cy="106"/>
              </a:xfrm>
              <a:custGeom>
                <a:avLst/>
                <a:gdLst>
                  <a:gd name="T0" fmla="*/ 0 w 125"/>
                  <a:gd name="T1" fmla="*/ 10 h 213"/>
                  <a:gd name="T2" fmla="*/ 36 w 125"/>
                  <a:gd name="T3" fmla="*/ 106 h 213"/>
                  <a:gd name="T4" fmla="*/ 62 w 125"/>
                  <a:gd name="T5" fmla="*/ 97 h 213"/>
                  <a:gd name="T6" fmla="*/ 27 w 125"/>
                  <a:gd name="T7" fmla="*/ 0 h 213"/>
                  <a:gd name="T8" fmla="*/ 0 w 125"/>
                  <a:gd name="T9" fmla="*/ 10 h 2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5"/>
                  <a:gd name="T16" fmla="*/ 0 h 213"/>
                  <a:gd name="T17" fmla="*/ 125 w 125"/>
                  <a:gd name="T18" fmla="*/ 213 h 2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5" h="213">
                    <a:moveTo>
                      <a:pt x="0" y="20"/>
                    </a:moveTo>
                    <a:lnTo>
                      <a:pt x="72" y="213"/>
                    </a:lnTo>
                    <a:lnTo>
                      <a:pt x="125" y="194"/>
                    </a:lnTo>
                    <a:lnTo>
                      <a:pt x="55" y="0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FFDD8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2559" name="Freeform 49"/>
              <p:cNvSpPr>
                <a:spLocks/>
              </p:cNvSpPr>
              <p:nvPr/>
            </p:nvSpPr>
            <p:spPr bwMode="auto">
              <a:xfrm>
                <a:off x="3310" y="2711"/>
                <a:ext cx="69" cy="106"/>
              </a:xfrm>
              <a:custGeom>
                <a:avLst/>
                <a:gdLst>
                  <a:gd name="T0" fmla="*/ 0 w 138"/>
                  <a:gd name="T1" fmla="*/ 93 h 211"/>
                  <a:gd name="T2" fmla="*/ 26 w 138"/>
                  <a:gd name="T3" fmla="*/ 106 h 211"/>
                  <a:gd name="T4" fmla="*/ 69 w 138"/>
                  <a:gd name="T5" fmla="*/ 12 h 211"/>
                  <a:gd name="T6" fmla="*/ 43 w 138"/>
                  <a:gd name="T7" fmla="*/ 0 h 211"/>
                  <a:gd name="T8" fmla="*/ 0 w 138"/>
                  <a:gd name="T9" fmla="*/ 93 h 2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8"/>
                  <a:gd name="T16" fmla="*/ 0 h 211"/>
                  <a:gd name="T17" fmla="*/ 138 w 138"/>
                  <a:gd name="T18" fmla="*/ 211 h 2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8" h="211">
                    <a:moveTo>
                      <a:pt x="0" y="186"/>
                    </a:moveTo>
                    <a:lnTo>
                      <a:pt x="52" y="211"/>
                    </a:lnTo>
                    <a:lnTo>
                      <a:pt x="138" y="24"/>
                    </a:lnTo>
                    <a:lnTo>
                      <a:pt x="87" y="0"/>
                    </a:lnTo>
                    <a:lnTo>
                      <a:pt x="0" y="186"/>
                    </a:lnTo>
                    <a:close/>
                  </a:path>
                </a:pathLst>
              </a:custGeom>
              <a:solidFill>
                <a:srgbClr val="FFDD8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2560" name="Freeform 50"/>
              <p:cNvSpPr>
                <a:spLocks/>
              </p:cNvSpPr>
              <p:nvPr/>
            </p:nvSpPr>
            <p:spPr bwMode="auto">
              <a:xfrm>
                <a:off x="3371" y="2806"/>
                <a:ext cx="107" cy="62"/>
              </a:xfrm>
              <a:custGeom>
                <a:avLst/>
                <a:gdLst>
                  <a:gd name="T0" fmla="*/ 0 w 214"/>
                  <a:gd name="T1" fmla="*/ 35 h 124"/>
                  <a:gd name="T2" fmla="*/ 11 w 214"/>
                  <a:gd name="T3" fmla="*/ 62 h 124"/>
                  <a:gd name="T4" fmla="*/ 107 w 214"/>
                  <a:gd name="T5" fmla="*/ 27 h 124"/>
                  <a:gd name="T6" fmla="*/ 97 w 214"/>
                  <a:gd name="T7" fmla="*/ 0 h 124"/>
                  <a:gd name="T8" fmla="*/ 0 w 214"/>
                  <a:gd name="T9" fmla="*/ 35 h 1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4"/>
                  <a:gd name="T16" fmla="*/ 0 h 124"/>
                  <a:gd name="T17" fmla="*/ 214 w 214"/>
                  <a:gd name="T18" fmla="*/ 124 h 1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4" h="124">
                    <a:moveTo>
                      <a:pt x="0" y="70"/>
                    </a:moveTo>
                    <a:lnTo>
                      <a:pt x="21" y="124"/>
                    </a:lnTo>
                    <a:lnTo>
                      <a:pt x="214" y="53"/>
                    </a:lnTo>
                    <a:lnTo>
                      <a:pt x="194" y="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FFDD8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2561" name="Freeform 51"/>
              <p:cNvSpPr>
                <a:spLocks/>
              </p:cNvSpPr>
              <p:nvPr/>
            </p:nvSpPr>
            <p:spPr bwMode="auto">
              <a:xfrm>
                <a:off x="3378" y="2910"/>
                <a:ext cx="105" cy="70"/>
              </a:xfrm>
              <a:custGeom>
                <a:avLst/>
                <a:gdLst>
                  <a:gd name="T0" fmla="*/ 0 w 211"/>
                  <a:gd name="T1" fmla="*/ 26 h 140"/>
                  <a:gd name="T2" fmla="*/ 94 w 211"/>
                  <a:gd name="T3" fmla="*/ 70 h 140"/>
                  <a:gd name="T4" fmla="*/ 105 w 211"/>
                  <a:gd name="T5" fmla="*/ 44 h 140"/>
                  <a:gd name="T6" fmla="*/ 12 w 211"/>
                  <a:gd name="T7" fmla="*/ 0 h 140"/>
                  <a:gd name="T8" fmla="*/ 0 w 211"/>
                  <a:gd name="T9" fmla="*/ 26 h 1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1"/>
                  <a:gd name="T16" fmla="*/ 0 h 140"/>
                  <a:gd name="T17" fmla="*/ 211 w 211"/>
                  <a:gd name="T18" fmla="*/ 140 h 1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1" h="140">
                    <a:moveTo>
                      <a:pt x="0" y="52"/>
                    </a:moveTo>
                    <a:lnTo>
                      <a:pt x="188" y="140"/>
                    </a:lnTo>
                    <a:lnTo>
                      <a:pt x="211" y="88"/>
                    </a:lnTo>
                    <a:lnTo>
                      <a:pt x="24" y="0"/>
                    </a:lnTo>
                    <a:lnTo>
                      <a:pt x="0" y="52"/>
                    </a:lnTo>
                    <a:close/>
                  </a:path>
                </a:pathLst>
              </a:custGeom>
              <a:solidFill>
                <a:srgbClr val="FFDD8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2562" name="Freeform 52"/>
              <p:cNvSpPr>
                <a:spLocks/>
              </p:cNvSpPr>
              <p:nvPr/>
            </p:nvSpPr>
            <p:spPr bwMode="auto">
              <a:xfrm>
                <a:off x="3327" y="2972"/>
                <a:ext cx="62" cy="107"/>
              </a:xfrm>
              <a:custGeom>
                <a:avLst/>
                <a:gdLst>
                  <a:gd name="T0" fmla="*/ 0 w 124"/>
                  <a:gd name="T1" fmla="*/ 10 h 213"/>
                  <a:gd name="T2" fmla="*/ 36 w 124"/>
                  <a:gd name="T3" fmla="*/ 107 h 213"/>
                  <a:gd name="T4" fmla="*/ 62 w 124"/>
                  <a:gd name="T5" fmla="*/ 97 h 213"/>
                  <a:gd name="T6" fmla="*/ 27 w 124"/>
                  <a:gd name="T7" fmla="*/ 0 h 213"/>
                  <a:gd name="T8" fmla="*/ 0 w 124"/>
                  <a:gd name="T9" fmla="*/ 10 h 2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4"/>
                  <a:gd name="T16" fmla="*/ 0 h 213"/>
                  <a:gd name="T17" fmla="*/ 124 w 124"/>
                  <a:gd name="T18" fmla="*/ 213 h 2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4" h="213">
                    <a:moveTo>
                      <a:pt x="0" y="19"/>
                    </a:moveTo>
                    <a:lnTo>
                      <a:pt x="71" y="213"/>
                    </a:lnTo>
                    <a:lnTo>
                      <a:pt x="124" y="193"/>
                    </a:lnTo>
                    <a:lnTo>
                      <a:pt x="53" y="0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FFDD8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2563" name="Freeform 54"/>
              <p:cNvSpPr>
                <a:spLocks/>
              </p:cNvSpPr>
              <p:nvPr/>
            </p:nvSpPr>
            <p:spPr bwMode="auto">
              <a:xfrm>
                <a:off x="2853" y="2755"/>
                <a:ext cx="40" cy="88"/>
              </a:xfrm>
              <a:custGeom>
                <a:avLst/>
                <a:gdLst>
                  <a:gd name="T0" fmla="*/ 0 w 79"/>
                  <a:gd name="T1" fmla="*/ 88 h 177"/>
                  <a:gd name="T2" fmla="*/ 0 w 79"/>
                  <a:gd name="T3" fmla="*/ 86 h 177"/>
                  <a:gd name="T4" fmla="*/ 0 w 79"/>
                  <a:gd name="T5" fmla="*/ 79 h 177"/>
                  <a:gd name="T6" fmla="*/ 1 w 79"/>
                  <a:gd name="T7" fmla="*/ 70 h 177"/>
                  <a:gd name="T8" fmla="*/ 3 w 79"/>
                  <a:gd name="T9" fmla="*/ 58 h 177"/>
                  <a:gd name="T10" fmla="*/ 7 w 79"/>
                  <a:gd name="T11" fmla="*/ 44 h 177"/>
                  <a:gd name="T12" fmla="*/ 14 w 79"/>
                  <a:gd name="T13" fmla="*/ 29 h 177"/>
                  <a:gd name="T14" fmla="*/ 25 w 79"/>
                  <a:gd name="T15" fmla="*/ 14 h 177"/>
                  <a:gd name="T16" fmla="*/ 40 w 79"/>
                  <a:gd name="T17" fmla="*/ 0 h 177"/>
                  <a:gd name="T18" fmla="*/ 39 w 79"/>
                  <a:gd name="T19" fmla="*/ 3 h 177"/>
                  <a:gd name="T20" fmla="*/ 37 w 79"/>
                  <a:gd name="T21" fmla="*/ 10 h 177"/>
                  <a:gd name="T22" fmla="*/ 33 w 79"/>
                  <a:gd name="T23" fmla="*/ 21 h 177"/>
                  <a:gd name="T24" fmla="*/ 29 w 79"/>
                  <a:gd name="T25" fmla="*/ 35 h 177"/>
                  <a:gd name="T26" fmla="*/ 23 w 79"/>
                  <a:gd name="T27" fmla="*/ 49 h 177"/>
                  <a:gd name="T28" fmla="*/ 16 w 79"/>
                  <a:gd name="T29" fmla="*/ 64 h 177"/>
                  <a:gd name="T30" fmla="*/ 9 w 79"/>
                  <a:gd name="T31" fmla="*/ 77 h 177"/>
                  <a:gd name="T32" fmla="*/ 0 w 79"/>
                  <a:gd name="T33" fmla="*/ 88 h 17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9"/>
                  <a:gd name="T52" fmla="*/ 0 h 177"/>
                  <a:gd name="T53" fmla="*/ 79 w 79"/>
                  <a:gd name="T54" fmla="*/ 177 h 17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9" h="177">
                    <a:moveTo>
                      <a:pt x="0" y="177"/>
                    </a:moveTo>
                    <a:lnTo>
                      <a:pt x="0" y="172"/>
                    </a:lnTo>
                    <a:lnTo>
                      <a:pt x="0" y="159"/>
                    </a:lnTo>
                    <a:lnTo>
                      <a:pt x="1" y="140"/>
                    </a:lnTo>
                    <a:lnTo>
                      <a:pt x="5" y="116"/>
                    </a:lnTo>
                    <a:lnTo>
                      <a:pt x="13" y="88"/>
                    </a:lnTo>
                    <a:lnTo>
                      <a:pt x="27" y="58"/>
                    </a:lnTo>
                    <a:lnTo>
                      <a:pt x="49" y="28"/>
                    </a:lnTo>
                    <a:lnTo>
                      <a:pt x="79" y="0"/>
                    </a:lnTo>
                    <a:lnTo>
                      <a:pt x="78" y="6"/>
                    </a:lnTo>
                    <a:lnTo>
                      <a:pt x="73" y="21"/>
                    </a:lnTo>
                    <a:lnTo>
                      <a:pt x="66" y="43"/>
                    </a:lnTo>
                    <a:lnTo>
                      <a:pt x="57" y="71"/>
                    </a:lnTo>
                    <a:lnTo>
                      <a:pt x="46" y="99"/>
                    </a:lnTo>
                    <a:lnTo>
                      <a:pt x="32" y="128"/>
                    </a:lnTo>
                    <a:lnTo>
                      <a:pt x="17" y="155"/>
                    </a:lnTo>
                    <a:lnTo>
                      <a:pt x="0" y="177"/>
                    </a:lnTo>
                    <a:close/>
                  </a:path>
                </a:pathLst>
              </a:custGeom>
              <a:solidFill>
                <a:srgbClr val="EFD1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2564" name="Freeform 55"/>
              <p:cNvSpPr>
                <a:spLocks/>
              </p:cNvSpPr>
              <p:nvPr/>
            </p:nvSpPr>
            <p:spPr bwMode="auto">
              <a:xfrm>
                <a:off x="2585" y="2684"/>
                <a:ext cx="133" cy="194"/>
              </a:xfrm>
              <a:custGeom>
                <a:avLst/>
                <a:gdLst>
                  <a:gd name="T0" fmla="*/ 133 w 266"/>
                  <a:gd name="T1" fmla="*/ 194 h 387"/>
                  <a:gd name="T2" fmla="*/ 133 w 266"/>
                  <a:gd name="T3" fmla="*/ 192 h 387"/>
                  <a:gd name="T4" fmla="*/ 131 w 266"/>
                  <a:gd name="T5" fmla="*/ 187 h 387"/>
                  <a:gd name="T6" fmla="*/ 128 w 266"/>
                  <a:gd name="T7" fmla="*/ 179 h 387"/>
                  <a:gd name="T8" fmla="*/ 123 w 266"/>
                  <a:gd name="T9" fmla="*/ 168 h 387"/>
                  <a:gd name="T10" fmla="*/ 118 w 266"/>
                  <a:gd name="T11" fmla="*/ 156 h 387"/>
                  <a:gd name="T12" fmla="*/ 112 w 266"/>
                  <a:gd name="T13" fmla="*/ 142 h 387"/>
                  <a:gd name="T14" fmla="*/ 104 w 266"/>
                  <a:gd name="T15" fmla="*/ 127 h 387"/>
                  <a:gd name="T16" fmla="*/ 96 w 266"/>
                  <a:gd name="T17" fmla="*/ 111 h 387"/>
                  <a:gd name="T18" fmla="*/ 87 w 266"/>
                  <a:gd name="T19" fmla="*/ 94 h 387"/>
                  <a:gd name="T20" fmla="*/ 77 w 266"/>
                  <a:gd name="T21" fmla="*/ 77 h 387"/>
                  <a:gd name="T22" fmla="*/ 67 w 266"/>
                  <a:gd name="T23" fmla="*/ 61 h 387"/>
                  <a:gd name="T24" fmla="*/ 54 w 266"/>
                  <a:gd name="T25" fmla="*/ 46 h 387"/>
                  <a:gd name="T26" fmla="*/ 42 w 266"/>
                  <a:gd name="T27" fmla="*/ 31 h 387"/>
                  <a:gd name="T28" fmla="*/ 28 w 266"/>
                  <a:gd name="T29" fmla="*/ 19 h 387"/>
                  <a:gd name="T30" fmla="*/ 15 w 266"/>
                  <a:gd name="T31" fmla="*/ 8 h 387"/>
                  <a:gd name="T32" fmla="*/ 0 w 266"/>
                  <a:gd name="T33" fmla="*/ 0 h 387"/>
                  <a:gd name="T34" fmla="*/ 1 w 266"/>
                  <a:gd name="T35" fmla="*/ 0 h 387"/>
                  <a:gd name="T36" fmla="*/ 5 w 266"/>
                  <a:gd name="T37" fmla="*/ 1 h 387"/>
                  <a:gd name="T38" fmla="*/ 11 w 266"/>
                  <a:gd name="T39" fmla="*/ 2 h 387"/>
                  <a:gd name="T40" fmla="*/ 18 w 266"/>
                  <a:gd name="T41" fmla="*/ 5 h 387"/>
                  <a:gd name="T42" fmla="*/ 27 w 266"/>
                  <a:gd name="T43" fmla="*/ 9 h 387"/>
                  <a:gd name="T44" fmla="*/ 37 w 266"/>
                  <a:gd name="T45" fmla="*/ 14 h 387"/>
                  <a:gd name="T46" fmla="*/ 48 w 266"/>
                  <a:gd name="T47" fmla="*/ 21 h 387"/>
                  <a:gd name="T48" fmla="*/ 60 w 266"/>
                  <a:gd name="T49" fmla="*/ 29 h 387"/>
                  <a:gd name="T50" fmla="*/ 71 w 266"/>
                  <a:gd name="T51" fmla="*/ 40 h 387"/>
                  <a:gd name="T52" fmla="*/ 83 w 266"/>
                  <a:gd name="T53" fmla="*/ 54 h 387"/>
                  <a:gd name="T54" fmla="*/ 94 w 266"/>
                  <a:gd name="T55" fmla="*/ 69 h 387"/>
                  <a:gd name="T56" fmla="*/ 104 w 266"/>
                  <a:gd name="T57" fmla="*/ 88 h 387"/>
                  <a:gd name="T58" fmla="*/ 114 w 266"/>
                  <a:gd name="T59" fmla="*/ 110 h 387"/>
                  <a:gd name="T60" fmla="*/ 122 w 266"/>
                  <a:gd name="T61" fmla="*/ 134 h 387"/>
                  <a:gd name="T62" fmla="*/ 129 w 266"/>
                  <a:gd name="T63" fmla="*/ 162 h 387"/>
                  <a:gd name="T64" fmla="*/ 133 w 266"/>
                  <a:gd name="T65" fmla="*/ 194 h 38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66"/>
                  <a:gd name="T100" fmla="*/ 0 h 387"/>
                  <a:gd name="T101" fmla="*/ 266 w 266"/>
                  <a:gd name="T102" fmla="*/ 387 h 38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66" h="387">
                    <a:moveTo>
                      <a:pt x="266" y="387"/>
                    </a:moveTo>
                    <a:lnTo>
                      <a:pt x="265" y="383"/>
                    </a:lnTo>
                    <a:lnTo>
                      <a:pt x="261" y="373"/>
                    </a:lnTo>
                    <a:lnTo>
                      <a:pt x="256" y="357"/>
                    </a:lnTo>
                    <a:lnTo>
                      <a:pt x="247" y="336"/>
                    </a:lnTo>
                    <a:lnTo>
                      <a:pt x="237" y="312"/>
                    </a:lnTo>
                    <a:lnTo>
                      <a:pt x="224" y="283"/>
                    </a:lnTo>
                    <a:lnTo>
                      <a:pt x="209" y="253"/>
                    </a:lnTo>
                    <a:lnTo>
                      <a:pt x="193" y="221"/>
                    </a:lnTo>
                    <a:lnTo>
                      <a:pt x="175" y="187"/>
                    </a:lnTo>
                    <a:lnTo>
                      <a:pt x="155" y="154"/>
                    </a:lnTo>
                    <a:lnTo>
                      <a:pt x="133" y="122"/>
                    </a:lnTo>
                    <a:lnTo>
                      <a:pt x="109" y="91"/>
                    </a:lnTo>
                    <a:lnTo>
                      <a:pt x="84" y="62"/>
                    </a:lnTo>
                    <a:lnTo>
                      <a:pt x="57" y="38"/>
                    </a:lnTo>
                    <a:lnTo>
                      <a:pt x="30" y="16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10" y="2"/>
                    </a:lnTo>
                    <a:lnTo>
                      <a:pt x="22" y="4"/>
                    </a:lnTo>
                    <a:lnTo>
                      <a:pt x="37" y="10"/>
                    </a:lnTo>
                    <a:lnTo>
                      <a:pt x="54" y="17"/>
                    </a:lnTo>
                    <a:lnTo>
                      <a:pt x="75" y="27"/>
                    </a:lnTo>
                    <a:lnTo>
                      <a:pt x="97" y="41"/>
                    </a:lnTo>
                    <a:lnTo>
                      <a:pt x="120" y="58"/>
                    </a:lnTo>
                    <a:lnTo>
                      <a:pt x="143" y="80"/>
                    </a:lnTo>
                    <a:lnTo>
                      <a:pt x="166" y="107"/>
                    </a:lnTo>
                    <a:lnTo>
                      <a:pt x="188" y="138"/>
                    </a:lnTo>
                    <a:lnTo>
                      <a:pt x="208" y="175"/>
                    </a:lnTo>
                    <a:lnTo>
                      <a:pt x="228" y="219"/>
                    </a:lnTo>
                    <a:lnTo>
                      <a:pt x="244" y="267"/>
                    </a:lnTo>
                    <a:lnTo>
                      <a:pt x="257" y="323"/>
                    </a:lnTo>
                    <a:lnTo>
                      <a:pt x="266" y="387"/>
                    </a:lnTo>
                    <a:close/>
                  </a:path>
                </a:pathLst>
              </a:custGeom>
              <a:solidFill>
                <a:srgbClr val="D1F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2565" name="Freeform 56"/>
              <p:cNvSpPr>
                <a:spLocks/>
              </p:cNvSpPr>
              <p:nvPr/>
            </p:nvSpPr>
            <p:spPr bwMode="auto">
              <a:xfrm>
                <a:off x="2921" y="2726"/>
                <a:ext cx="80" cy="147"/>
              </a:xfrm>
              <a:custGeom>
                <a:avLst/>
                <a:gdLst>
                  <a:gd name="T0" fmla="*/ 0 w 161"/>
                  <a:gd name="T1" fmla="*/ 6 h 294"/>
                  <a:gd name="T2" fmla="*/ 3 w 161"/>
                  <a:gd name="T3" fmla="*/ 12 h 294"/>
                  <a:gd name="T4" fmla="*/ 12 w 161"/>
                  <a:gd name="T5" fmla="*/ 27 h 294"/>
                  <a:gd name="T6" fmla="*/ 23 w 161"/>
                  <a:gd name="T7" fmla="*/ 47 h 294"/>
                  <a:gd name="T8" fmla="*/ 32 w 161"/>
                  <a:gd name="T9" fmla="*/ 70 h 294"/>
                  <a:gd name="T10" fmla="*/ 38 w 161"/>
                  <a:gd name="T11" fmla="*/ 91 h 294"/>
                  <a:gd name="T12" fmla="*/ 36 w 161"/>
                  <a:gd name="T13" fmla="*/ 107 h 294"/>
                  <a:gd name="T14" fmla="*/ 25 w 161"/>
                  <a:gd name="T15" fmla="*/ 115 h 294"/>
                  <a:gd name="T16" fmla="*/ 0 w 161"/>
                  <a:gd name="T17" fmla="*/ 111 h 294"/>
                  <a:gd name="T18" fmla="*/ 2 w 161"/>
                  <a:gd name="T19" fmla="*/ 114 h 294"/>
                  <a:gd name="T20" fmla="*/ 9 w 161"/>
                  <a:gd name="T21" fmla="*/ 121 h 294"/>
                  <a:gd name="T22" fmla="*/ 18 w 161"/>
                  <a:gd name="T23" fmla="*/ 131 h 294"/>
                  <a:gd name="T24" fmla="*/ 29 w 161"/>
                  <a:gd name="T25" fmla="*/ 139 h 294"/>
                  <a:gd name="T26" fmla="*/ 41 w 161"/>
                  <a:gd name="T27" fmla="*/ 146 h 294"/>
                  <a:gd name="T28" fmla="*/ 55 w 161"/>
                  <a:gd name="T29" fmla="*/ 147 h 294"/>
                  <a:gd name="T30" fmla="*/ 66 w 161"/>
                  <a:gd name="T31" fmla="*/ 142 h 294"/>
                  <a:gd name="T32" fmla="*/ 77 w 161"/>
                  <a:gd name="T33" fmla="*/ 127 h 294"/>
                  <a:gd name="T34" fmla="*/ 79 w 161"/>
                  <a:gd name="T35" fmla="*/ 117 h 294"/>
                  <a:gd name="T36" fmla="*/ 80 w 161"/>
                  <a:gd name="T37" fmla="*/ 106 h 294"/>
                  <a:gd name="T38" fmla="*/ 79 w 161"/>
                  <a:gd name="T39" fmla="*/ 94 h 294"/>
                  <a:gd name="T40" fmla="*/ 75 w 161"/>
                  <a:gd name="T41" fmla="*/ 81 h 294"/>
                  <a:gd name="T42" fmla="*/ 70 w 161"/>
                  <a:gd name="T43" fmla="*/ 70 h 294"/>
                  <a:gd name="T44" fmla="*/ 63 w 161"/>
                  <a:gd name="T45" fmla="*/ 57 h 294"/>
                  <a:gd name="T46" fmla="*/ 56 w 161"/>
                  <a:gd name="T47" fmla="*/ 46 h 294"/>
                  <a:gd name="T48" fmla="*/ 48 w 161"/>
                  <a:gd name="T49" fmla="*/ 35 h 294"/>
                  <a:gd name="T50" fmla="*/ 40 w 161"/>
                  <a:gd name="T51" fmla="*/ 25 h 294"/>
                  <a:gd name="T52" fmla="*/ 31 w 161"/>
                  <a:gd name="T53" fmla="*/ 17 h 294"/>
                  <a:gd name="T54" fmla="*/ 24 w 161"/>
                  <a:gd name="T55" fmla="*/ 9 h 294"/>
                  <a:gd name="T56" fmla="*/ 16 w 161"/>
                  <a:gd name="T57" fmla="*/ 4 h 294"/>
                  <a:gd name="T58" fmla="*/ 10 w 161"/>
                  <a:gd name="T59" fmla="*/ 1 h 294"/>
                  <a:gd name="T60" fmla="*/ 5 w 161"/>
                  <a:gd name="T61" fmla="*/ 0 h 294"/>
                  <a:gd name="T62" fmla="*/ 1 w 161"/>
                  <a:gd name="T63" fmla="*/ 2 h 294"/>
                  <a:gd name="T64" fmla="*/ 0 w 161"/>
                  <a:gd name="T65" fmla="*/ 6 h 29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61"/>
                  <a:gd name="T100" fmla="*/ 0 h 294"/>
                  <a:gd name="T101" fmla="*/ 161 w 161"/>
                  <a:gd name="T102" fmla="*/ 294 h 294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61" h="294">
                    <a:moveTo>
                      <a:pt x="0" y="13"/>
                    </a:moveTo>
                    <a:lnTo>
                      <a:pt x="7" y="25"/>
                    </a:lnTo>
                    <a:lnTo>
                      <a:pt x="25" y="55"/>
                    </a:lnTo>
                    <a:lnTo>
                      <a:pt x="47" y="95"/>
                    </a:lnTo>
                    <a:lnTo>
                      <a:pt x="65" y="140"/>
                    </a:lnTo>
                    <a:lnTo>
                      <a:pt x="77" y="183"/>
                    </a:lnTo>
                    <a:lnTo>
                      <a:pt x="73" y="215"/>
                    </a:lnTo>
                    <a:lnTo>
                      <a:pt x="50" y="231"/>
                    </a:lnTo>
                    <a:lnTo>
                      <a:pt x="0" y="223"/>
                    </a:lnTo>
                    <a:lnTo>
                      <a:pt x="5" y="229"/>
                    </a:lnTo>
                    <a:lnTo>
                      <a:pt x="18" y="243"/>
                    </a:lnTo>
                    <a:lnTo>
                      <a:pt x="36" y="261"/>
                    </a:lnTo>
                    <a:lnTo>
                      <a:pt x="59" y="278"/>
                    </a:lnTo>
                    <a:lnTo>
                      <a:pt x="83" y="291"/>
                    </a:lnTo>
                    <a:lnTo>
                      <a:pt x="110" y="294"/>
                    </a:lnTo>
                    <a:lnTo>
                      <a:pt x="133" y="284"/>
                    </a:lnTo>
                    <a:lnTo>
                      <a:pt x="154" y="255"/>
                    </a:lnTo>
                    <a:lnTo>
                      <a:pt x="159" y="235"/>
                    </a:lnTo>
                    <a:lnTo>
                      <a:pt x="161" y="212"/>
                    </a:lnTo>
                    <a:lnTo>
                      <a:pt x="158" y="188"/>
                    </a:lnTo>
                    <a:lnTo>
                      <a:pt x="150" y="163"/>
                    </a:lnTo>
                    <a:lnTo>
                      <a:pt x="140" y="139"/>
                    </a:lnTo>
                    <a:lnTo>
                      <a:pt x="127" y="115"/>
                    </a:lnTo>
                    <a:lnTo>
                      <a:pt x="112" y="92"/>
                    </a:lnTo>
                    <a:lnTo>
                      <a:pt x="96" y="70"/>
                    </a:lnTo>
                    <a:lnTo>
                      <a:pt x="80" y="50"/>
                    </a:lnTo>
                    <a:lnTo>
                      <a:pt x="63" y="33"/>
                    </a:lnTo>
                    <a:lnTo>
                      <a:pt x="48" y="18"/>
                    </a:lnTo>
                    <a:lnTo>
                      <a:pt x="33" y="8"/>
                    </a:lnTo>
                    <a:lnTo>
                      <a:pt x="20" y="2"/>
                    </a:lnTo>
                    <a:lnTo>
                      <a:pt x="10" y="0"/>
                    </a:lnTo>
                    <a:lnTo>
                      <a:pt x="3" y="4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D1F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2566" name="Freeform 57"/>
              <p:cNvSpPr>
                <a:spLocks/>
              </p:cNvSpPr>
              <p:nvPr/>
            </p:nvSpPr>
            <p:spPr bwMode="auto">
              <a:xfrm>
                <a:off x="2770" y="2936"/>
                <a:ext cx="116" cy="103"/>
              </a:xfrm>
              <a:custGeom>
                <a:avLst/>
                <a:gdLst>
                  <a:gd name="T0" fmla="*/ 104 w 231"/>
                  <a:gd name="T1" fmla="*/ 0 h 206"/>
                  <a:gd name="T2" fmla="*/ 104 w 231"/>
                  <a:gd name="T3" fmla="*/ 1 h 206"/>
                  <a:gd name="T4" fmla="*/ 103 w 231"/>
                  <a:gd name="T5" fmla="*/ 4 h 206"/>
                  <a:gd name="T6" fmla="*/ 102 w 231"/>
                  <a:gd name="T7" fmla="*/ 9 h 206"/>
                  <a:gd name="T8" fmla="*/ 100 w 231"/>
                  <a:gd name="T9" fmla="*/ 15 h 206"/>
                  <a:gd name="T10" fmla="*/ 97 w 231"/>
                  <a:gd name="T11" fmla="*/ 22 h 206"/>
                  <a:gd name="T12" fmla="*/ 94 w 231"/>
                  <a:gd name="T13" fmla="*/ 30 h 206"/>
                  <a:gd name="T14" fmla="*/ 90 w 231"/>
                  <a:gd name="T15" fmla="*/ 39 h 206"/>
                  <a:gd name="T16" fmla="*/ 85 w 231"/>
                  <a:gd name="T17" fmla="*/ 48 h 206"/>
                  <a:gd name="T18" fmla="*/ 79 w 231"/>
                  <a:gd name="T19" fmla="*/ 57 h 206"/>
                  <a:gd name="T20" fmla="*/ 72 w 231"/>
                  <a:gd name="T21" fmla="*/ 66 h 206"/>
                  <a:gd name="T22" fmla="*/ 63 w 231"/>
                  <a:gd name="T23" fmla="*/ 74 h 206"/>
                  <a:gd name="T24" fmla="*/ 54 w 231"/>
                  <a:gd name="T25" fmla="*/ 81 h 206"/>
                  <a:gd name="T26" fmla="*/ 42 w 231"/>
                  <a:gd name="T27" fmla="*/ 88 h 206"/>
                  <a:gd name="T28" fmla="*/ 30 w 231"/>
                  <a:gd name="T29" fmla="*/ 94 h 206"/>
                  <a:gd name="T30" fmla="*/ 16 w 231"/>
                  <a:gd name="T31" fmla="*/ 97 h 206"/>
                  <a:gd name="T32" fmla="*/ 0 w 231"/>
                  <a:gd name="T33" fmla="*/ 99 h 206"/>
                  <a:gd name="T34" fmla="*/ 1 w 231"/>
                  <a:gd name="T35" fmla="*/ 99 h 206"/>
                  <a:gd name="T36" fmla="*/ 4 w 231"/>
                  <a:gd name="T37" fmla="*/ 99 h 206"/>
                  <a:gd name="T38" fmla="*/ 7 w 231"/>
                  <a:gd name="T39" fmla="*/ 100 h 206"/>
                  <a:gd name="T40" fmla="*/ 12 w 231"/>
                  <a:gd name="T41" fmla="*/ 101 h 206"/>
                  <a:gd name="T42" fmla="*/ 18 w 231"/>
                  <a:gd name="T43" fmla="*/ 102 h 206"/>
                  <a:gd name="T44" fmla="*/ 25 w 231"/>
                  <a:gd name="T45" fmla="*/ 103 h 206"/>
                  <a:gd name="T46" fmla="*/ 32 w 231"/>
                  <a:gd name="T47" fmla="*/ 103 h 206"/>
                  <a:gd name="T48" fmla="*/ 40 w 231"/>
                  <a:gd name="T49" fmla="*/ 103 h 206"/>
                  <a:gd name="T50" fmla="*/ 49 w 231"/>
                  <a:gd name="T51" fmla="*/ 103 h 206"/>
                  <a:gd name="T52" fmla="*/ 57 w 231"/>
                  <a:gd name="T53" fmla="*/ 102 h 206"/>
                  <a:gd name="T54" fmla="*/ 65 w 231"/>
                  <a:gd name="T55" fmla="*/ 100 h 206"/>
                  <a:gd name="T56" fmla="*/ 74 w 231"/>
                  <a:gd name="T57" fmla="*/ 97 h 206"/>
                  <a:gd name="T58" fmla="*/ 82 w 231"/>
                  <a:gd name="T59" fmla="*/ 93 h 206"/>
                  <a:gd name="T60" fmla="*/ 89 w 231"/>
                  <a:gd name="T61" fmla="*/ 88 h 206"/>
                  <a:gd name="T62" fmla="*/ 96 w 231"/>
                  <a:gd name="T63" fmla="*/ 82 h 206"/>
                  <a:gd name="T64" fmla="*/ 102 w 231"/>
                  <a:gd name="T65" fmla="*/ 75 h 206"/>
                  <a:gd name="T66" fmla="*/ 111 w 231"/>
                  <a:gd name="T67" fmla="*/ 58 h 206"/>
                  <a:gd name="T68" fmla="*/ 115 w 231"/>
                  <a:gd name="T69" fmla="*/ 44 h 206"/>
                  <a:gd name="T70" fmla="*/ 116 w 231"/>
                  <a:gd name="T71" fmla="*/ 31 h 206"/>
                  <a:gd name="T72" fmla="*/ 114 w 231"/>
                  <a:gd name="T73" fmla="*/ 21 h 206"/>
                  <a:gd name="T74" fmla="*/ 111 w 231"/>
                  <a:gd name="T75" fmla="*/ 12 h 206"/>
                  <a:gd name="T76" fmla="*/ 108 w 231"/>
                  <a:gd name="T77" fmla="*/ 5 h 206"/>
                  <a:gd name="T78" fmla="*/ 105 w 231"/>
                  <a:gd name="T79" fmla="*/ 1 h 206"/>
                  <a:gd name="T80" fmla="*/ 104 w 231"/>
                  <a:gd name="T81" fmla="*/ 0 h 20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31"/>
                  <a:gd name="T124" fmla="*/ 0 h 206"/>
                  <a:gd name="T125" fmla="*/ 231 w 231"/>
                  <a:gd name="T126" fmla="*/ 206 h 20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31" h="206">
                    <a:moveTo>
                      <a:pt x="207" y="0"/>
                    </a:moveTo>
                    <a:lnTo>
                      <a:pt x="207" y="2"/>
                    </a:lnTo>
                    <a:lnTo>
                      <a:pt x="206" y="8"/>
                    </a:lnTo>
                    <a:lnTo>
                      <a:pt x="203" y="17"/>
                    </a:lnTo>
                    <a:lnTo>
                      <a:pt x="199" y="30"/>
                    </a:lnTo>
                    <a:lnTo>
                      <a:pt x="194" y="44"/>
                    </a:lnTo>
                    <a:lnTo>
                      <a:pt x="188" y="60"/>
                    </a:lnTo>
                    <a:lnTo>
                      <a:pt x="179" y="77"/>
                    </a:lnTo>
                    <a:lnTo>
                      <a:pt x="169" y="96"/>
                    </a:lnTo>
                    <a:lnTo>
                      <a:pt x="158" y="114"/>
                    </a:lnTo>
                    <a:lnTo>
                      <a:pt x="143" y="131"/>
                    </a:lnTo>
                    <a:lnTo>
                      <a:pt x="126" y="147"/>
                    </a:lnTo>
                    <a:lnTo>
                      <a:pt x="107" y="162"/>
                    </a:lnTo>
                    <a:lnTo>
                      <a:pt x="84" y="176"/>
                    </a:lnTo>
                    <a:lnTo>
                      <a:pt x="60" y="187"/>
                    </a:lnTo>
                    <a:lnTo>
                      <a:pt x="31" y="193"/>
                    </a:lnTo>
                    <a:lnTo>
                      <a:pt x="0" y="197"/>
                    </a:lnTo>
                    <a:lnTo>
                      <a:pt x="1" y="197"/>
                    </a:lnTo>
                    <a:lnTo>
                      <a:pt x="7" y="198"/>
                    </a:lnTo>
                    <a:lnTo>
                      <a:pt x="14" y="200"/>
                    </a:lnTo>
                    <a:lnTo>
                      <a:pt x="23" y="202"/>
                    </a:lnTo>
                    <a:lnTo>
                      <a:pt x="35" y="204"/>
                    </a:lnTo>
                    <a:lnTo>
                      <a:pt x="49" y="205"/>
                    </a:lnTo>
                    <a:lnTo>
                      <a:pt x="64" y="206"/>
                    </a:lnTo>
                    <a:lnTo>
                      <a:pt x="79" y="206"/>
                    </a:lnTo>
                    <a:lnTo>
                      <a:pt x="97" y="205"/>
                    </a:lnTo>
                    <a:lnTo>
                      <a:pt x="114" y="203"/>
                    </a:lnTo>
                    <a:lnTo>
                      <a:pt x="130" y="199"/>
                    </a:lnTo>
                    <a:lnTo>
                      <a:pt x="147" y="193"/>
                    </a:lnTo>
                    <a:lnTo>
                      <a:pt x="163" y="185"/>
                    </a:lnTo>
                    <a:lnTo>
                      <a:pt x="178" y="176"/>
                    </a:lnTo>
                    <a:lnTo>
                      <a:pt x="192" y="164"/>
                    </a:lnTo>
                    <a:lnTo>
                      <a:pt x="204" y="149"/>
                    </a:lnTo>
                    <a:lnTo>
                      <a:pt x="221" y="116"/>
                    </a:lnTo>
                    <a:lnTo>
                      <a:pt x="229" y="88"/>
                    </a:lnTo>
                    <a:lnTo>
                      <a:pt x="231" y="62"/>
                    </a:lnTo>
                    <a:lnTo>
                      <a:pt x="228" y="41"/>
                    </a:lnTo>
                    <a:lnTo>
                      <a:pt x="222" y="24"/>
                    </a:lnTo>
                    <a:lnTo>
                      <a:pt x="215" y="10"/>
                    </a:lnTo>
                    <a:lnTo>
                      <a:pt x="209" y="2"/>
                    </a:lnTo>
                    <a:lnTo>
                      <a:pt x="207" y="0"/>
                    </a:lnTo>
                    <a:close/>
                  </a:path>
                </a:pathLst>
              </a:custGeom>
              <a:solidFill>
                <a:srgbClr val="D1F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2567" name="Freeform 58"/>
              <p:cNvSpPr>
                <a:spLocks/>
              </p:cNvSpPr>
              <p:nvPr/>
            </p:nvSpPr>
            <p:spPr bwMode="auto">
              <a:xfrm>
                <a:off x="2651" y="2936"/>
                <a:ext cx="116" cy="103"/>
              </a:xfrm>
              <a:custGeom>
                <a:avLst/>
                <a:gdLst>
                  <a:gd name="T0" fmla="*/ 12 w 233"/>
                  <a:gd name="T1" fmla="*/ 0 h 206"/>
                  <a:gd name="T2" fmla="*/ 12 w 233"/>
                  <a:gd name="T3" fmla="*/ 1 h 206"/>
                  <a:gd name="T4" fmla="*/ 13 w 233"/>
                  <a:gd name="T5" fmla="*/ 4 h 206"/>
                  <a:gd name="T6" fmla="*/ 14 w 233"/>
                  <a:gd name="T7" fmla="*/ 9 h 206"/>
                  <a:gd name="T8" fmla="*/ 16 w 233"/>
                  <a:gd name="T9" fmla="*/ 15 h 206"/>
                  <a:gd name="T10" fmla="*/ 18 w 233"/>
                  <a:gd name="T11" fmla="*/ 22 h 206"/>
                  <a:gd name="T12" fmla="*/ 22 w 233"/>
                  <a:gd name="T13" fmla="*/ 30 h 206"/>
                  <a:gd name="T14" fmla="*/ 26 w 233"/>
                  <a:gd name="T15" fmla="*/ 39 h 206"/>
                  <a:gd name="T16" fmla="*/ 31 w 233"/>
                  <a:gd name="T17" fmla="*/ 48 h 206"/>
                  <a:gd name="T18" fmla="*/ 37 w 233"/>
                  <a:gd name="T19" fmla="*/ 57 h 206"/>
                  <a:gd name="T20" fmla="*/ 44 w 233"/>
                  <a:gd name="T21" fmla="*/ 66 h 206"/>
                  <a:gd name="T22" fmla="*/ 53 w 233"/>
                  <a:gd name="T23" fmla="*/ 74 h 206"/>
                  <a:gd name="T24" fmla="*/ 63 w 233"/>
                  <a:gd name="T25" fmla="*/ 81 h 206"/>
                  <a:gd name="T26" fmla="*/ 74 w 233"/>
                  <a:gd name="T27" fmla="*/ 88 h 206"/>
                  <a:gd name="T28" fmla="*/ 86 w 233"/>
                  <a:gd name="T29" fmla="*/ 94 h 206"/>
                  <a:gd name="T30" fmla="*/ 101 w 233"/>
                  <a:gd name="T31" fmla="*/ 97 h 206"/>
                  <a:gd name="T32" fmla="*/ 116 w 233"/>
                  <a:gd name="T33" fmla="*/ 99 h 206"/>
                  <a:gd name="T34" fmla="*/ 116 w 233"/>
                  <a:gd name="T35" fmla="*/ 99 h 206"/>
                  <a:gd name="T36" fmla="*/ 113 w 233"/>
                  <a:gd name="T37" fmla="*/ 99 h 206"/>
                  <a:gd name="T38" fmla="*/ 109 w 233"/>
                  <a:gd name="T39" fmla="*/ 100 h 206"/>
                  <a:gd name="T40" fmla="*/ 105 w 233"/>
                  <a:gd name="T41" fmla="*/ 101 h 206"/>
                  <a:gd name="T42" fmla="*/ 98 w 233"/>
                  <a:gd name="T43" fmla="*/ 102 h 206"/>
                  <a:gd name="T44" fmla="*/ 92 w 233"/>
                  <a:gd name="T45" fmla="*/ 103 h 206"/>
                  <a:gd name="T46" fmla="*/ 84 w 233"/>
                  <a:gd name="T47" fmla="*/ 103 h 206"/>
                  <a:gd name="T48" fmla="*/ 76 w 233"/>
                  <a:gd name="T49" fmla="*/ 103 h 206"/>
                  <a:gd name="T50" fmla="*/ 68 w 233"/>
                  <a:gd name="T51" fmla="*/ 103 h 206"/>
                  <a:gd name="T52" fmla="*/ 60 w 233"/>
                  <a:gd name="T53" fmla="*/ 102 h 206"/>
                  <a:gd name="T54" fmla="*/ 51 w 233"/>
                  <a:gd name="T55" fmla="*/ 100 h 206"/>
                  <a:gd name="T56" fmla="*/ 42 w 233"/>
                  <a:gd name="T57" fmla="*/ 97 h 206"/>
                  <a:gd name="T58" fmla="*/ 34 w 233"/>
                  <a:gd name="T59" fmla="*/ 93 h 206"/>
                  <a:gd name="T60" fmla="*/ 27 w 233"/>
                  <a:gd name="T61" fmla="*/ 88 h 206"/>
                  <a:gd name="T62" fmla="*/ 20 w 233"/>
                  <a:gd name="T63" fmla="*/ 82 h 206"/>
                  <a:gd name="T64" fmla="*/ 14 w 233"/>
                  <a:gd name="T65" fmla="*/ 75 h 206"/>
                  <a:gd name="T66" fmla="*/ 5 w 233"/>
                  <a:gd name="T67" fmla="*/ 58 h 206"/>
                  <a:gd name="T68" fmla="*/ 1 w 233"/>
                  <a:gd name="T69" fmla="*/ 44 h 206"/>
                  <a:gd name="T70" fmla="*/ 0 w 233"/>
                  <a:gd name="T71" fmla="*/ 31 h 206"/>
                  <a:gd name="T72" fmla="*/ 2 w 233"/>
                  <a:gd name="T73" fmla="*/ 21 h 206"/>
                  <a:gd name="T74" fmla="*/ 4 w 233"/>
                  <a:gd name="T75" fmla="*/ 12 h 206"/>
                  <a:gd name="T76" fmla="*/ 8 w 233"/>
                  <a:gd name="T77" fmla="*/ 5 h 206"/>
                  <a:gd name="T78" fmla="*/ 11 w 233"/>
                  <a:gd name="T79" fmla="*/ 1 h 206"/>
                  <a:gd name="T80" fmla="*/ 12 w 233"/>
                  <a:gd name="T81" fmla="*/ 0 h 20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33"/>
                  <a:gd name="T124" fmla="*/ 0 h 206"/>
                  <a:gd name="T125" fmla="*/ 233 w 233"/>
                  <a:gd name="T126" fmla="*/ 206 h 20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33" h="206">
                    <a:moveTo>
                      <a:pt x="24" y="0"/>
                    </a:moveTo>
                    <a:lnTo>
                      <a:pt x="24" y="2"/>
                    </a:lnTo>
                    <a:lnTo>
                      <a:pt x="27" y="8"/>
                    </a:lnTo>
                    <a:lnTo>
                      <a:pt x="29" y="17"/>
                    </a:lnTo>
                    <a:lnTo>
                      <a:pt x="32" y="30"/>
                    </a:lnTo>
                    <a:lnTo>
                      <a:pt x="37" y="44"/>
                    </a:lnTo>
                    <a:lnTo>
                      <a:pt x="44" y="60"/>
                    </a:lnTo>
                    <a:lnTo>
                      <a:pt x="52" y="77"/>
                    </a:lnTo>
                    <a:lnTo>
                      <a:pt x="62" y="96"/>
                    </a:lnTo>
                    <a:lnTo>
                      <a:pt x="75" y="114"/>
                    </a:lnTo>
                    <a:lnTo>
                      <a:pt x="89" y="131"/>
                    </a:lnTo>
                    <a:lnTo>
                      <a:pt x="106" y="147"/>
                    </a:lnTo>
                    <a:lnTo>
                      <a:pt x="126" y="162"/>
                    </a:lnTo>
                    <a:lnTo>
                      <a:pt x="148" y="176"/>
                    </a:lnTo>
                    <a:lnTo>
                      <a:pt x="173" y="187"/>
                    </a:lnTo>
                    <a:lnTo>
                      <a:pt x="202" y="193"/>
                    </a:lnTo>
                    <a:lnTo>
                      <a:pt x="233" y="197"/>
                    </a:lnTo>
                    <a:lnTo>
                      <a:pt x="232" y="197"/>
                    </a:lnTo>
                    <a:lnTo>
                      <a:pt x="227" y="198"/>
                    </a:lnTo>
                    <a:lnTo>
                      <a:pt x="219" y="200"/>
                    </a:lnTo>
                    <a:lnTo>
                      <a:pt x="210" y="202"/>
                    </a:lnTo>
                    <a:lnTo>
                      <a:pt x="197" y="204"/>
                    </a:lnTo>
                    <a:lnTo>
                      <a:pt x="184" y="205"/>
                    </a:lnTo>
                    <a:lnTo>
                      <a:pt x="169" y="206"/>
                    </a:lnTo>
                    <a:lnTo>
                      <a:pt x="153" y="206"/>
                    </a:lnTo>
                    <a:lnTo>
                      <a:pt x="136" y="205"/>
                    </a:lnTo>
                    <a:lnTo>
                      <a:pt x="120" y="203"/>
                    </a:lnTo>
                    <a:lnTo>
                      <a:pt x="103" y="199"/>
                    </a:lnTo>
                    <a:lnTo>
                      <a:pt x="85" y="193"/>
                    </a:lnTo>
                    <a:lnTo>
                      <a:pt x="69" y="185"/>
                    </a:lnTo>
                    <a:lnTo>
                      <a:pt x="54" y="176"/>
                    </a:lnTo>
                    <a:lnTo>
                      <a:pt x="40" y="164"/>
                    </a:lnTo>
                    <a:lnTo>
                      <a:pt x="28" y="149"/>
                    </a:lnTo>
                    <a:lnTo>
                      <a:pt x="10" y="116"/>
                    </a:lnTo>
                    <a:lnTo>
                      <a:pt x="2" y="88"/>
                    </a:lnTo>
                    <a:lnTo>
                      <a:pt x="0" y="62"/>
                    </a:lnTo>
                    <a:lnTo>
                      <a:pt x="4" y="41"/>
                    </a:lnTo>
                    <a:lnTo>
                      <a:pt x="9" y="24"/>
                    </a:lnTo>
                    <a:lnTo>
                      <a:pt x="16" y="10"/>
                    </a:lnTo>
                    <a:lnTo>
                      <a:pt x="22" y="2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D1F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2568" name="Freeform 59"/>
              <p:cNvSpPr>
                <a:spLocks/>
              </p:cNvSpPr>
              <p:nvPr/>
            </p:nvSpPr>
            <p:spPr bwMode="auto">
              <a:xfrm>
                <a:off x="2714" y="3110"/>
                <a:ext cx="136" cy="61"/>
              </a:xfrm>
              <a:custGeom>
                <a:avLst/>
                <a:gdLst>
                  <a:gd name="T0" fmla="*/ 136 w 273"/>
                  <a:gd name="T1" fmla="*/ 53 h 121"/>
                  <a:gd name="T2" fmla="*/ 136 w 273"/>
                  <a:gd name="T3" fmla="*/ 51 h 121"/>
                  <a:gd name="T4" fmla="*/ 133 w 273"/>
                  <a:gd name="T5" fmla="*/ 47 h 121"/>
                  <a:gd name="T6" fmla="*/ 130 w 273"/>
                  <a:gd name="T7" fmla="*/ 41 h 121"/>
                  <a:gd name="T8" fmla="*/ 126 w 273"/>
                  <a:gd name="T9" fmla="*/ 34 h 121"/>
                  <a:gd name="T10" fmla="*/ 122 w 273"/>
                  <a:gd name="T11" fmla="*/ 26 h 121"/>
                  <a:gd name="T12" fmla="*/ 118 w 273"/>
                  <a:gd name="T13" fmla="*/ 19 h 121"/>
                  <a:gd name="T14" fmla="*/ 114 w 273"/>
                  <a:gd name="T15" fmla="*/ 11 h 121"/>
                  <a:gd name="T16" fmla="*/ 110 w 273"/>
                  <a:gd name="T17" fmla="*/ 5 h 121"/>
                  <a:gd name="T18" fmla="*/ 107 w 273"/>
                  <a:gd name="T19" fmla="*/ 1 h 121"/>
                  <a:gd name="T20" fmla="*/ 105 w 273"/>
                  <a:gd name="T21" fmla="*/ 0 h 121"/>
                  <a:gd name="T22" fmla="*/ 103 w 273"/>
                  <a:gd name="T23" fmla="*/ 2 h 121"/>
                  <a:gd name="T24" fmla="*/ 100 w 273"/>
                  <a:gd name="T25" fmla="*/ 5 h 121"/>
                  <a:gd name="T26" fmla="*/ 98 w 273"/>
                  <a:gd name="T27" fmla="*/ 9 h 121"/>
                  <a:gd name="T28" fmla="*/ 94 w 273"/>
                  <a:gd name="T29" fmla="*/ 13 h 121"/>
                  <a:gd name="T30" fmla="*/ 89 w 273"/>
                  <a:gd name="T31" fmla="*/ 18 h 121"/>
                  <a:gd name="T32" fmla="*/ 82 w 273"/>
                  <a:gd name="T33" fmla="*/ 21 h 121"/>
                  <a:gd name="T34" fmla="*/ 74 w 273"/>
                  <a:gd name="T35" fmla="*/ 23 h 121"/>
                  <a:gd name="T36" fmla="*/ 66 w 273"/>
                  <a:gd name="T37" fmla="*/ 24 h 121"/>
                  <a:gd name="T38" fmla="*/ 58 w 273"/>
                  <a:gd name="T39" fmla="*/ 23 h 121"/>
                  <a:gd name="T40" fmla="*/ 51 w 273"/>
                  <a:gd name="T41" fmla="*/ 22 h 121"/>
                  <a:gd name="T42" fmla="*/ 43 w 273"/>
                  <a:gd name="T43" fmla="*/ 19 h 121"/>
                  <a:gd name="T44" fmla="*/ 38 w 273"/>
                  <a:gd name="T45" fmla="*/ 15 h 121"/>
                  <a:gd name="T46" fmla="*/ 33 w 273"/>
                  <a:gd name="T47" fmla="*/ 11 h 121"/>
                  <a:gd name="T48" fmla="*/ 30 w 273"/>
                  <a:gd name="T49" fmla="*/ 5 h 121"/>
                  <a:gd name="T50" fmla="*/ 27 w 273"/>
                  <a:gd name="T51" fmla="*/ 1 h 121"/>
                  <a:gd name="T52" fmla="*/ 22 w 273"/>
                  <a:gd name="T53" fmla="*/ 2 h 121"/>
                  <a:gd name="T54" fmla="*/ 17 w 273"/>
                  <a:gd name="T55" fmla="*/ 7 h 121"/>
                  <a:gd name="T56" fmla="*/ 12 w 273"/>
                  <a:gd name="T57" fmla="*/ 13 h 121"/>
                  <a:gd name="T58" fmla="*/ 7 w 273"/>
                  <a:gd name="T59" fmla="*/ 22 h 121"/>
                  <a:gd name="T60" fmla="*/ 3 w 273"/>
                  <a:gd name="T61" fmla="*/ 32 h 121"/>
                  <a:gd name="T62" fmla="*/ 0 w 273"/>
                  <a:gd name="T63" fmla="*/ 42 h 121"/>
                  <a:gd name="T64" fmla="*/ 0 w 273"/>
                  <a:gd name="T65" fmla="*/ 50 h 121"/>
                  <a:gd name="T66" fmla="*/ 1 w 273"/>
                  <a:gd name="T67" fmla="*/ 54 h 121"/>
                  <a:gd name="T68" fmla="*/ 6 w 273"/>
                  <a:gd name="T69" fmla="*/ 57 h 121"/>
                  <a:gd name="T70" fmla="*/ 13 w 273"/>
                  <a:gd name="T71" fmla="*/ 59 h 121"/>
                  <a:gd name="T72" fmla="*/ 22 w 273"/>
                  <a:gd name="T73" fmla="*/ 60 h 121"/>
                  <a:gd name="T74" fmla="*/ 32 w 273"/>
                  <a:gd name="T75" fmla="*/ 61 h 121"/>
                  <a:gd name="T76" fmla="*/ 43 w 273"/>
                  <a:gd name="T77" fmla="*/ 61 h 121"/>
                  <a:gd name="T78" fmla="*/ 56 w 273"/>
                  <a:gd name="T79" fmla="*/ 61 h 121"/>
                  <a:gd name="T80" fmla="*/ 69 w 273"/>
                  <a:gd name="T81" fmla="*/ 60 h 121"/>
                  <a:gd name="T82" fmla="*/ 81 w 273"/>
                  <a:gd name="T83" fmla="*/ 59 h 121"/>
                  <a:gd name="T84" fmla="*/ 94 w 273"/>
                  <a:gd name="T85" fmla="*/ 58 h 121"/>
                  <a:gd name="T86" fmla="*/ 105 w 273"/>
                  <a:gd name="T87" fmla="*/ 57 h 121"/>
                  <a:gd name="T88" fmla="*/ 115 w 273"/>
                  <a:gd name="T89" fmla="*/ 56 h 121"/>
                  <a:gd name="T90" fmla="*/ 124 w 273"/>
                  <a:gd name="T91" fmla="*/ 54 h 121"/>
                  <a:gd name="T92" fmla="*/ 130 w 273"/>
                  <a:gd name="T93" fmla="*/ 53 h 121"/>
                  <a:gd name="T94" fmla="*/ 134 w 273"/>
                  <a:gd name="T95" fmla="*/ 53 h 121"/>
                  <a:gd name="T96" fmla="*/ 136 w 273"/>
                  <a:gd name="T97" fmla="*/ 53 h 121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273"/>
                  <a:gd name="T148" fmla="*/ 0 h 121"/>
                  <a:gd name="T149" fmla="*/ 273 w 273"/>
                  <a:gd name="T150" fmla="*/ 121 h 121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273" h="121">
                    <a:moveTo>
                      <a:pt x="273" y="105"/>
                    </a:moveTo>
                    <a:lnTo>
                      <a:pt x="272" y="101"/>
                    </a:lnTo>
                    <a:lnTo>
                      <a:pt x="267" y="94"/>
                    </a:lnTo>
                    <a:lnTo>
                      <a:pt x="260" y="82"/>
                    </a:lnTo>
                    <a:lnTo>
                      <a:pt x="253" y="68"/>
                    </a:lnTo>
                    <a:lnTo>
                      <a:pt x="244" y="52"/>
                    </a:lnTo>
                    <a:lnTo>
                      <a:pt x="236" y="37"/>
                    </a:lnTo>
                    <a:lnTo>
                      <a:pt x="228" y="22"/>
                    </a:lnTo>
                    <a:lnTo>
                      <a:pt x="221" y="9"/>
                    </a:lnTo>
                    <a:lnTo>
                      <a:pt x="215" y="2"/>
                    </a:lnTo>
                    <a:lnTo>
                      <a:pt x="211" y="0"/>
                    </a:lnTo>
                    <a:lnTo>
                      <a:pt x="207" y="3"/>
                    </a:lnTo>
                    <a:lnTo>
                      <a:pt x="201" y="9"/>
                    </a:lnTo>
                    <a:lnTo>
                      <a:pt x="196" y="17"/>
                    </a:lnTo>
                    <a:lnTo>
                      <a:pt x="188" y="25"/>
                    </a:lnTo>
                    <a:lnTo>
                      <a:pt x="178" y="35"/>
                    </a:lnTo>
                    <a:lnTo>
                      <a:pt x="165" y="41"/>
                    </a:lnTo>
                    <a:lnTo>
                      <a:pt x="148" y="46"/>
                    </a:lnTo>
                    <a:lnTo>
                      <a:pt x="133" y="47"/>
                    </a:lnTo>
                    <a:lnTo>
                      <a:pt x="117" y="46"/>
                    </a:lnTo>
                    <a:lnTo>
                      <a:pt x="102" y="43"/>
                    </a:lnTo>
                    <a:lnTo>
                      <a:pt x="87" y="38"/>
                    </a:lnTo>
                    <a:lnTo>
                      <a:pt x="76" y="30"/>
                    </a:lnTo>
                    <a:lnTo>
                      <a:pt x="67" y="21"/>
                    </a:lnTo>
                    <a:lnTo>
                      <a:pt x="60" y="9"/>
                    </a:lnTo>
                    <a:lnTo>
                      <a:pt x="54" y="2"/>
                    </a:lnTo>
                    <a:lnTo>
                      <a:pt x="45" y="3"/>
                    </a:lnTo>
                    <a:lnTo>
                      <a:pt x="34" y="13"/>
                    </a:lnTo>
                    <a:lnTo>
                      <a:pt x="24" y="26"/>
                    </a:lnTo>
                    <a:lnTo>
                      <a:pt x="14" y="44"/>
                    </a:lnTo>
                    <a:lnTo>
                      <a:pt x="6" y="63"/>
                    </a:lnTo>
                    <a:lnTo>
                      <a:pt x="1" y="83"/>
                    </a:lnTo>
                    <a:lnTo>
                      <a:pt x="0" y="100"/>
                    </a:lnTo>
                    <a:lnTo>
                      <a:pt x="3" y="107"/>
                    </a:lnTo>
                    <a:lnTo>
                      <a:pt x="13" y="113"/>
                    </a:lnTo>
                    <a:lnTo>
                      <a:pt x="26" y="117"/>
                    </a:lnTo>
                    <a:lnTo>
                      <a:pt x="44" y="120"/>
                    </a:lnTo>
                    <a:lnTo>
                      <a:pt x="64" y="121"/>
                    </a:lnTo>
                    <a:lnTo>
                      <a:pt x="87" y="121"/>
                    </a:lnTo>
                    <a:lnTo>
                      <a:pt x="113" y="121"/>
                    </a:lnTo>
                    <a:lnTo>
                      <a:pt x="138" y="120"/>
                    </a:lnTo>
                    <a:lnTo>
                      <a:pt x="163" y="117"/>
                    </a:lnTo>
                    <a:lnTo>
                      <a:pt x="188" y="115"/>
                    </a:lnTo>
                    <a:lnTo>
                      <a:pt x="211" y="113"/>
                    </a:lnTo>
                    <a:lnTo>
                      <a:pt x="230" y="111"/>
                    </a:lnTo>
                    <a:lnTo>
                      <a:pt x="248" y="108"/>
                    </a:lnTo>
                    <a:lnTo>
                      <a:pt x="261" y="106"/>
                    </a:lnTo>
                    <a:lnTo>
                      <a:pt x="269" y="105"/>
                    </a:lnTo>
                    <a:lnTo>
                      <a:pt x="273" y="105"/>
                    </a:lnTo>
                    <a:close/>
                  </a:path>
                </a:pathLst>
              </a:custGeom>
              <a:solidFill>
                <a:srgbClr val="D1F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2569" name="Freeform 60"/>
              <p:cNvSpPr>
                <a:spLocks/>
              </p:cNvSpPr>
              <p:nvPr/>
            </p:nvSpPr>
            <p:spPr bwMode="auto">
              <a:xfrm>
                <a:off x="2409" y="3123"/>
                <a:ext cx="748" cy="551"/>
              </a:xfrm>
              <a:custGeom>
                <a:avLst/>
                <a:gdLst>
                  <a:gd name="T0" fmla="*/ 40 w 1496"/>
                  <a:gd name="T1" fmla="*/ 15 h 1103"/>
                  <a:gd name="T2" fmla="*/ 30 w 1496"/>
                  <a:gd name="T3" fmla="*/ 14 h 1103"/>
                  <a:gd name="T4" fmla="*/ 17 w 1496"/>
                  <a:gd name="T5" fmla="*/ 15 h 1103"/>
                  <a:gd name="T6" fmla="*/ 4 w 1496"/>
                  <a:gd name="T7" fmla="*/ 23 h 1103"/>
                  <a:gd name="T8" fmla="*/ 0 w 1496"/>
                  <a:gd name="T9" fmla="*/ 34 h 1103"/>
                  <a:gd name="T10" fmla="*/ 2 w 1496"/>
                  <a:gd name="T11" fmla="*/ 41 h 1103"/>
                  <a:gd name="T12" fmla="*/ 8 w 1496"/>
                  <a:gd name="T13" fmla="*/ 48 h 1103"/>
                  <a:gd name="T14" fmla="*/ 19 w 1496"/>
                  <a:gd name="T15" fmla="*/ 54 h 1103"/>
                  <a:gd name="T16" fmla="*/ 36 w 1496"/>
                  <a:gd name="T17" fmla="*/ 60 h 1103"/>
                  <a:gd name="T18" fmla="*/ 59 w 1496"/>
                  <a:gd name="T19" fmla="*/ 66 h 1103"/>
                  <a:gd name="T20" fmla="*/ 89 w 1496"/>
                  <a:gd name="T21" fmla="*/ 71 h 1103"/>
                  <a:gd name="T22" fmla="*/ 126 w 1496"/>
                  <a:gd name="T23" fmla="*/ 77 h 1103"/>
                  <a:gd name="T24" fmla="*/ 140 w 1496"/>
                  <a:gd name="T25" fmla="*/ 491 h 1103"/>
                  <a:gd name="T26" fmla="*/ 143 w 1496"/>
                  <a:gd name="T27" fmla="*/ 493 h 1103"/>
                  <a:gd name="T28" fmla="*/ 154 w 1496"/>
                  <a:gd name="T29" fmla="*/ 500 h 1103"/>
                  <a:gd name="T30" fmla="*/ 173 w 1496"/>
                  <a:gd name="T31" fmla="*/ 510 h 1103"/>
                  <a:gd name="T32" fmla="*/ 197 w 1496"/>
                  <a:gd name="T33" fmla="*/ 521 h 1103"/>
                  <a:gd name="T34" fmla="*/ 229 w 1496"/>
                  <a:gd name="T35" fmla="*/ 533 h 1103"/>
                  <a:gd name="T36" fmla="*/ 269 w 1496"/>
                  <a:gd name="T37" fmla="*/ 542 h 1103"/>
                  <a:gd name="T38" fmla="*/ 315 w 1496"/>
                  <a:gd name="T39" fmla="*/ 549 h 1103"/>
                  <a:gd name="T40" fmla="*/ 367 w 1496"/>
                  <a:gd name="T41" fmla="*/ 551 h 1103"/>
                  <a:gd name="T42" fmla="*/ 395 w 1496"/>
                  <a:gd name="T43" fmla="*/ 550 h 1103"/>
                  <a:gd name="T44" fmla="*/ 424 w 1496"/>
                  <a:gd name="T45" fmla="*/ 548 h 1103"/>
                  <a:gd name="T46" fmla="*/ 456 w 1496"/>
                  <a:gd name="T47" fmla="*/ 544 h 1103"/>
                  <a:gd name="T48" fmla="*/ 488 w 1496"/>
                  <a:gd name="T49" fmla="*/ 538 h 1103"/>
                  <a:gd name="T50" fmla="*/ 523 w 1496"/>
                  <a:gd name="T51" fmla="*/ 529 h 1103"/>
                  <a:gd name="T52" fmla="*/ 559 w 1496"/>
                  <a:gd name="T53" fmla="*/ 519 h 1103"/>
                  <a:gd name="T54" fmla="*/ 596 w 1496"/>
                  <a:gd name="T55" fmla="*/ 506 h 1103"/>
                  <a:gd name="T56" fmla="*/ 635 w 1496"/>
                  <a:gd name="T57" fmla="*/ 491 h 1103"/>
                  <a:gd name="T58" fmla="*/ 592 w 1496"/>
                  <a:gd name="T59" fmla="*/ 72 h 1103"/>
                  <a:gd name="T60" fmla="*/ 603 w 1496"/>
                  <a:gd name="T61" fmla="*/ 71 h 1103"/>
                  <a:gd name="T62" fmla="*/ 622 w 1496"/>
                  <a:gd name="T63" fmla="*/ 68 h 1103"/>
                  <a:gd name="T64" fmla="*/ 646 w 1496"/>
                  <a:gd name="T65" fmla="*/ 66 h 1103"/>
                  <a:gd name="T66" fmla="*/ 673 w 1496"/>
                  <a:gd name="T67" fmla="*/ 62 h 1103"/>
                  <a:gd name="T68" fmla="*/ 699 w 1496"/>
                  <a:gd name="T69" fmla="*/ 56 h 1103"/>
                  <a:gd name="T70" fmla="*/ 721 w 1496"/>
                  <a:gd name="T71" fmla="*/ 51 h 1103"/>
                  <a:gd name="T72" fmla="*/ 736 w 1496"/>
                  <a:gd name="T73" fmla="*/ 45 h 1103"/>
                  <a:gd name="T74" fmla="*/ 744 w 1496"/>
                  <a:gd name="T75" fmla="*/ 34 h 1103"/>
                  <a:gd name="T76" fmla="*/ 748 w 1496"/>
                  <a:gd name="T77" fmla="*/ 20 h 1103"/>
                  <a:gd name="T78" fmla="*/ 745 w 1496"/>
                  <a:gd name="T79" fmla="*/ 7 h 1103"/>
                  <a:gd name="T80" fmla="*/ 734 w 1496"/>
                  <a:gd name="T81" fmla="*/ 0 h 1103"/>
                  <a:gd name="T82" fmla="*/ 722 w 1496"/>
                  <a:gd name="T83" fmla="*/ 0 h 1103"/>
                  <a:gd name="T84" fmla="*/ 708 w 1496"/>
                  <a:gd name="T85" fmla="*/ 2 h 1103"/>
                  <a:gd name="T86" fmla="*/ 687 w 1496"/>
                  <a:gd name="T87" fmla="*/ 4 h 1103"/>
                  <a:gd name="T88" fmla="*/ 659 w 1496"/>
                  <a:gd name="T89" fmla="*/ 7 h 1103"/>
                  <a:gd name="T90" fmla="*/ 625 w 1496"/>
                  <a:gd name="T91" fmla="*/ 11 h 1103"/>
                  <a:gd name="T92" fmla="*/ 586 w 1496"/>
                  <a:gd name="T93" fmla="*/ 14 h 1103"/>
                  <a:gd name="T94" fmla="*/ 541 w 1496"/>
                  <a:gd name="T95" fmla="*/ 18 h 1103"/>
                  <a:gd name="T96" fmla="*/ 493 w 1496"/>
                  <a:gd name="T97" fmla="*/ 22 h 1103"/>
                  <a:gd name="T98" fmla="*/ 442 w 1496"/>
                  <a:gd name="T99" fmla="*/ 25 h 1103"/>
                  <a:gd name="T100" fmla="*/ 389 w 1496"/>
                  <a:gd name="T101" fmla="*/ 28 h 1103"/>
                  <a:gd name="T102" fmla="*/ 335 w 1496"/>
                  <a:gd name="T103" fmla="*/ 30 h 1103"/>
                  <a:gd name="T104" fmla="*/ 279 w 1496"/>
                  <a:gd name="T105" fmla="*/ 30 h 1103"/>
                  <a:gd name="T106" fmla="*/ 223 w 1496"/>
                  <a:gd name="T107" fmla="*/ 30 h 1103"/>
                  <a:gd name="T108" fmla="*/ 169 w 1496"/>
                  <a:gd name="T109" fmla="*/ 28 h 1103"/>
                  <a:gd name="T110" fmla="*/ 116 w 1496"/>
                  <a:gd name="T111" fmla="*/ 25 h 1103"/>
                  <a:gd name="T112" fmla="*/ 66 w 1496"/>
                  <a:gd name="T113" fmla="*/ 19 h 1103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1496"/>
                  <a:gd name="T172" fmla="*/ 0 h 1103"/>
                  <a:gd name="T173" fmla="*/ 1496 w 1496"/>
                  <a:gd name="T174" fmla="*/ 1103 h 1103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1496" h="1103">
                    <a:moveTo>
                      <a:pt x="82" y="31"/>
                    </a:moveTo>
                    <a:lnTo>
                      <a:pt x="79" y="31"/>
                    </a:lnTo>
                    <a:lnTo>
                      <a:pt x="72" y="30"/>
                    </a:lnTo>
                    <a:lnTo>
                      <a:pt x="60" y="29"/>
                    </a:lnTo>
                    <a:lnTo>
                      <a:pt x="46" y="29"/>
                    </a:lnTo>
                    <a:lnTo>
                      <a:pt x="33" y="31"/>
                    </a:lnTo>
                    <a:lnTo>
                      <a:pt x="20" y="37"/>
                    </a:lnTo>
                    <a:lnTo>
                      <a:pt x="8" y="46"/>
                    </a:lnTo>
                    <a:lnTo>
                      <a:pt x="1" y="60"/>
                    </a:lnTo>
                    <a:lnTo>
                      <a:pt x="0" y="68"/>
                    </a:lnTo>
                    <a:lnTo>
                      <a:pt x="1" y="75"/>
                    </a:lnTo>
                    <a:lnTo>
                      <a:pt x="4" y="83"/>
                    </a:lnTo>
                    <a:lnTo>
                      <a:pt x="8" y="90"/>
                    </a:lnTo>
                    <a:lnTo>
                      <a:pt x="16" y="96"/>
                    </a:lnTo>
                    <a:lnTo>
                      <a:pt x="26" y="103"/>
                    </a:lnTo>
                    <a:lnTo>
                      <a:pt x="38" y="109"/>
                    </a:lnTo>
                    <a:lnTo>
                      <a:pt x="53" y="114"/>
                    </a:lnTo>
                    <a:lnTo>
                      <a:pt x="72" y="120"/>
                    </a:lnTo>
                    <a:lnTo>
                      <a:pt x="94" y="126"/>
                    </a:lnTo>
                    <a:lnTo>
                      <a:pt x="118" y="132"/>
                    </a:lnTo>
                    <a:lnTo>
                      <a:pt x="147" y="137"/>
                    </a:lnTo>
                    <a:lnTo>
                      <a:pt x="178" y="143"/>
                    </a:lnTo>
                    <a:lnTo>
                      <a:pt x="213" y="149"/>
                    </a:lnTo>
                    <a:lnTo>
                      <a:pt x="253" y="155"/>
                    </a:lnTo>
                    <a:lnTo>
                      <a:pt x="295" y="160"/>
                    </a:lnTo>
                    <a:lnTo>
                      <a:pt x="279" y="982"/>
                    </a:lnTo>
                    <a:lnTo>
                      <a:pt x="281" y="983"/>
                    </a:lnTo>
                    <a:lnTo>
                      <a:pt x="286" y="987"/>
                    </a:lnTo>
                    <a:lnTo>
                      <a:pt x="295" y="993"/>
                    </a:lnTo>
                    <a:lnTo>
                      <a:pt x="308" y="1001"/>
                    </a:lnTo>
                    <a:lnTo>
                      <a:pt x="324" y="1010"/>
                    </a:lnTo>
                    <a:lnTo>
                      <a:pt x="345" y="1021"/>
                    </a:lnTo>
                    <a:lnTo>
                      <a:pt x="368" y="1031"/>
                    </a:lnTo>
                    <a:lnTo>
                      <a:pt x="394" y="1043"/>
                    </a:lnTo>
                    <a:lnTo>
                      <a:pt x="425" y="1054"/>
                    </a:lnTo>
                    <a:lnTo>
                      <a:pt x="459" y="1066"/>
                    </a:lnTo>
                    <a:lnTo>
                      <a:pt x="497" y="1076"/>
                    </a:lnTo>
                    <a:lnTo>
                      <a:pt x="537" y="1084"/>
                    </a:lnTo>
                    <a:lnTo>
                      <a:pt x="581" y="1092"/>
                    </a:lnTo>
                    <a:lnTo>
                      <a:pt x="629" y="1098"/>
                    </a:lnTo>
                    <a:lnTo>
                      <a:pt x="680" y="1101"/>
                    </a:lnTo>
                    <a:lnTo>
                      <a:pt x="734" y="1103"/>
                    </a:lnTo>
                    <a:lnTo>
                      <a:pt x="762" y="1103"/>
                    </a:lnTo>
                    <a:lnTo>
                      <a:pt x="791" y="1101"/>
                    </a:lnTo>
                    <a:lnTo>
                      <a:pt x="820" y="1099"/>
                    </a:lnTo>
                    <a:lnTo>
                      <a:pt x="849" y="1097"/>
                    </a:lnTo>
                    <a:lnTo>
                      <a:pt x="881" y="1092"/>
                    </a:lnTo>
                    <a:lnTo>
                      <a:pt x="912" y="1088"/>
                    </a:lnTo>
                    <a:lnTo>
                      <a:pt x="944" y="1082"/>
                    </a:lnTo>
                    <a:lnTo>
                      <a:pt x="977" y="1076"/>
                    </a:lnTo>
                    <a:lnTo>
                      <a:pt x="1011" y="1068"/>
                    </a:lnTo>
                    <a:lnTo>
                      <a:pt x="1045" y="1059"/>
                    </a:lnTo>
                    <a:lnTo>
                      <a:pt x="1081" y="1050"/>
                    </a:lnTo>
                    <a:lnTo>
                      <a:pt x="1117" y="1038"/>
                    </a:lnTo>
                    <a:lnTo>
                      <a:pt x="1154" y="1027"/>
                    </a:lnTo>
                    <a:lnTo>
                      <a:pt x="1192" y="1013"/>
                    </a:lnTo>
                    <a:lnTo>
                      <a:pt x="1230" y="998"/>
                    </a:lnTo>
                    <a:lnTo>
                      <a:pt x="1269" y="982"/>
                    </a:lnTo>
                    <a:lnTo>
                      <a:pt x="1180" y="144"/>
                    </a:lnTo>
                    <a:lnTo>
                      <a:pt x="1184" y="144"/>
                    </a:lnTo>
                    <a:lnTo>
                      <a:pt x="1192" y="143"/>
                    </a:lnTo>
                    <a:lnTo>
                      <a:pt x="1206" y="142"/>
                    </a:lnTo>
                    <a:lnTo>
                      <a:pt x="1223" y="140"/>
                    </a:lnTo>
                    <a:lnTo>
                      <a:pt x="1244" y="137"/>
                    </a:lnTo>
                    <a:lnTo>
                      <a:pt x="1267" y="135"/>
                    </a:lnTo>
                    <a:lnTo>
                      <a:pt x="1292" y="132"/>
                    </a:lnTo>
                    <a:lnTo>
                      <a:pt x="1318" y="127"/>
                    </a:lnTo>
                    <a:lnTo>
                      <a:pt x="1345" y="124"/>
                    </a:lnTo>
                    <a:lnTo>
                      <a:pt x="1371" y="119"/>
                    </a:lnTo>
                    <a:lnTo>
                      <a:pt x="1397" y="113"/>
                    </a:lnTo>
                    <a:lnTo>
                      <a:pt x="1420" y="109"/>
                    </a:lnTo>
                    <a:lnTo>
                      <a:pt x="1441" y="103"/>
                    </a:lnTo>
                    <a:lnTo>
                      <a:pt x="1458" y="96"/>
                    </a:lnTo>
                    <a:lnTo>
                      <a:pt x="1471" y="90"/>
                    </a:lnTo>
                    <a:lnTo>
                      <a:pt x="1479" y="83"/>
                    </a:lnTo>
                    <a:lnTo>
                      <a:pt x="1488" y="69"/>
                    </a:lnTo>
                    <a:lnTo>
                      <a:pt x="1494" y="54"/>
                    </a:lnTo>
                    <a:lnTo>
                      <a:pt x="1496" y="41"/>
                    </a:lnTo>
                    <a:lnTo>
                      <a:pt x="1495" y="27"/>
                    </a:lnTo>
                    <a:lnTo>
                      <a:pt x="1489" y="15"/>
                    </a:lnTo>
                    <a:lnTo>
                      <a:pt x="1481" y="7"/>
                    </a:lnTo>
                    <a:lnTo>
                      <a:pt x="1467" y="1"/>
                    </a:lnTo>
                    <a:lnTo>
                      <a:pt x="1450" y="0"/>
                    </a:lnTo>
                    <a:lnTo>
                      <a:pt x="1443" y="1"/>
                    </a:lnTo>
                    <a:lnTo>
                      <a:pt x="1431" y="3"/>
                    </a:lnTo>
                    <a:lnTo>
                      <a:pt x="1416" y="4"/>
                    </a:lnTo>
                    <a:lnTo>
                      <a:pt x="1397" y="6"/>
                    </a:lnTo>
                    <a:lnTo>
                      <a:pt x="1374" y="8"/>
                    </a:lnTo>
                    <a:lnTo>
                      <a:pt x="1347" y="12"/>
                    </a:lnTo>
                    <a:lnTo>
                      <a:pt x="1318" y="15"/>
                    </a:lnTo>
                    <a:lnTo>
                      <a:pt x="1285" y="19"/>
                    </a:lnTo>
                    <a:lnTo>
                      <a:pt x="1250" y="22"/>
                    </a:lnTo>
                    <a:lnTo>
                      <a:pt x="1211" y="26"/>
                    </a:lnTo>
                    <a:lnTo>
                      <a:pt x="1171" y="29"/>
                    </a:lnTo>
                    <a:lnTo>
                      <a:pt x="1128" y="34"/>
                    </a:lnTo>
                    <a:lnTo>
                      <a:pt x="1082" y="37"/>
                    </a:lnTo>
                    <a:lnTo>
                      <a:pt x="1036" y="41"/>
                    </a:lnTo>
                    <a:lnTo>
                      <a:pt x="987" y="44"/>
                    </a:lnTo>
                    <a:lnTo>
                      <a:pt x="937" y="48"/>
                    </a:lnTo>
                    <a:lnTo>
                      <a:pt x="885" y="51"/>
                    </a:lnTo>
                    <a:lnTo>
                      <a:pt x="832" y="53"/>
                    </a:lnTo>
                    <a:lnTo>
                      <a:pt x="778" y="57"/>
                    </a:lnTo>
                    <a:lnTo>
                      <a:pt x="724" y="58"/>
                    </a:lnTo>
                    <a:lnTo>
                      <a:pt x="669" y="60"/>
                    </a:lnTo>
                    <a:lnTo>
                      <a:pt x="613" y="61"/>
                    </a:lnTo>
                    <a:lnTo>
                      <a:pt x="558" y="61"/>
                    </a:lnTo>
                    <a:lnTo>
                      <a:pt x="503" y="61"/>
                    </a:lnTo>
                    <a:lnTo>
                      <a:pt x="447" y="60"/>
                    </a:lnTo>
                    <a:lnTo>
                      <a:pt x="392" y="59"/>
                    </a:lnTo>
                    <a:lnTo>
                      <a:pt x="338" y="57"/>
                    </a:lnTo>
                    <a:lnTo>
                      <a:pt x="284" y="53"/>
                    </a:lnTo>
                    <a:lnTo>
                      <a:pt x="232" y="50"/>
                    </a:lnTo>
                    <a:lnTo>
                      <a:pt x="180" y="44"/>
                    </a:lnTo>
                    <a:lnTo>
                      <a:pt x="131" y="38"/>
                    </a:lnTo>
                    <a:lnTo>
                      <a:pt x="82" y="31"/>
                    </a:lnTo>
                    <a:close/>
                  </a:path>
                </a:pathLst>
              </a:custGeom>
              <a:solidFill>
                <a:srgbClr val="1960D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2570" name="Freeform 61"/>
              <p:cNvSpPr>
                <a:spLocks/>
              </p:cNvSpPr>
              <p:nvPr/>
            </p:nvSpPr>
            <p:spPr bwMode="auto">
              <a:xfrm>
                <a:off x="2407" y="3135"/>
                <a:ext cx="483" cy="47"/>
              </a:xfrm>
              <a:custGeom>
                <a:avLst/>
                <a:gdLst>
                  <a:gd name="T0" fmla="*/ 13 w 965"/>
                  <a:gd name="T1" fmla="*/ 1 h 95"/>
                  <a:gd name="T2" fmla="*/ 8 w 965"/>
                  <a:gd name="T3" fmla="*/ 5 h 95"/>
                  <a:gd name="T4" fmla="*/ 1 w 965"/>
                  <a:gd name="T5" fmla="*/ 12 h 95"/>
                  <a:gd name="T6" fmla="*/ 1 w 965"/>
                  <a:gd name="T7" fmla="*/ 22 h 95"/>
                  <a:gd name="T8" fmla="*/ 7 w 965"/>
                  <a:gd name="T9" fmla="*/ 29 h 95"/>
                  <a:gd name="T10" fmla="*/ 15 w 965"/>
                  <a:gd name="T11" fmla="*/ 32 h 95"/>
                  <a:gd name="T12" fmla="*/ 29 w 965"/>
                  <a:gd name="T13" fmla="*/ 35 h 95"/>
                  <a:gd name="T14" fmla="*/ 48 w 965"/>
                  <a:gd name="T15" fmla="*/ 38 h 95"/>
                  <a:gd name="T16" fmla="*/ 71 w 965"/>
                  <a:gd name="T17" fmla="*/ 40 h 95"/>
                  <a:gd name="T18" fmla="*/ 98 w 965"/>
                  <a:gd name="T19" fmla="*/ 43 h 95"/>
                  <a:gd name="T20" fmla="*/ 128 w 965"/>
                  <a:gd name="T21" fmla="*/ 44 h 95"/>
                  <a:gd name="T22" fmla="*/ 161 w 965"/>
                  <a:gd name="T23" fmla="*/ 46 h 95"/>
                  <a:gd name="T24" fmla="*/ 196 w 965"/>
                  <a:gd name="T25" fmla="*/ 47 h 95"/>
                  <a:gd name="T26" fmla="*/ 234 w 965"/>
                  <a:gd name="T27" fmla="*/ 47 h 95"/>
                  <a:gd name="T28" fmla="*/ 272 w 965"/>
                  <a:gd name="T29" fmla="*/ 47 h 95"/>
                  <a:gd name="T30" fmla="*/ 311 w 965"/>
                  <a:gd name="T31" fmla="*/ 47 h 95"/>
                  <a:gd name="T32" fmla="*/ 350 w 965"/>
                  <a:gd name="T33" fmla="*/ 45 h 95"/>
                  <a:gd name="T34" fmla="*/ 390 w 965"/>
                  <a:gd name="T35" fmla="*/ 43 h 95"/>
                  <a:gd name="T36" fmla="*/ 428 w 965"/>
                  <a:gd name="T37" fmla="*/ 40 h 95"/>
                  <a:gd name="T38" fmla="*/ 465 w 965"/>
                  <a:gd name="T39" fmla="*/ 36 h 95"/>
                  <a:gd name="T40" fmla="*/ 482 w 965"/>
                  <a:gd name="T41" fmla="*/ 33 h 95"/>
                  <a:gd name="T42" fmla="*/ 474 w 965"/>
                  <a:gd name="T43" fmla="*/ 33 h 95"/>
                  <a:gd name="T44" fmla="*/ 459 w 965"/>
                  <a:gd name="T45" fmla="*/ 34 h 95"/>
                  <a:gd name="T46" fmla="*/ 438 w 965"/>
                  <a:gd name="T47" fmla="*/ 34 h 95"/>
                  <a:gd name="T48" fmla="*/ 412 w 965"/>
                  <a:gd name="T49" fmla="*/ 34 h 95"/>
                  <a:gd name="T50" fmla="*/ 381 w 965"/>
                  <a:gd name="T51" fmla="*/ 34 h 95"/>
                  <a:gd name="T52" fmla="*/ 346 w 965"/>
                  <a:gd name="T53" fmla="*/ 33 h 95"/>
                  <a:gd name="T54" fmla="*/ 310 w 965"/>
                  <a:gd name="T55" fmla="*/ 33 h 95"/>
                  <a:gd name="T56" fmla="*/ 271 w 965"/>
                  <a:gd name="T57" fmla="*/ 32 h 95"/>
                  <a:gd name="T58" fmla="*/ 231 w 965"/>
                  <a:gd name="T59" fmla="*/ 30 h 95"/>
                  <a:gd name="T60" fmla="*/ 191 w 965"/>
                  <a:gd name="T61" fmla="*/ 28 h 95"/>
                  <a:gd name="T62" fmla="*/ 153 w 965"/>
                  <a:gd name="T63" fmla="*/ 25 h 95"/>
                  <a:gd name="T64" fmla="*/ 117 w 965"/>
                  <a:gd name="T65" fmla="*/ 21 h 95"/>
                  <a:gd name="T66" fmla="*/ 82 w 965"/>
                  <a:gd name="T67" fmla="*/ 16 h 95"/>
                  <a:gd name="T68" fmla="*/ 51 w 965"/>
                  <a:gd name="T69" fmla="*/ 10 h 95"/>
                  <a:gd name="T70" fmla="*/ 26 w 965"/>
                  <a:gd name="T71" fmla="*/ 4 h 95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965"/>
                  <a:gd name="T109" fmla="*/ 0 h 95"/>
                  <a:gd name="T110" fmla="*/ 965 w 965"/>
                  <a:gd name="T111" fmla="*/ 95 h 95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965" h="95">
                    <a:moveTo>
                      <a:pt x="29" y="0"/>
                    </a:moveTo>
                    <a:lnTo>
                      <a:pt x="26" y="2"/>
                    </a:lnTo>
                    <a:lnTo>
                      <a:pt x="22" y="5"/>
                    </a:lnTo>
                    <a:lnTo>
                      <a:pt x="15" y="10"/>
                    </a:lnTo>
                    <a:lnTo>
                      <a:pt x="8" y="15"/>
                    </a:lnTo>
                    <a:lnTo>
                      <a:pt x="2" y="25"/>
                    </a:lnTo>
                    <a:lnTo>
                      <a:pt x="0" y="34"/>
                    </a:lnTo>
                    <a:lnTo>
                      <a:pt x="2" y="44"/>
                    </a:lnTo>
                    <a:lnTo>
                      <a:pt x="9" y="56"/>
                    </a:lnTo>
                    <a:lnTo>
                      <a:pt x="14" y="59"/>
                    </a:lnTo>
                    <a:lnTo>
                      <a:pt x="21" y="62"/>
                    </a:lnTo>
                    <a:lnTo>
                      <a:pt x="30" y="65"/>
                    </a:lnTo>
                    <a:lnTo>
                      <a:pt x="43" y="67"/>
                    </a:lnTo>
                    <a:lnTo>
                      <a:pt x="57" y="71"/>
                    </a:lnTo>
                    <a:lnTo>
                      <a:pt x="75" y="73"/>
                    </a:lnTo>
                    <a:lnTo>
                      <a:pt x="96" y="77"/>
                    </a:lnTo>
                    <a:lnTo>
                      <a:pt x="117" y="79"/>
                    </a:lnTo>
                    <a:lnTo>
                      <a:pt x="142" y="81"/>
                    </a:lnTo>
                    <a:lnTo>
                      <a:pt x="167" y="83"/>
                    </a:lnTo>
                    <a:lnTo>
                      <a:pt x="195" y="86"/>
                    </a:lnTo>
                    <a:lnTo>
                      <a:pt x="225" y="88"/>
                    </a:lnTo>
                    <a:lnTo>
                      <a:pt x="256" y="89"/>
                    </a:lnTo>
                    <a:lnTo>
                      <a:pt x="288" y="91"/>
                    </a:lnTo>
                    <a:lnTo>
                      <a:pt x="321" y="93"/>
                    </a:lnTo>
                    <a:lnTo>
                      <a:pt x="356" y="94"/>
                    </a:lnTo>
                    <a:lnTo>
                      <a:pt x="392" y="95"/>
                    </a:lnTo>
                    <a:lnTo>
                      <a:pt x="428" y="95"/>
                    </a:lnTo>
                    <a:lnTo>
                      <a:pt x="467" y="95"/>
                    </a:lnTo>
                    <a:lnTo>
                      <a:pt x="505" y="95"/>
                    </a:lnTo>
                    <a:lnTo>
                      <a:pt x="544" y="95"/>
                    </a:lnTo>
                    <a:lnTo>
                      <a:pt x="582" y="95"/>
                    </a:lnTo>
                    <a:lnTo>
                      <a:pt x="622" y="94"/>
                    </a:lnTo>
                    <a:lnTo>
                      <a:pt x="661" y="93"/>
                    </a:lnTo>
                    <a:lnTo>
                      <a:pt x="700" y="90"/>
                    </a:lnTo>
                    <a:lnTo>
                      <a:pt x="740" y="89"/>
                    </a:lnTo>
                    <a:lnTo>
                      <a:pt x="779" y="86"/>
                    </a:lnTo>
                    <a:lnTo>
                      <a:pt x="817" y="83"/>
                    </a:lnTo>
                    <a:lnTo>
                      <a:pt x="856" y="80"/>
                    </a:lnTo>
                    <a:lnTo>
                      <a:pt x="893" y="77"/>
                    </a:lnTo>
                    <a:lnTo>
                      <a:pt x="930" y="72"/>
                    </a:lnTo>
                    <a:lnTo>
                      <a:pt x="965" y="67"/>
                    </a:lnTo>
                    <a:lnTo>
                      <a:pt x="963" y="67"/>
                    </a:lnTo>
                    <a:lnTo>
                      <a:pt x="957" y="67"/>
                    </a:lnTo>
                    <a:lnTo>
                      <a:pt x="947" y="67"/>
                    </a:lnTo>
                    <a:lnTo>
                      <a:pt x="934" y="67"/>
                    </a:lnTo>
                    <a:lnTo>
                      <a:pt x="918" y="68"/>
                    </a:lnTo>
                    <a:lnTo>
                      <a:pt x="897" y="68"/>
                    </a:lnTo>
                    <a:lnTo>
                      <a:pt x="876" y="68"/>
                    </a:lnTo>
                    <a:lnTo>
                      <a:pt x="850" y="68"/>
                    </a:lnTo>
                    <a:lnTo>
                      <a:pt x="823" y="68"/>
                    </a:lnTo>
                    <a:lnTo>
                      <a:pt x="793" y="68"/>
                    </a:lnTo>
                    <a:lnTo>
                      <a:pt x="761" y="68"/>
                    </a:lnTo>
                    <a:lnTo>
                      <a:pt x="727" y="68"/>
                    </a:lnTo>
                    <a:lnTo>
                      <a:pt x="692" y="67"/>
                    </a:lnTo>
                    <a:lnTo>
                      <a:pt x="655" y="67"/>
                    </a:lnTo>
                    <a:lnTo>
                      <a:pt x="619" y="66"/>
                    </a:lnTo>
                    <a:lnTo>
                      <a:pt x="581" y="65"/>
                    </a:lnTo>
                    <a:lnTo>
                      <a:pt x="541" y="64"/>
                    </a:lnTo>
                    <a:lnTo>
                      <a:pt x="501" y="62"/>
                    </a:lnTo>
                    <a:lnTo>
                      <a:pt x="462" y="60"/>
                    </a:lnTo>
                    <a:lnTo>
                      <a:pt x="423" y="58"/>
                    </a:lnTo>
                    <a:lnTo>
                      <a:pt x="382" y="56"/>
                    </a:lnTo>
                    <a:lnTo>
                      <a:pt x="344" y="52"/>
                    </a:lnTo>
                    <a:lnTo>
                      <a:pt x="305" y="50"/>
                    </a:lnTo>
                    <a:lnTo>
                      <a:pt x="268" y="45"/>
                    </a:lnTo>
                    <a:lnTo>
                      <a:pt x="233" y="42"/>
                    </a:lnTo>
                    <a:lnTo>
                      <a:pt x="197" y="37"/>
                    </a:lnTo>
                    <a:lnTo>
                      <a:pt x="163" y="33"/>
                    </a:lnTo>
                    <a:lnTo>
                      <a:pt x="132" y="27"/>
                    </a:lnTo>
                    <a:lnTo>
                      <a:pt x="102" y="21"/>
                    </a:lnTo>
                    <a:lnTo>
                      <a:pt x="76" y="15"/>
                    </a:lnTo>
                    <a:lnTo>
                      <a:pt x="51" y="9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6091D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2571" name="Freeform 62"/>
              <p:cNvSpPr>
                <a:spLocks/>
              </p:cNvSpPr>
              <p:nvPr/>
            </p:nvSpPr>
            <p:spPr bwMode="auto">
              <a:xfrm>
                <a:off x="2567" y="3195"/>
                <a:ext cx="476" cy="459"/>
              </a:xfrm>
              <a:custGeom>
                <a:avLst/>
                <a:gdLst>
                  <a:gd name="T0" fmla="*/ 0 w 953"/>
                  <a:gd name="T1" fmla="*/ 49 h 918"/>
                  <a:gd name="T2" fmla="*/ 1 w 953"/>
                  <a:gd name="T3" fmla="*/ 49 h 918"/>
                  <a:gd name="T4" fmla="*/ 4 w 953"/>
                  <a:gd name="T5" fmla="*/ 48 h 918"/>
                  <a:gd name="T6" fmla="*/ 10 w 953"/>
                  <a:gd name="T7" fmla="*/ 48 h 918"/>
                  <a:gd name="T8" fmla="*/ 17 w 953"/>
                  <a:gd name="T9" fmla="*/ 48 h 918"/>
                  <a:gd name="T10" fmla="*/ 26 w 953"/>
                  <a:gd name="T11" fmla="*/ 47 h 918"/>
                  <a:gd name="T12" fmla="*/ 37 w 953"/>
                  <a:gd name="T13" fmla="*/ 47 h 918"/>
                  <a:gd name="T14" fmla="*/ 49 w 953"/>
                  <a:gd name="T15" fmla="*/ 48 h 918"/>
                  <a:gd name="T16" fmla="*/ 62 w 953"/>
                  <a:gd name="T17" fmla="*/ 48 h 918"/>
                  <a:gd name="T18" fmla="*/ 76 w 953"/>
                  <a:gd name="T19" fmla="*/ 49 h 918"/>
                  <a:gd name="T20" fmla="*/ 91 w 953"/>
                  <a:gd name="T21" fmla="*/ 51 h 918"/>
                  <a:gd name="T22" fmla="*/ 107 w 953"/>
                  <a:gd name="T23" fmla="*/ 53 h 918"/>
                  <a:gd name="T24" fmla="*/ 124 w 953"/>
                  <a:gd name="T25" fmla="*/ 57 h 918"/>
                  <a:gd name="T26" fmla="*/ 141 w 953"/>
                  <a:gd name="T27" fmla="*/ 61 h 918"/>
                  <a:gd name="T28" fmla="*/ 159 w 953"/>
                  <a:gd name="T29" fmla="*/ 67 h 918"/>
                  <a:gd name="T30" fmla="*/ 177 w 953"/>
                  <a:gd name="T31" fmla="*/ 74 h 918"/>
                  <a:gd name="T32" fmla="*/ 194 w 953"/>
                  <a:gd name="T33" fmla="*/ 81 h 918"/>
                  <a:gd name="T34" fmla="*/ 212 w 953"/>
                  <a:gd name="T35" fmla="*/ 90 h 918"/>
                  <a:gd name="T36" fmla="*/ 229 w 953"/>
                  <a:gd name="T37" fmla="*/ 101 h 918"/>
                  <a:gd name="T38" fmla="*/ 246 w 953"/>
                  <a:gd name="T39" fmla="*/ 113 h 918"/>
                  <a:gd name="T40" fmla="*/ 262 w 953"/>
                  <a:gd name="T41" fmla="*/ 126 h 918"/>
                  <a:gd name="T42" fmla="*/ 277 w 953"/>
                  <a:gd name="T43" fmla="*/ 142 h 918"/>
                  <a:gd name="T44" fmla="*/ 292 w 953"/>
                  <a:gd name="T45" fmla="*/ 160 h 918"/>
                  <a:gd name="T46" fmla="*/ 305 w 953"/>
                  <a:gd name="T47" fmla="*/ 179 h 918"/>
                  <a:gd name="T48" fmla="*/ 317 w 953"/>
                  <a:gd name="T49" fmla="*/ 201 h 918"/>
                  <a:gd name="T50" fmla="*/ 328 w 953"/>
                  <a:gd name="T51" fmla="*/ 224 h 918"/>
                  <a:gd name="T52" fmla="*/ 337 w 953"/>
                  <a:gd name="T53" fmla="*/ 250 h 918"/>
                  <a:gd name="T54" fmla="*/ 344 w 953"/>
                  <a:gd name="T55" fmla="*/ 279 h 918"/>
                  <a:gd name="T56" fmla="*/ 349 w 953"/>
                  <a:gd name="T57" fmla="*/ 309 h 918"/>
                  <a:gd name="T58" fmla="*/ 353 w 953"/>
                  <a:gd name="T59" fmla="*/ 342 h 918"/>
                  <a:gd name="T60" fmla="*/ 354 w 953"/>
                  <a:gd name="T61" fmla="*/ 379 h 918"/>
                  <a:gd name="T62" fmla="*/ 353 w 953"/>
                  <a:gd name="T63" fmla="*/ 417 h 918"/>
                  <a:gd name="T64" fmla="*/ 349 w 953"/>
                  <a:gd name="T65" fmla="*/ 459 h 918"/>
                  <a:gd name="T66" fmla="*/ 476 w 953"/>
                  <a:gd name="T67" fmla="*/ 419 h 918"/>
                  <a:gd name="T68" fmla="*/ 432 w 953"/>
                  <a:gd name="T69" fmla="*/ 0 h 918"/>
                  <a:gd name="T70" fmla="*/ 0 w 953"/>
                  <a:gd name="T71" fmla="*/ 10 h 918"/>
                  <a:gd name="T72" fmla="*/ 0 w 953"/>
                  <a:gd name="T73" fmla="*/ 49 h 918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953"/>
                  <a:gd name="T112" fmla="*/ 0 h 918"/>
                  <a:gd name="T113" fmla="*/ 953 w 953"/>
                  <a:gd name="T114" fmla="*/ 918 h 918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953" h="918">
                    <a:moveTo>
                      <a:pt x="0" y="97"/>
                    </a:moveTo>
                    <a:lnTo>
                      <a:pt x="2" y="97"/>
                    </a:lnTo>
                    <a:lnTo>
                      <a:pt x="9" y="96"/>
                    </a:lnTo>
                    <a:lnTo>
                      <a:pt x="20" y="95"/>
                    </a:lnTo>
                    <a:lnTo>
                      <a:pt x="35" y="95"/>
                    </a:lnTo>
                    <a:lnTo>
                      <a:pt x="52" y="94"/>
                    </a:lnTo>
                    <a:lnTo>
                      <a:pt x="74" y="94"/>
                    </a:lnTo>
                    <a:lnTo>
                      <a:pt x="98" y="95"/>
                    </a:lnTo>
                    <a:lnTo>
                      <a:pt x="124" y="96"/>
                    </a:lnTo>
                    <a:lnTo>
                      <a:pt x="153" y="98"/>
                    </a:lnTo>
                    <a:lnTo>
                      <a:pt x="183" y="102"/>
                    </a:lnTo>
                    <a:lnTo>
                      <a:pt x="215" y="106"/>
                    </a:lnTo>
                    <a:lnTo>
                      <a:pt x="249" y="113"/>
                    </a:lnTo>
                    <a:lnTo>
                      <a:pt x="283" y="122"/>
                    </a:lnTo>
                    <a:lnTo>
                      <a:pt x="318" y="133"/>
                    </a:lnTo>
                    <a:lnTo>
                      <a:pt x="354" y="147"/>
                    </a:lnTo>
                    <a:lnTo>
                      <a:pt x="389" y="162"/>
                    </a:lnTo>
                    <a:lnTo>
                      <a:pt x="424" y="180"/>
                    </a:lnTo>
                    <a:lnTo>
                      <a:pt x="459" y="201"/>
                    </a:lnTo>
                    <a:lnTo>
                      <a:pt x="492" y="225"/>
                    </a:lnTo>
                    <a:lnTo>
                      <a:pt x="524" y="253"/>
                    </a:lnTo>
                    <a:lnTo>
                      <a:pt x="555" y="284"/>
                    </a:lnTo>
                    <a:lnTo>
                      <a:pt x="584" y="319"/>
                    </a:lnTo>
                    <a:lnTo>
                      <a:pt x="611" y="357"/>
                    </a:lnTo>
                    <a:lnTo>
                      <a:pt x="635" y="401"/>
                    </a:lnTo>
                    <a:lnTo>
                      <a:pt x="656" y="448"/>
                    </a:lnTo>
                    <a:lnTo>
                      <a:pt x="674" y="500"/>
                    </a:lnTo>
                    <a:lnTo>
                      <a:pt x="689" y="557"/>
                    </a:lnTo>
                    <a:lnTo>
                      <a:pt x="699" y="618"/>
                    </a:lnTo>
                    <a:lnTo>
                      <a:pt x="706" y="684"/>
                    </a:lnTo>
                    <a:lnTo>
                      <a:pt x="709" y="757"/>
                    </a:lnTo>
                    <a:lnTo>
                      <a:pt x="706" y="834"/>
                    </a:lnTo>
                    <a:lnTo>
                      <a:pt x="699" y="918"/>
                    </a:lnTo>
                    <a:lnTo>
                      <a:pt x="953" y="838"/>
                    </a:lnTo>
                    <a:lnTo>
                      <a:pt x="864" y="0"/>
                    </a:lnTo>
                    <a:lnTo>
                      <a:pt x="0" y="20"/>
                    </a:lnTo>
                    <a:lnTo>
                      <a:pt x="0" y="97"/>
                    </a:lnTo>
                    <a:close/>
                  </a:path>
                </a:pathLst>
              </a:custGeom>
              <a:solidFill>
                <a:srgbClr val="0023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2572" name="Freeform 63"/>
              <p:cNvSpPr>
                <a:spLocks/>
              </p:cNvSpPr>
              <p:nvPr/>
            </p:nvSpPr>
            <p:spPr bwMode="auto">
              <a:xfrm>
                <a:off x="2387" y="2659"/>
                <a:ext cx="789" cy="1036"/>
              </a:xfrm>
              <a:custGeom>
                <a:avLst/>
                <a:gdLst>
                  <a:gd name="T0" fmla="*/ 136 w 1579"/>
                  <a:gd name="T1" fmla="*/ 30 h 2072"/>
                  <a:gd name="T2" fmla="*/ 172 w 1579"/>
                  <a:gd name="T3" fmla="*/ 125 h 2072"/>
                  <a:gd name="T4" fmla="*/ 267 w 1579"/>
                  <a:gd name="T5" fmla="*/ 235 h 2072"/>
                  <a:gd name="T6" fmla="*/ 248 w 1579"/>
                  <a:gd name="T7" fmla="*/ 312 h 2072"/>
                  <a:gd name="T8" fmla="*/ 296 w 1579"/>
                  <a:gd name="T9" fmla="*/ 386 h 2072"/>
                  <a:gd name="T10" fmla="*/ 247 w 1579"/>
                  <a:gd name="T11" fmla="*/ 477 h 2072"/>
                  <a:gd name="T12" fmla="*/ 117 w 1579"/>
                  <a:gd name="T13" fmla="*/ 471 h 2072"/>
                  <a:gd name="T14" fmla="*/ 14 w 1579"/>
                  <a:gd name="T15" fmla="*/ 472 h 2072"/>
                  <a:gd name="T16" fmla="*/ 10 w 1579"/>
                  <a:gd name="T17" fmla="*/ 521 h 2072"/>
                  <a:gd name="T18" fmla="*/ 56 w 1579"/>
                  <a:gd name="T19" fmla="*/ 543 h 2072"/>
                  <a:gd name="T20" fmla="*/ 122 w 1579"/>
                  <a:gd name="T21" fmla="*/ 527 h 2072"/>
                  <a:gd name="T22" fmla="*/ 31 w 1579"/>
                  <a:gd name="T23" fmla="*/ 502 h 2072"/>
                  <a:gd name="T24" fmla="*/ 37 w 1579"/>
                  <a:gd name="T25" fmla="*/ 493 h 2072"/>
                  <a:gd name="T26" fmla="*/ 194 w 1579"/>
                  <a:gd name="T27" fmla="*/ 505 h 2072"/>
                  <a:gd name="T28" fmla="*/ 275 w 1579"/>
                  <a:gd name="T29" fmla="*/ 504 h 2072"/>
                  <a:gd name="T30" fmla="*/ 279 w 1579"/>
                  <a:gd name="T31" fmla="*/ 318 h 2072"/>
                  <a:gd name="T32" fmla="*/ 310 w 1579"/>
                  <a:gd name="T33" fmla="*/ 225 h 2072"/>
                  <a:gd name="T34" fmla="*/ 189 w 1579"/>
                  <a:gd name="T35" fmla="*/ 98 h 2072"/>
                  <a:gd name="T36" fmla="*/ 172 w 1579"/>
                  <a:gd name="T37" fmla="*/ 31 h 2072"/>
                  <a:gd name="T38" fmla="*/ 266 w 1579"/>
                  <a:gd name="T39" fmla="*/ 72 h 2072"/>
                  <a:gd name="T40" fmla="*/ 329 w 1579"/>
                  <a:gd name="T41" fmla="*/ 208 h 2072"/>
                  <a:gd name="T42" fmla="*/ 408 w 1579"/>
                  <a:gd name="T43" fmla="*/ 218 h 2072"/>
                  <a:gd name="T44" fmla="*/ 452 w 1579"/>
                  <a:gd name="T45" fmla="*/ 98 h 2072"/>
                  <a:gd name="T46" fmla="*/ 510 w 1579"/>
                  <a:gd name="T47" fmla="*/ 82 h 2072"/>
                  <a:gd name="T48" fmla="*/ 578 w 1579"/>
                  <a:gd name="T49" fmla="*/ 120 h 2072"/>
                  <a:gd name="T50" fmla="*/ 574 w 1579"/>
                  <a:gd name="T51" fmla="*/ 205 h 2072"/>
                  <a:gd name="T52" fmla="*/ 484 w 1579"/>
                  <a:gd name="T53" fmla="*/ 145 h 2072"/>
                  <a:gd name="T54" fmla="*/ 459 w 1579"/>
                  <a:gd name="T55" fmla="*/ 244 h 2072"/>
                  <a:gd name="T56" fmla="*/ 476 w 1579"/>
                  <a:gd name="T57" fmla="*/ 327 h 2072"/>
                  <a:gd name="T58" fmla="*/ 549 w 1579"/>
                  <a:gd name="T59" fmla="*/ 492 h 2072"/>
                  <a:gd name="T60" fmla="*/ 722 w 1579"/>
                  <a:gd name="T61" fmla="*/ 478 h 2072"/>
                  <a:gd name="T62" fmla="*/ 760 w 1579"/>
                  <a:gd name="T63" fmla="*/ 482 h 2072"/>
                  <a:gd name="T64" fmla="*/ 697 w 1579"/>
                  <a:gd name="T65" fmla="*/ 505 h 2072"/>
                  <a:gd name="T66" fmla="*/ 470 w 1579"/>
                  <a:gd name="T67" fmla="*/ 524 h 2072"/>
                  <a:gd name="T68" fmla="*/ 257 w 1579"/>
                  <a:gd name="T69" fmla="*/ 528 h 2072"/>
                  <a:gd name="T70" fmla="*/ 160 w 1579"/>
                  <a:gd name="T71" fmla="*/ 527 h 2072"/>
                  <a:gd name="T72" fmla="*/ 271 w 1579"/>
                  <a:gd name="T73" fmla="*/ 1021 h 2072"/>
                  <a:gd name="T74" fmla="*/ 443 w 1579"/>
                  <a:gd name="T75" fmla="*/ 1033 h 2072"/>
                  <a:gd name="T76" fmla="*/ 642 w 1579"/>
                  <a:gd name="T77" fmla="*/ 982 h 2072"/>
                  <a:gd name="T78" fmla="*/ 647 w 1579"/>
                  <a:gd name="T79" fmla="*/ 733 h 2072"/>
                  <a:gd name="T80" fmla="*/ 625 w 1579"/>
                  <a:gd name="T81" fmla="*/ 793 h 2072"/>
                  <a:gd name="T82" fmla="*/ 569 w 1579"/>
                  <a:gd name="T83" fmla="*/ 977 h 2072"/>
                  <a:gd name="T84" fmla="*/ 380 w 1579"/>
                  <a:gd name="T85" fmla="*/ 1006 h 2072"/>
                  <a:gd name="T86" fmla="*/ 243 w 1579"/>
                  <a:gd name="T87" fmla="*/ 982 h 2072"/>
                  <a:gd name="T88" fmla="*/ 195 w 1579"/>
                  <a:gd name="T89" fmla="*/ 557 h 2072"/>
                  <a:gd name="T90" fmla="*/ 340 w 1579"/>
                  <a:gd name="T91" fmla="*/ 557 h 2072"/>
                  <a:gd name="T92" fmla="*/ 551 w 1579"/>
                  <a:gd name="T93" fmla="*/ 549 h 2072"/>
                  <a:gd name="T94" fmla="*/ 745 w 1579"/>
                  <a:gd name="T95" fmla="*/ 526 h 2072"/>
                  <a:gd name="T96" fmla="*/ 789 w 1579"/>
                  <a:gd name="T97" fmla="*/ 488 h 2072"/>
                  <a:gd name="T98" fmla="*/ 759 w 1579"/>
                  <a:gd name="T99" fmla="*/ 444 h 2072"/>
                  <a:gd name="T100" fmla="*/ 691 w 1579"/>
                  <a:gd name="T101" fmla="*/ 454 h 2072"/>
                  <a:gd name="T102" fmla="*/ 513 w 1579"/>
                  <a:gd name="T103" fmla="*/ 433 h 2072"/>
                  <a:gd name="T104" fmla="*/ 506 w 1579"/>
                  <a:gd name="T105" fmla="*/ 329 h 2072"/>
                  <a:gd name="T106" fmla="*/ 507 w 1579"/>
                  <a:gd name="T107" fmla="*/ 262 h 2072"/>
                  <a:gd name="T108" fmla="*/ 493 w 1579"/>
                  <a:gd name="T109" fmla="*/ 193 h 2072"/>
                  <a:gd name="T110" fmla="*/ 570 w 1579"/>
                  <a:gd name="T111" fmla="*/ 234 h 2072"/>
                  <a:gd name="T112" fmla="*/ 627 w 1579"/>
                  <a:gd name="T113" fmla="*/ 192 h 2072"/>
                  <a:gd name="T114" fmla="*/ 548 w 1579"/>
                  <a:gd name="T115" fmla="*/ 55 h 2072"/>
                  <a:gd name="T116" fmla="*/ 448 w 1579"/>
                  <a:gd name="T117" fmla="*/ 65 h 2072"/>
                  <a:gd name="T118" fmla="*/ 401 w 1579"/>
                  <a:gd name="T119" fmla="*/ 169 h 2072"/>
                  <a:gd name="T120" fmla="*/ 351 w 1579"/>
                  <a:gd name="T121" fmla="*/ 182 h 2072"/>
                  <a:gd name="T122" fmla="*/ 272 w 1579"/>
                  <a:gd name="T123" fmla="*/ 37 h 2072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1579"/>
                  <a:gd name="T187" fmla="*/ 0 h 2072"/>
                  <a:gd name="T188" fmla="*/ 1579 w 1579"/>
                  <a:gd name="T189" fmla="*/ 2072 h 2072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1579" h="2072">
                    <a:moveTo>
                      <a:pt x="361" y="1"/>
                    </a:moveTo>
                    <a:lnTo>
                      <a:pt x="341" y="3"/>
                    </a:lnTo>
                    <a:lnTo>
                      <a:pt x="325" y="8"/>
                    </a:lnTo>
                    <a:lnTo>
                      <a:pt x="311" y="14"/>
                    </a:lnTo>
                    <a:lnTo>
                      <a:pt x="300" y="21"/>
                    </a:lnTo>
                    <a:lnTo>
                      <a:pt x="291" y="29"/>
                    </a:lnTo>
                    <a:lnTo>
                      <a:pt x="284" y="37"/>
                    </a:lnTo>
                    <a:lnTo>
                      <a:pt x="278" y="45"/>
                    </a:lnTo>
                    <a:lnTo>
                      <a:pt x="275" y="54"/>
                    </a:lnTo>
                    <a:lnTo>
                      <a:pt x="272" y="61"/>
                    </a:lnTo>
                    <a:lnTo>
                      <a:pt x="270" y="69"/>
                    </a:lnTo>
                    <a:lnTo>
                      <a:pt x="269" y="76"/>
                    </a:lnTo>
                    <a:lnTo>
                      <a:pt x="269" y="84"/>
                    </a:lnTo>
                    <a:lnTo>
                      <a:pt x="271" y="105"/>
                    </a:lnTo>
                    <a:lnTo>
                      <a:pt x="276" y="127"/>
                    </a:lnTo>
                    <a:lnTo>
                      <a:pt x="285" y="151"/>
                    </a:lnTo>
                    <a:lnTo>
                      <a:pt x="297" y="174"/>
                    </a:lnTo>
                    <a:lnTo>
                      <a:pt x="310" y="199"/>
                    </a:lnTo>
                    <a:lnTo>
                      <a:pt x="326" y="225"/>
                    </a:lnTo>
                    <a:lnTo>
                      <a:pt x="345" y="250"/>
                    </a:lnTo>
                    <a:lnTo>
                      <a:pt x="364" y="276"/>
                    </a:lnTo>
                    <a:lnTo>
                      <a:pt x="386" y="302"/>
                    </a:lnTo>
                    <a:lnTo>
                      <a:pt x="408" y="327"/>
                    </a:lnTo>
                    <a:lnTo>
                      <a:pt x="431" y="351"/>
                    </a:lnTo>
                    <a:lnTo>
                      <a:pt x="454" y="375"/>
                    </a:lnTo>
                    <a:lnTo>
                      <a:pt x="477" y="399"/>
                    </a:lnTo>
                    <a:lnTo>
                      <a:pt x="499" y="419"/>
                    </a:lnTo>
                    <a:lnTo>
                      <a:pt x="522" y="440"/>
                    </a:lnTo>
                    <a:lnTo>
                      <a:pt x="543" y="458"/>
                    </a:lnTo>
                    <a:lnTo>
                      <a:pt x="535" y="470"/>
                    </a:lnTo>
                    <a:lnTo>
                      <a:pt x="527" y="484"/>
                    </a:lnTo>
                    <a:lnTo>
                      <a:pt x="519" y="500"/>
                    </a:lnTo>
                    <a:lnTo>
                      <a:pt x="512" y="517"/>
                    </a:lnTo>
                    <a:lnTo>
                      <a:pt x="505" y="536"/>
                    </a:lnTo>
                    <a:lnTo>
                      <a:pt x="499" y="556"/>
                    </a:lnTo>
                    <a:lnTo>
                      <a:pt x="496" y="576"/>
                    </a:lnTo>
                    <a:lnTo>
                      <a:pt x="495" y="598"/>
                    </a:lnTo>
                    <a:lnTo>
                      <a:pt x="495" y="607"/>
                    </a:lnTo>
                    <a:lnTo>
                      <a:pt x="496" y="616"/>
                    </a:lnTo>
                    <a:lnTo>
                      <a:pt x="497" y="624"/>
                    </a:lnTo>
                    <a:lnTo>
                      <a:pt x="499" y="633"/>
                    </a:lnTo>
                    <a:lnTo>
                      <a:pt x="504" y="652"/>
                    </a:lnTo>
                    <a:lnTo>
                      <a:pt x="512" y="669"/>
                    </a:lnTo>
                    <a:lnTo>
                      <a:pt x="521" y="685"/>
                    </a:lnTo>
                    <a:lnTo>
                      <a:pt x="533" y="701"/>
                    </a:lnTo>
                    <a:lnTo>
                      <a:pt x="547" y="716"/>
                    </a:lnTo>
                    <a:lnTo>
                      <a:pt x="562" y="730"/>
                    </a:lnTo>
                    <a:lnTo>
                      <a:pt x="580" y="743"/>
                    </a:lnTo>
                    <a:lnTo>
                      <a:pt x="600" y="756"/>
                    </a:lnTo>
                    <a:lnTo>
                      <a:pt x="593" y="773"/>
                    </a:lnTo>
                    <a:lnTo>
                      <a:pt x="583" y="797"/>
                    </a:lnTo>
                    <a:lnTo>
                      <a:pt x="573" y="826"/>
                    </a:lnTo>
                    <a:lnTo>
                      <a:pt x="562" y="857"/>
                    </a:lnTo>
                    <a:lnTo>
                      <a:pt x="550" y="888"/>
                    </a:lnTo>
                    <a:lnTo>
                      <a:pt x="540" y="916"/>
                    </a:lnTo>
                    <a:lnTo>
                      <a:pt x="532" y="939"/>
                    </a:lnTo>
                    <a:lnTo>
                      <a:pt x="526" y="954"/>
                    </a:lnTo>
                    <a:lnTo>
                      <a:pt x="518" y="954"/>
                    </a:lnTo>
                    <a:lnTo>
                      <a:pt x="506" y="955"/>
                    </a:lnTo>
                    <a:lnTo>
                      <a:pt x="495" y="955"/>
                    </a:lnTo>
                    <a:lnTo>
                      <a:pt x="480" y="955"/>
                    </a:lnTo>
                    <a:lnTo>
                      <a:pt x="462" y="955"/>
                    </a:lnTo>
                    <a:lnTo>
                      <a:pt x="443" y="955"/>
                    </a:lnTo>
                    <a:lnTo>
                      <a:pt x="421" y="954"/>
                    </a:lnTo>
                    <a:lnTo>
                      <a:pt x="397" y="954"/>
                    </a:lnTo>
                    <a:lnTo>
                      <a:pt x="370" y="952"/>
                    </a:lnTo>
                    <a:lnTo>
                      <a:pt x="340" y="950"/>
                    </a:lnTo>
                    <a:lnTo>
                      <a:pt x="308" y="948"/>
                    </a:lnTo>
                    <a:lnTo>
                      <a:pt x="272" y="946"/>
                    </a:lnTo>
                    <a:lnTo>
                      <a:pt x="234" y="942"/>
                    </a:lnTo>
                    <a:lnTo>
                      <a:pt x="193" y="939"/>
                    </a:lnTo>
                    <a:lnTo>
                      <a:pt x="148" y="934"/>
                    </a:lnTo>
                    <a:lnTo>
                      <a:pt x="101" y="929"/>
                    </a:lnTo>
                    <a:lnTo>
                      <a:pt x="96" y="929"/>
                    </a:lnTo>
                    <a:lnTo>
                      <a:pt x="88" y="928"/>
                    </a:lnTo>
                    <a:lnTo>
                      <a:pt x="78" y="928"/>
                    </a:lnTo>
                    <a:lnTo>
                      <a:pt x="66" y="929"/>
                    </a:lnTo>
                    <a:lnTo>
                      <a:pt x="53" y="933"/>
                    </a:lnTo>
                    <a:lnTo>
                      <a:pt x="41" y="938"/>
                    </a:lnTo>
                    <a:lnTo>
                      <a:pt x="28" y="944"/>
                    </a:lnTo>
                    <a:lnTo>
                      <a:pt x="18" y="954"/>
                    </a:lnTo>
                    <a:lnTo>
                      <a:pt x="8" y="965"/>
                    </a:lnTo>
                    <a:lnTo>
                      <a:pt x="3" y="978"/>
                    </a:lnTo>
                    <a:lnTo>
                      <a:pt x="0" y="992"/>
                    </a:lnTo>
                    <a:lnTo>
                      <a:pt x="2" y="1007"/>
                    </a:lnTo>
                    <a:lnTo>
                      <a:pt x="3" y="1014"/>
                    </a:lnTo>
                    <a:lnTo>
                      <a:pt x="5" y="1020"/>
                    </a:lnTo>
                    <a:lnTo>
                      <a:pt x="8" y="1029"/>
                    </a:lnTo>
                    <a:lnTo>
                      <a:pt x="14" y="1035"/>
                    </a:lnTo>
                    <a:lnTo>
                      <a:pt x="21" y="1043"/>
                    </a:lnTo>
                    <a:lnTo>
                      <a:pt x="29" y="1052"/>
                    </a:lnTo>
                    <a:lnTo>
                      <a:pt x="40" y="1058"/>
                    </a:lnTo>
                    <a:lnTo>
                      <a:pt x="52" y="1065"/>
                    </a:lnTo>
                    <a:lnTo>
                      <a:pt x="58" y="1068"/>
                    </a:lnTo>
                    <a:lnTo>
                      <a:pt x="64" y="1071"/>
                    </a:lnTo>
                    <a:lnTo>
                      <a:pt x="72" y="1073"/>
                    </a:lnTo>
                    <a:lnTo>
                      <a:pt x="81" y="1077"/>
                    </a:lnTo>
                    <a:lnTo>
                      <a:pt x="90" y="1080"/>
                    </a:lnTo>
                    <a:lnTo>
                      <a:pt x="102" y="1084"/>
                    </a:lnTo>
                    <a:lnTo>
                      <a:pt x="113" y="1087"/>
                    </a:lnTo>
                    <a:lnTo>
                      <a:pt x="125" y="1091"/>
                    </a:lnTo>
                    <a:lnTo>
                      <a:pt x="139" y="1094"/>
                    </a:lnTo>
                    <a:lnTo>
                      <a:pt x="151" y="1096"/>
                    </a:lnTo>
                    <a:lnTo>
                      <a:pt x="165" y="1100"/>
                    </a:lnTo>
                    <a:lnTo>
                      <a:pt x="180" y="1102"/>
                    </a:lnTo>
                    <a:lnTo>
                      <a:pt x="194" y="1105"/>
                    </a:lnTo>
                    <a:lnTo>
                      <a:pt x="209" y="1107"/>
                    </a:lnTo>
                    <a:lnTo>
                      <a:pt x="224" y="1109"/>
                    </a:lnTo>
                    <a:lnTo>
                      <a:pt x="239" y="1110"/>
                    </a:lnTo>
                    <a:lnTo>
                      <a:pt x="244" y="1054"/>
                    </a:lnTo>
                    <a:lnTo>
                      <a:pt x="216" y="1050"/>
                    </a:lnTo>
                    <a:lnTo>
                      <a:pt x="189" y="1047"/>
                    </a:lnTo>
                    <a:lnTo>
                      <a:pt x="164" y="1041"/>
                    </a:lnTo>
                    <a:lnTo>
                      <a:pt x="140" y="1035"/>
                    </a:lnTo>
                    <a:lnTo>
                      <a:pt x="119" y="1030"/>
                    </a:lnTo>
                    <a:lnTo>
                      <a:pt x="101" y="1024"/>
                    </a:lnTo>
                    <a:lnTo>
                      <a:pt x="87" y="1019"/>
                    </a:lnTo>
                    <a:lnTo>
                      <a:pt x="78" y="1015"/>
                    </a:lnTo>
                    <a:lnTo>
                      <a:pt x="68" y="1010"/>
                    </a:lnTo>
                    <a:lnTo>
                      <a:pt x="63" y="1004"/>
                    </a:lnTo>
                    <a:lnTo>
                      <a:pt x="59" y="1000"/>
                    </a:lnTo>
                    <a:lnTo>
                      <a:pt x="57" y="996"/>
                    </a:lnTo>
                    <a:lnTo>
                      <a:pt x="57" y="995"/>
                    </a:lnTo>
                    <a:lnTo>
                      <a:pt x="58" y="993"/>
                    </a:lnTo>
                    <a:lnTo>
                      <a:pt x="58" y="992"/>
                    </a:lnTo>
                    <a:lnTo>
                      <a:pt x="59" y="991"/>
                    </a:lnTo>
                    <a:lnTo>
                      <a:pt x="61" y="989"/>
                    </a:lnTo>
                    <a:lnTo>
                      <a:pt x="65" y="987"/>
                    </a:lnTo>
                    <a:lnTo>
                      <a:pt x="70" y="986"/>
                    </a:lnTo>
                    <a:lnTo>
                      <a:pt x="74" y="986"/>
                    </a:lnTo>
                    <a:lnTo>
                      <a:pt x="79" y="985"/>
                    </a:lnTo>
                    <a:lnTo>
                      <a:pt x="85" y="985"/>
                    </a:lnTo>
                    <a:lnTo>
                      <a:pt x="89" y="985"/>
                    </a:lnTo>
                    <a:lnTo>
                      <a:pt x="94" y="986"/>
                    </a:lnTo>
                    <a:lnTo>
                      <a:pt x="156" y="993"/>
                    </a:lnTo>
                    <a:lnTo>
                      <a:pt x="211" y="997"/>
                    </a:lnTo>
                    <a:lnTo>
                      <a:pt x="263" y="1002"/>
                    </a:lnTo>
                    <a:lnTo>
                      <a:pt x="309" y="1005"/>
                    </a:lnTo>
                    <a:lnTo>
                      <a:pt x="351" y="1008"/>
                    </a:lnTo>
                    <a:lnTo>
                      <a:pt x="388" y="1010"/>
                    </a:lnTo>
                    <a:lnTo>
                      <a:pt x="421" y="1010"/>
                    </a:lnTo>
                    <a:lnTo>
                      <a:pt x="450" y="1011"/>
                    </a:lnTo>
                    <a:lnTo>
                      <a:pt x="474" y="1011"/>
                    </a:lnTo>
                    <a:lnTo>
                      <a:pt x="495" y="1011"/>
                    </a:lnTo>
                    <a:lnTo>
                      <a:pt x="512" y="1010"/>
                    </a:lnTo>
                    <a:lnTo>
                      <a:pt x="526" y="1010"/>
                    </a:lnTo>
                    <a:lnTo>
                      <a:pt x="536" y="1009"/>
                    </a:lnTo>
                    <a:lnTo>
                      <a:pt x="543" y="1009"/>
                    </a:lnTo>
                    <a:lnTo>
                      <a:pt x="548" y="1008"/>
                    </a:lnTo>
                    <a:lnTo>
                      <a:pt x="550" y="1008"/>
                    </a:lnTo>
                    <a:lnTo>
                      <a:pt x="567" y="1004"/>
                    </a:lnTo>
                    <a:lnTo>
                      <a:pt x="671" y="728"/>
                    </a:lnTo>
                    <a:lnTo>
                      <a:pt x="647" y="716"/>
                    </a:lnTo>
                    <a:lnTo>
                      <a:pt x="628" y="707"/>
                    </a:lnTo>
                    <a:lnTo>
                      <a:pt x="611" y="697"/>
                    </a:lnTo>
                    <a:lnTo>
                      <a:pt x="596" y="686"/>
                    </a:lnTo>
                    <a:lnTo>
                      <a:pt x="583" y="674"/>
                    </a:lnTo>
                    <a:lnTo>
                      <a:pt x="573" y="662"/>
                    </a:lnTo>
                    <a:lnTo>
                      <a:pt x="565" y="650"/>
                    </a:lnTo>
                    <a:lnTo>
                      <a:pt x="559" y="636"/>
                    </a:lnTo>
                    <a:lnTo>
                      <a:pt x="555" y="622"/>
                    </a:lnTo>
                    <a:lnTo>
                      <a:pt x="552" y="595"/>
                    </a:lnTo>
                    <a:lnTo>
                      <a:pt x="556" y="569"/>
                    </a:lnTo>
                    <a:lnTo>
                      <a:pt x="564" y="544"/>
                    </a:lnTo>
                    <a:lnTo>
                      <a:pt x="573" y="521"/>
                    </a:lnTo>
                    <a:lnTo>
                      <a:pt x="583" y="501"/>
                    </a:lnTo>
                    <a:lnTo>
                      <a:pt x="594" y="486"/>
                    </a:lnTo>
                    <a:lnTo>
                      <a:pt x="601" y="477"/>
                    </a:lnTo>
                    <a:lnTo>
                      <a:pt x="603" y="473"/>
                    </a:lnTo>
                    <a:lnTo>
                      <a:pt x="621" y="451"/>
                    </a:lnTo>
                    <a:lnTo>
                      <a:pt x="600" y="433"/>
                    </a:lnTo>
                    <a:lnTo>
                      <a:pt x="570" y="407"/>
                    </a:lnTo>
                    <a:lnTo>
                      <a:pt x="541" y="380"/>
                    </a:lnTo>
                    <a:lnTo>
                      <a:pt x="513" y="354"/>
                    </a:lnTo>
                    <a:lnTo>
                      <a:pt x="487" y="326"/>
                    </a:lnTo>
                    <a:lnTo>
                      <a:pt x="461" y="299"/>
                    </a:lnTo>
                    <a:lnTo>
                      <a:pt x="437" y="273"/>
                    </a:lnTo>
                    <a:lnTo>
                      <a:pt x="415" y="246"/>
                    </a:lnTo>
                    <a:lnTo>
                      <a:pt x="396" y="221"/>
                    </a:lnTo>
                    <a:lnTo>
                      <a:pt x="378" y="197"/>
                    </a:lnTo>
                    <a:lnTo>
                      <a:pt x="362" y="174"/>
                    </a:lnTo>
                    <a:lnTo>
                      <a:pt x="350" y="152"/>
                    </a:lnTo>
                    <a:lnTo>
                      <a:pt x="339" y="132"/>
                    </a:lnTo>
                    <a:lnTo>
                      <a:pt x="331" y="114"/>
                    </a:lnTo>
                    <a:lnTo>
                      <a:pt x="328" y="98"/>
                    </a:lnTo>
                    <a:lnTo>
                      <a:pt x="325" y="85"/>
                    </a:lnTo>
                    <a:lnTo>
                      <a:pt x="328" y="74"/>
                    </a:lnTo>
                    <a:lnTo>
                      <a:pt x="331" y="69"/>
                    </a:lnTo>
                    <a:lnTo>
                      <a:pt x="337" y="64"/>
                    </a:lnTo>
                    <a:lnTo>
                      <a:pt x="344" y="62"/>
                    </a:lnTo>
                    <a:lnTo>
                      <a:pt x="352" y="60"/>
                    </a:lnTo>
                    <a:lnTo>
                      <a:pt x="360" y="59"/>
                    </a:lnTo>
                    <a:lnTo>
                      <a:pt x="369" y="58"/>
                    </a:lnTo>
                    <a:lnTo>
                      <a:pt x="377" y="58"/>
                    </a:lnTo>
                    <a:lnTo>
                      <a:pt x="385" y="58"/>
                    </a:lnTo>
                    <a:lnTo>
                      <a:pt x="420" y="62"/>
                    </a:lnTo>
                    <a:lnTo>
                      <a:pt x="451" y="75"/>
                    </a:lnTo>
                    <a:lnTo>
                      <a:pt x="481" y="93"/>
                    </a:lnTo>
                    <a:lnTo>
                      <a:pt x="507" y="116"/>
                    </a:lnTo>
                    <a:lnTo>
                      <a:pt x="533" y="144"/>
                    </a:lnTo>
                    <a:lnTo>
                      <a:pt x="555" y="174"/>
                    </a:lnTo>
                    <a:lnTo>
                      <a:pt x="575" y="206"/>
                    </a:lnTo>
                    <a:lnTo>
                      <a:pt x="594" y="240"/>
                    </a:lnTo>
                    <a:lnTo>
                      <a:pt x="609" y="273"/>
                    </a:lnTo>
                    <a:lnTo>
                      <a:pt x="623" y="306"/>
                    </a:lnTo>
                    <a:lnTo>
                      <a:pt x="634" y="336"/>
                    </a:lnTo>
                    <a:lnTo>
                      <a:pt x="643" y="364"/>
                    </a:lnTo>
                    <a:lnTo>
                      <a:pt x="651" y="387"/>
                    </a:lnTo>
                    <a:lnTo>
                      <a:pt x="656" y="404"/>
                    </a:lnTo>
                    <a:lnTo>
                      <a:pt x="659" y="417"/>
                    </a:lnTo>
                    <a:lnTo>
                      <a:pt x="661" y="422"/>
                    </a:lnTo>
                    <a:lnTo>
                      <a:pt x="668" y="448"/>
                    </a:lnTo>
                    <a:lnTo>
                      <a:pt x="694" y="442"/>
                    </a:lnTo>
                    <a:lnTo>
                      <a:pt x="716" y="439"/>
                    </a:lnTo>
                    <a:lnTo>
                      <a:pt x="738" y="437"/>
                    </a:lnTo>
                    <a:lnTo>
                      <a:pt x="759" y="435"/>
                    </a:lnTo>
                    <a:lnTo>
                      <a:pt x="778" y="435"/>
                    </a:lnTo>
                    <a:lnTo>
                      <a:pt x="794" y="435"/>
                    </a:lnTo>
                    <a:lnTo>
                      <a:pt x="808" y="435"/>
                    </a:lnTo>
                    <a:lnTo>
                      <a:pt x="816" y="437"/>
                    </a:lnTo>
                    <a:lnTo>
                      <a:pt x="820" y="437"/>
                    </a:lnTo>
                    <a:lnTo>
                      <a:pt x="848" y="439"/>
                    </a:lnTo>
                    <a:lnTo>
                      <a:pt x="851" y="410"/>
                    </a:lnTo>
                    <a:lnTo>
                      <a:pt x="854" y="370"/>
                    </a:lnTo>
                    <a:lnTo>
                      <a:pt x="861" y="333"/>
                    </a:lnTo>
                    <a:lnTo>
                      <a:pt x="869" y="297"/>
                    </a:lnTo>
                    <a:lnTo>
                      <a:pt x="878" y="266"/>
                    </a:lnTo>
                    <a:lnTo>
                      <a:pt x="888" y="237"/>
                    </a:lnTo>
                    <a:lnTo>
                      <a:pt x="897" y="214"/>
                    </a:lnTo>
                    <a:lnTo>
                      <a:pt x="905" y="197"/>
                    </a:lnTo>
                    <a:lnTo>
                      <a:pt x="912" y="184"/>
                    </a:lnTo>
                    <a:lnTo>
                      <a:pt x="918" y="181"/>
                    </a:lnTo>
                    <a:lnTo>
                      <a:pt x="926" y="179"/>
                    </a:lnTo>
                    <a:lnTo>
                      <a:pt x="935" y="175"/>
                    </a:lnTo>
                    <a:lnTo>
                      <a:pt x="947" y="173"/>
                    </a:lnTo>
                    <a:lnTo>
                      <a:pt x="960" y="170"/>
                    </a:lnTo>
                    <a:lnTo>
                      <a:pt x="975" y="168"/>
                    </a:lnTo>
                    <a:lnTo>
                      <a:pt x="990" y="166"/>
                    </a:lnTo>
                    <a:lnTo>
                      <a:pt x="1005" y="164"/>
                    </a:lnTo>
                    <a:lnTo>
                      <a:pt x="1021" y="164"/>
                    </a:lnTo>
                    <a:lnTo>
                      <a:pt x="1037" y="162"/>
                    </a:lnTo>
                    <a:lnTo>
                      <a:pt x="1052" y="162"/>
                    </a:lnTo>
                    <a:lnTo>
                      <a:pt x="1066" y="164"/>
                    </a:lnTo>
                    <a:lnTo>
                      <a:pt x="1080" y="165"/>
                    </a:lnTo>
                    <a:lnTo>
                      <a:pt x="1093" y="167"/>
                    </a:lnTo>
                    <a:lnTo>
                      <a:pt x="1103" y="170"/>
                    </a:lnTo>
                    <a:lnTo>
                      <a:pt x="1111" y="175"/>
                    </a:lnTo>
                    <a:lnTo>
                      <a:pt x="1125" y="188"/>
                    </a:lnTo>
                    <a:lnTo>
                      <a:pt x="1140" y="210"/>
                    </a:lnTo>
                    <a:lnTo>
                      <a:pt x="1156" y="240"/>
                    </a:lnTo>
                    <a:lnTo>
                      <a:pt x="1171" y="273"/>
                    </a:lnTo>
                    <a:lnTo>
                      <a:pt x="1185" y="309"/>
                    </a:lnTo>
                    <a:lnTo>
                      <a:pt x="1194" y="343"/>
                    </a:lnTo>
                    <a:lnTo>
                      <a:pt x="1198" y="375"/>
                    </a:lnTo>
                    <a:lnTo>
                      <a:pt x="1195" y="401"/>
                    </a:lnTo>
                    <a:lnTo>
                      <a:pt x="1193" y="407"/>
                    </a:lnTo>
                    <a:lnTo>
                      <a:pt x="1188" y="411"/>
                    </a:lnTo>
                    <a:lnTo>
                      <a:pt x="1181" y="415"/>
                    </a:lnTo>
                    <a:lnTo>
                      <a:pt x="1171" y="416"/>
                    </a:lnTo>
                    <a:lnTo>
                      <a:pt x="1148" y="410"/>
                    </a:lnTo>
                    <a:lnTo>
                      <a:pt x="1125" y="395"/>
                    </a:lnTo>
                    <a:lnTo>
                      <a:pt x="1104" y="375"/>
                    </a:lnTo>
                    <a:lnTo>
                      <a:pt x="1087" y="351"/>
                    </a:lnTo>
                    <a:lnTo>
                      <a:pt x="1071" y="325"/>
                    </a:lnTo>
                    <a:lnTo>
                      <a:pt x="1057" y="298"/>
                    </a:lnTo>
                    <a:lnTo>
                      <a:pt x="1047" y="275"/>
                    </a:lnTo>
                    <a:lnTo>
                      <a:pt x="1040" y="256"/>
                    </a:lnTo>
                    <a:lnTo>
                      <a:pt x="1015" y="183"/>
                    </a:lnTo>
                    <a:lnTo>
                      <a:pt x="986" y="253"/>
                    </a:lnTo>
                    <a:lnTo>
                      <a:pt x="969" y="291"/>
                    </a:lnTo>
                    <a:lnTo>
                      <a:pt x="954" y="326"/>
                    </a:lnTo>
                    <a:lnTo>
                      <a:pt x="939" y="358"/>
                    </a:lnTo>
                    <a:lnTo>
                      <a:pt x="926" y="385"/>
                    </a:lnTo>
                    <a:lnTo>
                      <a:pt x="913" y="408"/>
                    </a:lnTo>
                    <a:lnTo>
                      <a:pt x="904" y="425"/>
                    </a:lnTo>
                    <a:lnTo>
                      <a:pt x="898" y="435"/>
                    </a:lnTo>
                    <a:lnTo>
                      <a:pt x="896" y="440"/>
                    </a:lnTo>
                    <a:lnTo>
                      <a:pt x="882" y="463"/>
                    </a:lnTo>
                    <a:lnTo>
                      <a:pt x="904" y="478"/>
                    </a:lnTo>
                    <a:lnTo>
                      <a:pt x="919" y="489"/>
                    </a:lnTo>
                    <a:lnTo>
                      <a:pt x="931" y="502"/>
                    </a:lnTo>
                    <a:lnTo>
                      <a:pt x="943" y="515"/>
                    </a:lnTo>
                    <a:lnTo>
                      <a:pt x="952" y="528"/>
                    </a:lnTo>
                    <a:lnTo>
                      <a:pt x="960" y="540"/>
                    </a:lnTo>
                    <a:lnTo>
                      <a:pt x="965" y="553"/>
                    </a:lnTo>
                    <a:lnTo>
                      <a:pt x="968" y="567"/>
                    </a:lnTo>
                    <a:lnTo>
                      <a:pt x="971" y="580"/>
                    </a:lnTo>
                    <a:lnTo>
                      <a:pt x="969" y="607"/>
                    </a:lnTo>
                    <a:lnTo>
                      <a:pt x="962" y="631"/>
                    </a:lnTo>
                    <a:lnTo>
                      <a:pt x="953" y="654"/>
                    </a:lnTo>
                    <a:lnTo>
                      <a:pt x="942" y="674"/>
                    </a:lnTo>
                    <a:lnTo>
                      <a:pt x="930" y="691"/>
                    </a:lnTo>
                    <a:lnTo>
                      <a:pt x="919" y="704"/>
                    </a:lnTo>
                    <a:lnTo>
                      <a:pt x="912" y="712"/>
                    </a:lnTo>
                    <a:lnTo>
                      <a:pt x="908" y="715"/>
                    </a:lnTo>
                    <a:lnTo>
                      <a:pt x="893" y="729"/>
                    </a:lnTo>
                    <a:lnTo>
                      <a:pt x="903" y="749"/>
                    </a:lnTo>
                    <a:lnTo>
                      <a:pt x="1026" y="988"/>
                    </a:lnTo>
                    <a:lnTo>
                      <a:pt x="1044" y="988"/>
                    </a:lnTo>
                    <a:lnTo>
                      <a:pt x="1098" y="985"/>
                    </a:lnTo>
                    <a:lnTo>
                      <a:pt x="1149" y="982"/>
                    </a:lnTo>
                    <a:lnTo>
                      <a:pt x="1195" y="979"/>
                    </a:lnTo>
                    <a:lnTo>
                      <a:pt x="1239" y="976"/>
                    </a:lnTo>
                    <a:lnTo>
                      <a:pt x="1278" y="973"/>
                    </a:lnTo>
                    <a:lnTo>
                      <a:pt x="1314" y="970"/>
                    </a:lnTo>
                    <a:lnTo>
                      <a:pt x="1346" y="967"/>
                    </a:lnTo>
                    <a:lnTo>
                      <a:pt x="1375" y="965"/>
                    </a:lnTo>
                    <a:lnTo>
                      <a:pt x="1401" y="962"/>
                    </a:lnTo>
                    <a:lnTo>
                      <a:pt x="1424" y="959"/>
                    </a:lnTo>
                    <a:lnTo>
                      <a:pt x="1445" y="957"/>
                    </a:lnTo>
                    <a:lnTo>
                      <a:pt x="1463" y="955"/>
                    </a:lnTo>
                    <a:lnTo>
                      <a:pt x="1477" y="954"/>
                    </a:lnTo>
                    <a:lnTo>
                      <a:pt x="1490" y="951"/>
                    </a:lnTo>
                    <a:lnTo>
                      <a:pt x="1499" y="950"/>
                    </a:lnTo>
                    <a:lnTo>
                      <a:pt x="1507" y="949"/>
                    </a:lnTo>
                    <a:lnTo>
                      <a:pt x="1514" y="954"/>
                    </a:lnTo>
                    <a:lnTo>
                      <a:pt x="1518" y="958"/>
                    </a:lnTo>
                    <a:lnTo>
                      <a:pt x="1520" y="962"/>
                    </a:lnTo>
                    <a:lnTo>
                      <a:pt x="1521" y="964"/>
                    </a:lnTo>
                    <a:lnTo>
                      <a:pt x="1519" y="971"/>
                    </a:lnTo>
                    <a:lnTo>
                      <a:pt x="1514" y="978"/>
                    </a:lnTo>
                    <a:lnTo>
                      <a:pt x="1509" y="985"/>
                    </a:lnTo>
                    <a:lnTo>
                      <a:pt x="1501" y="992"/>
                    </a:lnTo>
                    <a:lnTo>
                      <a:pt x="1467" y="999"/>
                    </a:lnTo>
                    <a:lnTo>
                      <a:pt x="1431" y="1005"/>
                    </a:lnTo>
                    <a:lnTo>
                      <a:pt x="1395" y="1011"/>
                    </a:lnTo>
                    <a:lnTo>
                      <a:pt x="1354" y="1017"/>
                    </a:lnTo>
                    <a:lnTo>
                      <a:pt x="1313" y="1023"/>
                    </a:lnTo>
                    <a:lnTo>
                      <a:pt x="1269" y="1027"/>
                    </a:lnTo>
                    <a:lnTo>
                      <a:pt x="1224" y="1032"/>
                    </a:lnTo>
                    <a:lnTo>
                      <a:pt x="1179" y="1035"/>
                    </a:lnTo>
                    <a:lnTo>
                      <a:pt x="1132" y="1039"/>
                    </a:lnTo>
                    <a:lnTo>
                      <a:pt x="1085" y="1042"/>
                    </a:lnTo>
                    <a:lnTo>
                      <a:pt x="1037" y="1045"/>
                    </a:lnTo>
                    <a:lnTo>
                      <a:pt x="989" y="1047"/>
                    </a:lnTo>
                    <a:lnTo>
                      <a:pt x="941" y="1049"/>
                    </a:lnTo>
                    <a:lnTo>
                      <a:pt x="893" y="1050"/>
                    </a:lnTo>
                    <a:lnTo>
                      <a:pt x="846" y="1053"/>
                    </a:lnTo>
                    <a:lnTo>
                      <a:pt x="800" y="1054"/>
                    </a:lnTo>
                    <a:lnTo>
                      <a:pt x="754" y="1055"/>
                    </a:lnTo>
                    <a:lnTo>
                      <a:pt x="710" y="1056"/>
                    </a:lnTo>
                    <a:lnTo>
                      <a:pt x="668" y="1056"/>
                    </a:lnTo>
                    <a:lnTo>
                      <a:pt x="626" y="1056"/>
                    </a:lnTo>
                    <a:lnTo>
                      <a:pt x="587" y="1057"/>
                    </a:lnTo>
                    <a:lnTo>
                      <a:pt x="550" y="1057"/>
                    </a:lnTo>
                    <a:lnTo>
                      <a:pt x="515" y="1057"/>
                    </a:lnTo>
                    <a:lnTo>
                      <a:pt x="483" y="1057"/>
                    </a:lnTo>
                    <a:lnTo>
                      <a:pt x="454" y="1057"/>
                    </a:lnTo>
                    <a:lnTo>
                      <a:pt x="428" y="1057"/>
                    </a:lnTo>
                    <a:lnTo>
                      <a:pt x="405" y="1057"/>
                    </a:lnTo>
                    <a:lnTo>
                      <a:pt x="385" y="1056"/>
                    </a:lnTo>
                    <a:lnTo>
                      <a:pt x="369" y="1056"/>
                    </a:lnTo>
                    <a:lnTo>
                      <a:pt x="358" y="1056"/>
                    </a:lnTo>
                    <a:lnTo>
                      <a:pt x="351" y="1056"/>
                    </a:lnTo>
                    <a:lnTo>
                      <a:pt x="347" y="1056"/>
                    </a:lnTo>
                    <a:lnTo>
                      <a:pt x="320" y="1055"/>
                    </a:lnTo>
                    <a:lnTo>
                      <a:pt x="295" y="1929"/>
                    </a:lnTo>
                    <a:lnTo>
                      <a:pt x="309" y="1938"/>
                    </a:lnTo>
                    <a:lnTo>
                      <a:pt x="338" y="1957"/>
                    </a:lnTo>
                    <a:lnTo>
                      <a:pt x="367" y="1973"/>
                    </a:lnTo>
                    <a:lnTo>
                      <a:pt x="396" y="1988"/>
                    </a:lnTo>
                    <a:lnTo>
                      <a:pt x="424" y="2002"/>
                    </a:lnTo>
                    <a:lnTo>
                      <a:pt x="454" y="2013"/>
                    </a:lnTo>
                    <a:lnTo>
                      <a:pt x="484" y="2025"/>
                    </a:lnTo>
                    <a:lnTo>
                      <a:pt x="513" y="2034"/>
                    </a:lnTo>
                    <a:lnTo>
                      <a:pt x="543" y="2043"/>
                    </a:lnTo>
                    <a:lnTo>
                      <a:pt x="573" y="2050"/>
                    </a:lnTo>
                    <a:lnTo>
                      <a:pt x="603" y="2056"/>
                    </a:lnTo>
                    <a:lnTo>
                      <a:pt x="633" y="2062"/>
                    </a:lnTo>
                    <a:lnTo>
                      <a:pt x="663" y="2065"/>
                    </a:lnTo>
                    <a:lnTo>
                      <a:pt x="692" y="2069"/>
                    </a:lnTo>
                    <a:lnTo>
                      <a:pt x="722" y="2071"/>
                    </a:lnTo>
                    <a:lnTo>
                      <a:pt x="750" y="2072"/>
                    </a:lnTo>
                    <a:lnTo>
                      <a:pt x="779" y="2072"/>
                    </a:lnTo>
                    <a:lnTo>
                      <a:pt x="833" y="2071"/>
                    </a:lnTo>
                    <a:lnTo>
                      <a:pt x="886" y="2066"/>
                    </a:lnTo>
                    <a:lnTo>
                      <a:pt x="938" y="2060"/>
                    </a:lnTo>
                    <a:lnTo>
                      <a:pt x="988" y="2052"/>
                    </a:lnTo>
                    <a:lnTo>
                      <a:pt x="1035" y="2042"/>
                    </a:lnTo>
                    <a:lnTo>
                      <a:pt x="1080" y="2032"/>
                    </a:lnTo>
                    <a:lnTo>
                      <a:pt x="1123" y="2020"/>
                    </a:lnTo>
                    <a:lnTo>
                      <a:pt x="1162" y="2009"/>
                    </a:lnTo>
                    <a:lnTo>
                      <a:pt x="1198" y="1996"/>
                    </a:lnTo>
                    <a:lnTo>
                      <a:pt x="1230" y="1984"/>
                    </a:lnTo>
                    <a:lnTo>
                      <a:pt x="1259" y="1974"/>
                    </a:lnTo>
                    <a:lnTo>
                      <a:pt x="1284" y="1964"/>
                    </a:lnTo>
                    <a:lnTo>
                      <a:pt x="1304" y="1955"/>
                    </a:lnTo>
                    <a:lnTo>
                      <a:pt x="1320" y="1948"/>
                    </a:lnTo>
                    <a:lnTo>
                      <a:pt x="1330" y="1942"/>
                    </a:lnTo>
                    <a:lnTo>
                      <a:pt x="1336" y="1940"/>
                    </a:lnTo>
                    <a:lnTo>
                      <a:pt x="1355" y="1930"/>
                    </a:lnTo>
                    <a:lnTo>
                      <a:pt x="1352" y="1910"/>
                    </a:lnTo>
                    <a:lnTo>
                      <a:pt x="1342" y="1836"/>
                    </a:lnTo>
                    <a:lnTo>
                      <a:pt x="1327" y="1729"/>
                    </a:lnTo>
                    <a:lnTo>
                      <a:pt x="1312" y="1601"/>
                    </a:lnTo>
                    <a:lnTo>
                      <a:pt x="1294" y="1467"/>
                    </a:lnTo>
                    <a:lnTo>
                      <a:pt x="1279" y="1339"/>
                    </a:lnTo>
                    <a:lnTo>
                      <a:pt x="1267" y="1231"/>
                    </a:lnTo>
                    <a:lnTo>
                      <a:pt x="1257" y="1155"/>
                    </a:lnTo>
                    <a:lnTo>
                      <a:pt x="1254" y="1125"/>
                    </a:lnTo>
                    <a:lnTo>
                      <a:pt x="1198" y="1132"/>
                    </a:lnTo>
                    <a:lnTo>
                      <a:pt x="1201" y="1166"/>
                    </a:lnTo>
                    <a:lnTo>
                      <a:pt x="1209" y="1238"/>
                    </a:lnTo>
                    <a:lnTo>
                      <a:pt x="1222" y="1339"/>
                    </a:lnTo>
                    <a:lnTo>
                      <a:pt x="1236" y="1459"/>
                    </a:lnTo>
                    <a:lnTo>
                      <a:pt x="1251" y="1586"/>
                    </a:lnTo>
                    <a:lnTo>
                      <a:pt x="1267" y="1708"/>
                    </a:lnTo>
                    <a:lnTo>
                      <a:pt x="1280" y="1815"/>
                    </a:lnTo>
                    <a:lnTo>
                      <a:pt x="1292" y="1897"/>
                    </a:lnTo>
                    <a:lnTo>
                      <a:pt x="1279" y="1903"/>
                    </a:lnTo>
                    <a:lnTo>
                      <a:pt x="1262" y="1910"/>
                    </a:lnTo>
                    <a:lnTo>
                      <a:pt x="1242" y="1918"/>
                    </a:lnTo>
                    <a:lnTo>
                      <a:pt x="1221" y="1926"/>
                    </a:lnTo>
                    <a:lnTo>
                      <a:pt x="1195" y="1935"/>
                    </a:lnTo>
                    <a:lnTo>
                      <a:pt x="1168" y="1945"/>
                    </a:lnTo>
                    <a:lnTo>
                      <a:pt x="1138" y="1955"/>
                    </a:lnTo>
                    <a:lnTo>
                      <a:pt x="1105" y="1964"/>
                    </a:lnTo>
                    <a:lnTo>
                      <a:pt x="1071" y="1973"/>
                    </a:lnTo>
                    <a:lnTo>
                      <a:pt x="1035" y="1982"/>
                    </a:lnTo>
                    <a:lnTo>
                      <a:pt x="997" y="1990"/>
                    </a:lnTo>
                    <a:lnTo>
                      <a:pt x="957" y="1997"/>
                    </a:lnTo>
                    <a:lnTo>
                      <a:pt x="916" y="2003"/>
                    </a:lnTo>
                    <a:lnTo>
                      <a:pt x="875" y="2008"/>
                    </a:lnTo>
                    <a:lnTo>
                      <a:pt x="831" y="2011"/>
                    </a:lnTo>
                    <a:lnTo>
                      <a:pt x="787" y="2012"/>
                    </a:lnTo>
                    <a:lnTo>
                      <a:pt x="761" y="2012"/>
                    </a:lnTo>
                    <a:lnTo>
                      <a:pt x="733" y="2011"/>
                    </a:lnTo>
                    <a:lnTo>
                      <a:pt x="707" y="2010"/>
                    </a:lnTo>
                    <a:lnTo>
                      <a:pt x="679" y="2008"/>
                    </a:lnTo>
                    <a:lnTo>
                      <a:pt x="651" y="2004"/>
                    </a:lnTo>
                    <a:lnTo>
                      <a:pt x="624" y="2001"/>
                    </a:lnTo>
                    <a:lnTo>
                      <a:pt x="596" y="1995"/>
                    </a:lnTo>
                    <a:lnTo>
                      <a:pt x="570" y="1989"/>
                    </a:lnTo>
                    <a:lnTo>
                      <a:pt x="542" y="1981"/>
                    </a:lnTo>
                    <a:lnTo>
                      <a:pt x="514" y="1973"/>
                    </a:lnTo>
                    <a:lnTo>
                      <a:pt x="487" y="1964"/>
                    </a:lnTo>
                    <a:lnTo>
                      <a:pt x="460" y="1953"/>
                    </a:lnTo>
                    <a:lnTo>
                      <a:pt x="434" y="1942"/>
                    </a:lnTo>
                    <a:lnTo>
                      <a:pt x="407" y="1928"/>
                    </a:lnTo>
                    <a:lnTo>
                      <a:pt x="381" y="1914"/>
                    </a:lnTo>
                    <a:lnTo>
                      <a:pt x="354" y="1898"/>
                    </a:lnTo>
                    <a:lnTo>
                      <a:pt x="358" y="1770"/>
                    </a:lnTo>
                    <a:lnTo>
                      <a:pt x="364" y="1513"/>
                    </a:lnTo>
                    <a:lnTo>
                      <a:pt x="371" y="1253"/>
                    </a:lnTo>
                    <a:lnTo>
                      <a:pt x="375" y="1114"/>
                    </a:lnTo>
                    <a:lnTo>
                      <a:pt x="390" y="1114"/>
                    </a:lnTo>
                    <a:lnTo>
                      <a:pt x="408" y="1114"/>
                    </a:lnTo>
                    <a:lnTo>
                      <a:pt x="430" y="1115"/>
                    </a:lnTo>
                    <a:lnTo>
                      <a:pt x="454" y="1115"/>
                    </a:lnTo>
                    <a:lnTo>
                      <a:pt x="481" y="1115"/>
                    </a:lnTo>
                    <a:lnTo>
                      <a:pt x="509" y="1115"/>
                    </a:lnTo>
                    <a:lnTo>
                      <a:pt x="540" y="1115"/>
                    </a:lnTo>
                    <a:lnTo>
                      <a:pt x="573" y="1115"/>
                    </a:lnTo>
                    <a:lnTo>
                      <a:pt x="608" y="1115"/>
                    </a:lnTo>
                    <a:lnTo>
                      <a:pt x="643" y="1114"/>
                    </a:lnTo>
                    <a:lnTo>
                      <a:pt x="681" y="1114"/>
                    </a:lnTo>
                    <a:lnTo>
                      <a:pt x="721" y="1113"/>
                    </a:lnTo>
                    <a:lnTo>
                      <a:pt x="761" y="1113"/>
                    </a:lnTo>
                    <a:lnTo>
                      <a:pt x="802" y="1111"/>
                    </a:lnTo>
                    <a:lnTo>
                      <a:pt x="844" y="1110"/>
                    </a:lnTo>
                    <a:lnTo>
                      <a:pt x="886" y="1109"/>
                    </a:lnTo>
                    <a:lnTo>
                      <a:pt x="930" y="1107"/>
                    </a:lnTo>
                    <a:lnTo>
                      <a:pt x="973" y="1106"/>
                    </a:lnTo>
                    <a:lnTo>
                      <a:pt x="1017" y="1103"/>
                    </a:lnTo>
                    <a:lnTo>
                      <a:pt x="1060" y="1101"/>
                    </a:lnTo>
                    <a:lnTo>
                      <a:pt x="1103" y="1098"/>
                    </a:lnTo>
                    <a:lnTo>
                      <a:pt x="1147" y="1095"/>
                    </a:lnTo>
                    <a:lnTo>
                      <a:pt x="1189" y="1092"/>
                    </a:lnTo>
                    <a:lnTo>
                      <a:pt x="1231" y="1088"/>
                    </a:lnTo>
                    <a:lnTo>
                      <a:pt x="1271" y="1084"/>
                    </a:lnTo>
                    <a:lnTo>
                      <a:pt x="1312" y="1080"/>
                    </a:lnTo>
                    <a:lnTo>
                      <a:pt x="1351" y="1076"/>
                    </a:lnTo>
                    <a:lnTo>
                      <a:pt x="1388" y="1070"/>
                    </a:lnTo>
                    <a:lnTo>
                      <a:pt x="1423" y="1065"/>
                    </a:lnTo>
                    <a:lnTo>
                      <a:pt x="1458" y="1058"/>
                    </a:lnTo>
                    <a:lnTo>
                      <a:pt x="1490" y="1053"/>
                    </a:lnTo>
                    <a:lnTo>
                      <a:pt x="1520" y="1046"/>
                    </a:lnTo>
                    <a:lnTo>
                      <a:pt x="1525" y="1045"/>
                    </a:lnTo>
                    <a:lnTo>
                      <a:pt x="1529" y="1041"/>
                    </a:lnTo>
                    <a:lnTo>
                      <a:pt x="1533" y="1039"/>
                    </a:lnTo>
                    <a:lnTo>
                      <a:pt x="1540" y="1033"/>
                    </a:lnTo>
                    <a:lnTo>
                      <a:pt x="1548" y="1026"/>
                    </a:lnTo>
                    <a:lnTo>
                      <a:pt x="1557" y="1016"/>
                    </a:lnTo>
                    <a:lnTo>
                      <a:pt x="1565" y="1004"/>
                    </a:lnTo>
                    <a:lnTo>
                      <a:pt x="1573" y="992"/>
                    </a:lnTo>
                    <a:lnTo>
                      <a:pt x="1578" y="977"/>
                    </a:lnTo>
                    <a:lnTo>
                      <a:pt x="1579" y="961"/>
                    </a:lnTo>
                    <a:lnTo>
                      <a:pt x="1578" y="954"/>
                    </a:lnTo>
                    <a:lnTo>
                      <a:pt x="1577" y="946"/>
                    </a:lnTo>
                    <a:lnTo>
                      <a:pt x="1573" y="938"/>
                    </a:lnTo>
                    <a:lnTo>
                      <a:pt x="1569" y="929"/>
                    </a:lnTo>
                    <a:lnTo>
                      <a:pt x="1562" y="920"/>
                    </a:lnTo>
                    <a:lnTo>
                      <a:pt x="1552" y="912"/>
                    </a:lnTo>
                    <a:lnTo>
                      <a:pt x="1541" y="903"/>
                    </a:lnTo>
                    <a:lnTo>
                      <a:pt x="1527" y="895"/>
                    </a:lnTo>
                    <a:lnTo>
                      <a:pt x="1518" y="889"/>
                    </a:lnTo>
                    <a:lnTo>
                      <a:pt x="1507" y="891"/>
                    </a:lnTo>
                    <a:lnTo>
                      <a:pt x="1506" y="891"/>
                    </a:lnTo>
                    <a:lnTo>
                      <a:pt x="1502" y="893"/>
                    </a:lnTo>
                    <a:lnTo>
                      <a:pt x="1495" y="894"/>
                    </a:lnTo>
                    <a:lnTo>
                      <a:pt x="1484" y="895"/>
                    </a:lnTo>
                    <a:lnTo>
                      <a:pt x="1471" y="897"/>
                    </a:lnTo>
                    <a:lnTo>
                      <a:pt x="1454" y="900"/>
                    </a:lnTo>
                    <a:lnTo>
                      <a:pt x="1434" y="902"/>
                    </a:lnTo>
                    <a:lnTo>
                      <a:pt x="1410" y="904"/>
                    </a:lnTo>
                    <a:lnTo>
                      <a:pt x="1382" y="908"/>
                    </a:lnTo>
                    <a:lnTo>
                      <a:pt x="1350" y="911"/>
                    </a:lnTo>
                    <a:lnTo>
                      <a:pt x="1313" y="913"/>
                    </a:lnTo>
                    <a:lnTo>
                      <a:pt x="1272" y="917"/>
                    </a:lnTo>
                    <a:lnTo>
                      <a:pt x="1226" y="920"/>
                    </a:lnTo>
                    <a:lnTo>
                      <a:pt x="1176" y="924"/>
                    </a:lnTo>
                    <a:lnTo>
                      <a:pt x="1120" y="927"/>
                    </a:lnTo>
                    <a:lnTo>
                      <a:pt x="1060" y="931"/>
                    </a:lnTo>
                    <a:lnTo>
                      <a:pt x="1052" y="917"/>
                    </a:lnTo>
                    <a:lnTo>
                      <a:pt x="1041" y="894"/>
                    </a:lnTo>
                    <a:lnTo>
                      <a:pt x="1027" y="867"/>
                    </a:lnTo>
                    <a:lnTo>
                      <a:pt x="1011" y="837"/>
                    </a:lnTo>
                    <a:lnTo>
                      <a:pt x="996" y="806"/>
                    </a:lnTo>
                    <a:lnTo>
                      <a:pt x="981" y="779"/>
                    </a:lnTo>
                    <a:lnTo>
                      <a:pt x="969" y="756"/>
                    </a:lnTo>
                    <a:lnTo>
                      <a:pt x="961" y="741"/>
                    </a:lnTo>
                    <a:lnTo>
                      <a:pt x="972" y="729"/>
                    </a:lnTo>
                    <a:lnTo>
                      <a:pt x="982" y="715"/>
                    </a:lnTo>
                    <a:lnTo>
                      <a:pt x="994" y="699"/>
                    </a:lnTo>
                    <a:lnTo>
                      <a:pt x="1004" y="680"/>
                    </a:lnTo>
                    <a:lnTo>
                      <a:pt x="1013" y="659"/>
                    </a:lnTo>
                    <a:lnTo>
                      <a:pt x="1021" y="637"/>
                    </a:lnTo>
                    <a:lnTo>
                      <a:pt x="1026" y="613"/>
                    </a:lnTo>
                    <a:lnTo>
                      <a:pt x="1028" y="587"/>
                    </a:lnTo>
                    <a:lnTo>
                      <a:pt x="1028" y="585"/>
                    </a:lnTo>
                    <a:lnTo>
                      <a:pt x="1028" y="583"/>
                    </a:lnTo>
                    <a:lnTo>
                      <a:pt x="1028" y="580"/>
                    </a:lnTo>
                    <a:lnTo>
                      <a:pt x="1028" y="578"/>
                    </a:lnTo>
                    <a:lnTo>
                      <a:pt x="1026" y="560"/>
                    </a:lnTo>
                    <a:lnTo>
                      <a:pt x="1021" y="542"/>
                    </a:lnTo>
                    <a:lnTo>
                      <a:pt x="1015" y="525"/>
                    </a:lnTo>
                    <a:lnTo>
                      <a:pt x="1007" y="509"/>
                    </a:lnTo>
                    <a:lnTo>
                      <a:pt x="997" y="493"/>
                    </a:lnTo>
                    <a:lnTo>
                      <a:pt x="986" y="478"/>
                    </a:lnTo>
                    <a:lnTo>
                      <a:pt x="972" y="463"/>
                    </a:lnTo>
                    <a:lnTo>
                      <a:pt x="957" y="448"/>
                    </a:lnTo>
                    <a:lnTo>
                      <a:pt x="961" y="439"/>
                    </a:lnTo>
                    <a:lnTo>
                      <a:pt x="966" y="427"/>
                    </a:lnTo>
                    <a:lnTo>
                      <a:pt x="973" y="416"/>
                    </a:lnTo>
                    <a:lnTo>
                      <a:pt x="980" y="402"/>
                    </a:lnTo>
                    <a:lnTo>
                      <a:pt x="987" y="387"/>
                    </a:lnTo>
                    <a:lnTo>
                      <a:pt x="995" y="371"/>
                    </a:lnTo>
                    <a:lnTo>
                      <a:pt x="1004" y="355"/>
                    </a:lnTo>
                    <a:lnTo>
                      <a:pt x="1012" y="336"/>
                    </a:lnTo>
                    <a:lnTo>
                      <a:pt x="1024" y="358"/>
                    </a:lnTo>
                    <a:lnTo>
                      <a:pt x="1039" y="381"/>
                    </a:lnTo>
                    <a:lnTo>
                      <a:pt x="1055" y="404"/>
                    </a:lnTo>
                    <a:lnTo>
                      <a:pt x="1073" y="425"/>
                    </a:lnTo>
                    <a:lnTo>
                      <a:pt x="1094" y="443"/>
                    </a:lnTo>
                    <a:lnTo>
                      <a:pt x="1116" y="458"/>
                    </a:lnTo>
                    <a:lnTo>
                      <a:pt x="1141" y="468"/>
                    </a:lnTo>
                    <a:lnTo>
                      <a:pt x="1169" y="472"/>
                    </a:lnTo>
                    <a:lnTo>
                      <a:pt x="1184" y="472"/>
                    </a:lnTo>
                    <a:lnTo>
                      <a:pt x="1196" y="469"/>
                    </a:lnTo>
                    <a:lnTo>
                      <a:pt x="1209" y="465"/>
                    </a:lnTo>
                    <a:lnTo>
                      <a:pt x="1219" y="458"/>
                    </a:lnTo>
                    <a:lnTo>
                      <a:pt x="1230" y="451"/>
                    </a:lnTo>
                    <a:lnTo>
                      <a:pt x="1238" y="442"/>
                    </a:lnTo>
                    <a:lnTo>
                      <a:pt x="1245" y="431"/>
                    </a:lnTo>
                    <a:lnTo>
                      <a:pt x="1249" y="418"/>
                    </a:lnTo>
                    <a:lnTo>
                      <a:pt x="1254" y="384"/>
                    </a:lnTo>
                    <a:lnTo>
                      <a:pt x="1251" y="342"/>
                    </a:lnTo>
                    <a:lnTo>
                      <a:pt x="1240" y="298"/>
                    </a:lnTo>
                    <a:lnTo>
                      <a:pt x="1225" y="253"/>
                    </a:lnTo>
                    <a:lnTo>
                      <a:pt x="1206" y="212"/>
                    </a:lnTo>
                    <a:lnTo>
                      <a:pt x="1184" y="175"/>
                    </a:lnTo>
                    <a:lnTo>
                      <a:pt x="1162" y="145"/>
                    </a:lnTo>
                    <a:lnTo>
                      <a:pt x="1141" y="127"/>
                    </a:lnTo>
                    <a:lnTo>
                      <a:pt x="1128" y="120"/>
                    </a:lnTo>
                    <a:lnTo>
                      <a:pt x="1113" y="115"/>
                    </a:lnTo>
                    <a:lnTo>
                      <a:pt x="1096" y="111"/>
                    </a:lnTo>
                    <a:lnTo>
                      <a:pt x="1077" y="108"/>
                    </a:lnTo>
                    <a:lnTo>
                      <a:pt x="1057" y="106"/>
                    </a:lnTo>
                    <a:lnTo>
                      <a:pt x="1035" y="106"/>
                    </a:lnTo>
                    <a:lnTo>
                      <a:pt x="1014" y="106"/>
                    </a:lnTo>
                    <a:lnTo>
                      <a:pt x="992" y="107"/>
                    </a:lnTo>
                    <a:lnTo>
                      <a:pt x="971" y="111"/>
                    </a:lnTo>
                    <a:lnTo>
                      <a:pt x="950" y="114"/>
                    </a:lnTo>
                    <a:lnTo>
                      <a:pt x="930" y="117"/>
                    </a:lnTo>
                    <a:lnTo>
                      <a:pt x="913" y="123"/>
                    </a:lnTo>
                    <a:lnTo>
                      <a:pt x="897" y="129"/>
                    </a:lnTo>
                    <a:lnTo>
                      <a:pt x="884" y="136"/>
                    </a:lnTo>
                    <a:lnTo>
                      <a:pt x="873" y="143"/>
                    </a:lnTo>
                    <a:lnTo>
                      <a:pt x="866" y="151"/>
                    </a:lnTo>
                    <a:lnTo>
                      <a:pt x="858" y="164"/>
                    </a:lnTo>
                    <a:lnTo>
                      <a:pt x="848" y="183"/>
                    </a:lnTo>
                    <a:lnTo>
                      <a:pt x="839" y="206"/>
                    </a:lnTo>
                    <a:lnTo>
                      <a:pt x="829" y="234"/>
                    </a:lnTo>
                    <a:lnTo>
                      <a:pt x="818" y="266"/>
                    </a:lnTo>
                    <a:lnTo>
                      <a:pt x="809" y="301"/>
                    </a:lnTo>
                    <a:lnTo>
                      <a:pt x="802" y="339"/>
                    </a:lnTo>
                    <a:lnTo>
                      <a:pt x="797" y="378"/>
                    </a:lnTo>
                    <a:lnTo>
                      <a:pt x="787" y="378"/>
                    </a:lnTo>
                    <a:lnTo>
                      <a:pt x="778" y="378"/>
                    </a:lnTo>
                    <a:lnTo>
                      <a:pt x="768" y="378"/>
                    </a:lnTo>
                    <a:lnTo>
                      <a:pt x="757" y="378"/>
                    </a:lnTo>
                    <a:lnTo>
                      <a:pt x="746" y="379"/>
                    </a:lnTo>
                    <a:lnTo>
                      <a:pt x="733" y="380"/>
                    </a:lnTo>
                    <a:lnTo>
                      <a:pt x="722" y="381"/>
                    </a:lnTo>
                    <a:lnTo>
                      <a:pt x="709" y="382"/>
                    </a:lnTo>
                    <a:lnTo>
                      <a:pt x="703" y="364"/>
                    </a:lnTo>
                    <a:lnTo>
                      <a:pt x="696" y="341"/>
                    </a:lnTo>
                    <a:lnTo>
                      <a:pt x="687" y="316"/>
                    </a:lnTo>
                    <a:lnTo>
                      <a:pt x="677" y="287"/>
                    </a:lnTo>
                    <a:lnTo>
                      <a:pt x="664" y="257"/>
                    </a:lnTo>
                    <a:lnTo>
                      <a:pt x="649" y="225"/>
                    </a:lnTo>
                    <a:lnTo>
                      <a:pt x="633" y="192"/>
                    </a:lnTo>
                    <a:lnTo>
                      <a:pt x="615" y="161"/>
                    </a:lnTo>
                    <a:lnTo>
                      <a:pt x="594" y="130"/>
                    </a:lnTo>
                    <a:lnTo>
                      <a:pt x="571" y="101"/>
                    </a:lnTo>
                    <a:lnTo>
                      <a:pt x="545" y="74"/>
                    </a:lnTo>
                    <a:lnTo>
                      <a:pt x="519" y="51"/>
                    </a:lnTo>
                    <a:lnTo>
                      <a:pt x="489" y="30"/>
                    </a:lnTo>
                    <a:lnTo>
                      <a:pt x="457" y="15"/>
                    </a:lnTo>
                    <a:lnTo>
                      <a:pt x="423" y="5"/>
                    </a:lnTo>
                    <a:lnTo>
                      <a:pt x="386" y="0"/>
                    </a:lnTo>
                    <a:lnTo>
                      <a:pt x="379" y="0"/>
                    </a:lnTo>
                    <a:lnTo>
                      <a:pt x="373" y="0"/>
                    </a:lnTo>
                    <a:lnTo>
                      <a:pt x="367" y="0"/>
                    </a:lnTo>
                    <a:lnTo>
                      <a:pt x="361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2573" name="Freeform 64"/>
              <p:cNvSpPr>
                <a:spLocks/>
              </p:cNvSpPr>
              <p:nvPr/>
            </p:nvSpPr>
            <p:spPr bwMode="auto">
              <a:xfrm>
                <a:off x="2758" y="2967"/>
                <a:ext cx="30" cy="20"/>
              </a:xfrm>
              <a:custGeom>
                <a:avLst/>
                <a:gdLst>
                  <a:gd name="T0" fmla="*/ 0 w 58"/>
                  <a:gd name="T1" fmla="*/ 0 h 39"/>
                  <a:gd name="T2" fmla="*/ 16 w 58"/>
                  <a:gd name="T3" fmla="*/ 20 h 39"/>
                  <a:gd name="T4" fmla="*/ 30 w 58"/>
                  <a:gd name="T5" fmla="*/ 0 h 39"/>
                  <a:gd name="T6" fmla="*/ 0 w 58"/>
                  <a:gd name="T7" fmla="*/ 0 h 3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8"/>
                  <a:gd name="T13" fmla="*/ 0 h 39"/>
                  <a:gd name="T14" fmla="*/ 58 w 58"/>
                  <a:gd name="T15" fmla="*/ 39 h 3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8" h="39">
                    <a:moveTo>
                      <a:pt x="0" y="0"/>
                    </a:moveTo>
                    <a:lnTo>
                      <a:pt x="31" y="39"/>
                    </a:lnTo>
                    <a:lnTo>
                      <a:pt x="5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2574" name="Freeform 65"/>
              <p:cNvSpPr>
                <a:spLocks/>
              </p:cNvSpPr>
              <p:nvPr/>
            </p:nvSpPr>
            <p:spPr bwMode="auto">
              <a:xfrm>
                <a:off x="2772" y="2975"/>
                <a:ext cx="41" cy="28"/>
              </a:xfrm>
              <a:custGeom>
                <a:avLst/>
                <a:gdLst>
                  <a:gd name="T0" fmla="*/ 0 w 83"/>
                  <a:gd name="T1" fmla="*/ 0 h 56"/>
                  <a:gd name="T2" fmla="*/ 0 w 83"/>
                  <a:gd name="T3" fmla="*/ 2 h 56"/>
                  <a:gd name="T4" fmla="*/ 0 w 83"/>
                  <a:gd name="T5" fmla="*/ 6 h 56"/>
                  <a:gd name="T6" fmla="*/ 2 w 83"/>
                  <a:gd name="T7" fmla="*/ 11 h 56"/>
                  <a:gd name="T8" fmla="*/ 5 w 83"/>
                  <a:gd name="T9" fmla="*/ 17 h 56"/>
                  <a:gd name="T10" fmla="*/ 10 w 83"/>
                  <a:gd name="T11" fmla="*/ 23 h 56"/>
                  <a:gd name="T12" fmla="*/ 17 w 83"/>
                  <a:gd name="T13" fmla="*/ 27 h 56"/>
                  <a:gd name="T14" fmla="*/ 27 w 83"/>
                  <a:gd name="T15" fmla="*/ 28 h 56"/>
                  <a:gd name="T16" fmla="*/ 41 w 83"/>
                  <a:gd name="T17" fmla="*/ 26 h 56"/>
                  <a:gd name="T18" fmla="*/ 39 w 83"/>
                  <a:gd name="T19" fmla="*/ 14 h 56"/>
                  <a:gd name="T20" fmla="*/ 38 w 83"/>
                  <a:gd name="T21" fmla="*/ 14 h 56"/>
                  <a:gd name="T22" fmla="*/ 35 w 83"/>
                  <a:gd name="T23" fmla="*/ 15 h 56"/>
                  <a:gd name="T24" fmla="*/ 31 w 83"/>
                  <a:gd name="T25" fmla="*/ 17 h 56"/>
                  <a:gd name="T26" fmla="*/ 26 w 83"/>
                  <a:gd name="T27" fmla="*/ 17 h 56"/>
                  <a:gd name="T28" fmla="*/ 19 w 83"/>
                  <a:gd name="T29" fmla="*/ 15 h 56"/>
                  <a:gd name="T30" fmla="*/ 13 w 83"/>
                  <a:gd name="T31" fmla="*/ 14 h 56"/>
                  <a:gd name="T32" fmla="*/ 6 w 83"/>
                  <a:gd name="T33" fmla="*/ 8 h 56"/>
                  <a:gd name="T34" fmla="*/ 0 w 83"/>
                  <a:gd name="T35" fmla="*/ 0 h 5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83"/>
                  <a:gd name="T55" fmla="*/ 0 h 56"/>
                  <a:gd name="T56" fmla="*/ 83 w 83"/>
                  <a:gd name="T57" fmla="*/ 56 h 5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83" h="56">
                    <a:moveTo>
                      <a:pt x="0" y="0"/>
                    </a:moveTo>
                    <a:lnTo>
                      <a:pt x="0" y="4"/>
                    </a:lnTo>
                    <a:lnTo>
                      <a:pt x="1" y="12"/>
                    </a:lnTo>
                    <a:lnTo>
                      <a:pt x="5" y="22"/>
                    </a:lnTo>
                    <a:lnTo>
                      <a:pt x="10" y="34"/>
                    </a:lnTo>
                    <a:lnTo>
                      <a:pt x="21" y="45"/>
                    </a:lnTo>
                    <a:lnTo>
                      <a:pt x="35" y="53"/>
                    </a:lnTo>
                    <a:lnTo>
                      <a:pt x="55" y="56"/>
                    </a:lnTo>
                    <a:lnTo>
                      <a:pt x="83" y="51"/>
                    </a:lnTo>
                    <a:lnTo>
                      <a:pt x="78" y="27"/>
                    </a:lnTo>
                    <a:lnTo>
                      <a:pt x="76" y="28"/>
                    </a:lnTo>
                    <a:lnTo>
                      <a:pt x="70" y="30"/>
                    </a:lnTo>
                    <a:lnTo>
                      <a:pt x="62" y="33"/>
                    </a:lnTo>
                    <a:lnTo>
                      <a:pt x="52" y="34"/>
                    </a:lnTo>
                    <a:lnTo>
                      <a:pt x="39" y="31"/>
                    </a:lnTo>
                    <a:lnTo>
                      <a:pt x="27" y="27"/>
                    </a:lnTo>
                    <a:lnTo>
                      <a:pt x="13" y="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2575" name="Freeform 66"/>
              <p:cNvSpPr>
                <a:spLocks/>
              </p:cNvSpPr>
              <p:nvPr/>
            </p:nvSpPr>
            <p:spPr bwMode="auto">
              <a:xfrm>
                <a:off x="2735" y="2975"/>
                <a:ext cx="41" cy="27"/>
              </a:xfrm>
              <a:custGeom>
                <a:avLst/>
                <a:gdLst>
                  <a:gd name="T0" fmla="*/ 41 w 82"/>
                  <a:gd name="T1" fmla="*/ 0 h 55"/>
                  <a:gd name="T2" fmla="*/ 41 w 82"/>
                  <a:gd name="T3" fmla="*/ 2 h 55"/>
                  <a:gd name="T4" fmla="*/ 41 w 82"/>
                  <a:gd name="T5" fmla="*/ 6 h 55"/>
                  <a:gd name="T6" fmla="*/ 39 w 82"/>
                  <a:gd name="T7" fmla="*/ 11 h 55"/>
                  <a:gd name="T8" fmla="*/ 36 w 82"/>
                  <a:gd name="T9" fmla="*/ 17 h 55"/>
                  <a:gd name="T10" fmla="*/ 31 w 82"/>
                  <a:gd name="T11" fmla="*/ 22 h 55"/>
                  <a:gd name="T12" fmla="*/ 24 w 82"/>
                  <a:gd name="T13" fmla="*/ 26 h 55"/>
                  <a:gd name="T14" fmla="*/ 13 w 82"/>
                  <a:gd name="T15" fmla="*/ 27 h 55"/>
                  <a:gd name="T16" fmla="*/ 0 w 82"/>
                  <a:gd name="T17" fmla="*/ 25 h 55"/>
                  <a:gd name="T18" fmla="*/ 2 w 82"/>
                  <a:gd name="T19" fmla="*/ 14 h 55"/>
                  <a:gd name="T20" fmla="*/ 3 w 82"/>
                  <a:gd name="T21" fmla="*/ 14 h 55"/>
                  <a:gd name="T22" fmla="*/ 6 w 82"/>
                  <a:gd name="T23" fmla="*/ 15 h 55"/>
                  <a:gd name="T24" fmla="*/ 10 w 82"/>
                  <a:gd name="T25" fmla="*/ 17 h 55"/>
                  <a:gd name="T26" fmla="*/ 15 w 82"/>
                  <a:gd name="T27" fmla="*/ 17 h 55"/>
                  <a:gd name="T28" fmla="*/ 21 w 82"/>
                  <a:gd name="T29" fmla="*/ 16 h 55"/>
                  <a:gd name="T30" fmla="*/ 28 w 82"/>
                  <a:gd name="T31" fmla="*/ 14 h 55"/>
                  <a:gd name="T32" fmla="*/ 35 w 82"/>
                  <a:gd name="T33" fmla="*/ 8 h 55"/>
                  <a:gd name="T34" fmla="*/ 41 w 82"/>
                  <a:gd name="T35" fmla="*/ 0 h 5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82"/>
                  <a:gd name="T55" fmla="*/ 0 h 55"/>
                  <a:gd name="T56" fmla="*/ 82 w 82"/>
                  <a:gd name="T57" fmla="*/ 55 h 5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82" h="55">
                    <a:moveTo>
                      <a:pt x="82" y="0"/>
                    </a:moveTo>
                    <a:lnTo>
                      <a:pt x="82" y="4"/>
                    </a:lnTo>
                    <a:lnTo>
                      <a:pt x="81" y="12"/>
                    </a:lnTo>
                    <a:lnTo>
                      <a:pt x="78" y="22"/>
                    </a:lnTo>
                    <a:lnTo>
                      <a:pt x="72" y="35"/>
                    </a:lnTo>
                    <a:lnTo>
                      <a:pt x="63" y="45"/>
                    </a:lnTo>
                    <a:lnTo>
                      <a:pt x="48" y="53"/>
                    </a:lnTo>
                    <a:lnTo>
                      <a:pt x="27" y="55"/>
                    </a:lnTo>
                    <a:lnTo>
                      <a:pt x="0" y="51"/>
                    </a:lnTo>
                    <a:lnTo>
                      <a:pt x="4" y="28"/>
                    </a:lnTo>
                    <a:lnTo>
                      <a:pt x="6" y="29"/>
                    </a:lnTo>
                    <a:lnTo>
                      <a:pt x="12" y="31"/>
                    </a:lnTo>
                    <a:lnTo>
                      <a:pt x="20" y="34"/>
                    </a:lnTo>
                    <a:lnTo>
                      <a:pt x="30" y="35"/>
                    </a:lnTo>
                    <a:lnTo>
                      <a:pt x="43" y="32"/>
                    </a:lnTo>
                    <a:lnTo>
                      <a:pt x="56" y="28"/>
                    </a:lnTo>
                    <a:lnTo>
                      <a:pt x="70" y="17"/>
                    </a:lnTo>
                    <a:lnTo>
                      <a:pt x="8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2576" name="Freeform 67"/>
              <p:cNvSpPr>
                <a:spLocks/>
              </p:cNvSpPr>
              <p:nvPr/>
            </p:nvSpPr>
            <p:spPr bwMode="auto">
              <a:xfrm>
                <a:off x="2795" y="2926"/>
                <a:ext cx="24" cy="24"/>
              </a:xfrm>
              <a:custGeom>
                <a:avLst/>
                <a:gdLst>
                  <a:gd name="T0" fmla="*/ 24 w 49"/>
                  <a:gd name="T1" fmla="*/ 12 h 49"/>
                  <a:gd name="T2" fmla="*/ 23 w 49"/>
                  <a:gd name="T3" fmla="*/ 17 h 49"/>
                  <a:gd name="T4" fmla="*/ 21 w 49"/>
                  <a:gd name="T5" fmla="*/ 21 h 49"/>
                  <a:gd name="T6" fmla="*/ 17 w 49"/>
                  <a:gd name="T7" fmla="*/ 23 h 49"/>
                  <a:gd name="T8" fmla="*/ 12 w 49"/>
                  <a:gd name="T9" fmla="*/ 24 h 49"/>
                  <a:gd name="T10" fmla="*/ 7 w 49"/>
                  <a:gd name="T11" fmla="*/ 23 h 49"/>
                  <a:gd name="T12" fmla="*/ 3 w 49"/>
                  <a:gd name="T13" fmla="*/ 21 h 49"/>
                  <a:gd name="T14" fmla="*/ 1 w 49"/>
                  <a:gd name="T15" fmla="*/ 17 h 49"/>
                  <a:gd name="T16" fmla="*/ 0 w 49"/>
                  <a:gd name="T17" fmla="*/ 12 h 49"/>
                  <a:gd name="T18" fmla="*/ 1 w 49"/>
                  <a:gd name="T19" fmla="*/ 7 h 49"/>
                  <a:gd name="T20" fmla="*/ 3 w 49"/>
                  <a:gd name="T21" fmla="*/ 3 h 49"/>
                  <a:gd name="T22" fmla="*/ 7 w 49"/>
                  <a:gd name="T23" fmla="*/ 1 h 49"/>
                  <a:gd name="T24" fmla="*/ 12 w 49"/>
                  <a:gd name="T25" fmla="*/ 0 h 49"/>
                  <a:gd name="T26" fmla="*/ 17 w 49"/>
                  <a:gd name="T27" fmla="*/ 1 h 49"/>
                  <a:gd name="T28" fmla="*/ 21 w 49"/>
                  <a:gd name="T29" fmla="*/ 3 h 49"/>
                  <a:gd name="T30" fmla="*/ 23 w 49"/>
                  <a:gd name="T31" fmla="*/ 7 h 49"/>
                  <a:gd name="T32" fmla="*/ 24 w 49"/>
                  <a:gd name="T33" fmla="*/ 12 h 4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9"/>
                  <a:gd name="T52" fmla="*/ 0 h 49"/>
                  <a:gd name="T53" fmla="*/ 49 w 49"/>
                  <a:gd name="T54" fmla="*/ 49 h 4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9" h="49">
                    <a:moveTo>
                      <a:pt x="49" y="25"/>
                    </a:moveTo>
                    <a:lnTo>
                      <a:pt x="46" y="34"/>
                    </a:lnTo>
                    <a:lnTo>
                      <a:pt x="42" y="42"/>
                    </a:lnTo>
                    <a:lnTo>
                      <a:pt x="34" y="46"/>
                    </a:lnTo>
                    <a:lnTo>
                      <a:pt x="24" y="49"/>
                    </a:lnTo>
                    <a:lnTo>
                      <a:pt x="15" y="46"/>
                    </a:lnTo>
                    <a:lnTo>
                      <a:pt x="7" y="42"/>
                    </a:lnTo>
                    <a:lnTo>
                      <a:pt x="2" y="34"/>
                    </a:lnTo>
                    <a:lnTo>
                      <a:pt x="0" y="25"/>
                    </a:lnTo>
                    <a:lnTo>
                      <a:pt x="2" y="15"/>
                    </a:lnTo>
                    <a:lnTo>
                      <a:pt x="7" y="7"/>
                    </a:lnTo>
                    <a:lnTo>
                      <a:pt x="15" y="3"/>
                    </a:lnTo>
                    <a:lnTo>
                      <a:pt x="24" y="0"/>
                    </a:lnTo>
                    <a:lnTo>
                      <a:pt x="34" y="3"/>
                    </a:lnTo>
                    <a:lnTo>
                      <a:pt x="42" y="7"/>
                    </a:lnTo>
                    <a:lnTo>
                      <a:pt x="46" y="15"/>
                    </a:lnTo>
                    <a:lnTo>
                      <a:pt x="49" y="2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2577" name="Freeform 68"/>
              <p:cNvSpPr>
                <a:spLocks/>
              </p:cNvSpPr>
              <p:nvPr/>
            </p:nvSpPr>
            <p:spPr bwMode="auto">
              <a:xfrm>
                <a:off x="2726" y="2926"/>
                <a:ext cx="24" cy="24"/>
              </a:xfrm>
              <a:custGeom>
                <a:avLst/>
                <a:gdLst>
                  <a:gd name="T0" fmla="*/ 24 w 48"/>
                  <a:gd name="T1" fmla="*/ 12 h 49"/>
                  <a:gd name="T2" fmla="*/ 23 w 48"/>
                  <a:gd name="T3" fmla="*/ 17 h 49"/>
                  <a:gd name="T4" fmla="*/ 21 w 48"/>
                  <a:gd name="T5" fmla="*/ 21 h 49"/>
                  <a:gd name="T6" fmla="*/ 17 w 48"/>
                  <a:gd name="T7" fmla="*/ 23 h 49"/>
                  <a:gd name="T8" fmla="*/ 12 w 48"/>
                  <a:gd name="T9" fmla="*/ 24 h 49"/>
                  <a:gd name="T10" fmla="*/ 7 w 48"/>
                  <a:gd name="T11" fmla="*/ 23 h 49"/>
                  <a:gd name="T12" fmla="*/ 3 w 48"/>
                  <a:gd name="T13" fmla="*/ 21 h 49"/>
                  <a:gd name="T14" fmla="*/ 1 w 48"/>
                  <a:gd name="T15" fmla="*/ 17 h 49"/>
                  <a:gd name="T16" fmla="*/ 0 w 48"/>
                  <a:gd name="T17" fmla="*/ 12 h 49"/>
                  <a:gd name="T18" fmla="*/ 1 w 48"/>
                  <a:gd name="T19" fmla="*/ 7 h 49"/>
                  <a:gd name="T20" fmla="*/ 3 w 48"/>
                  <a:gd name="T21" fmla="*/ 3 h 49"/>
                  <a:gd name="T22" fmla="*/ 7 w 48"/>
                  <a:gd name="T23" fmla="*/ 1 h 49"/>
                  <a:gd name="T24" fmla="*/ 12 w 48"/>
                  <a:gd name="T25" fmla="*/ 0 h 49"/>
                  <a:gd name="T26" fmla="*/ 17 w 48"/>
                  <a:gd name="T27" fmla="*/ 1 h 49"/>
                  <a:gd name="T28" fmla="*/ 21 w 48"/>
                  <a:gd name="T29" fmla="*/ 3 h 49"/>
                  <a:gd name="T30" fmla="*/ 23 w 48"/>
                  <a:gd name="T31" fmla="*/ 7 h 49"/>
                  <a:gd name="T32" fmla="*/ 24 w 48"/>
                  <a:gd name="T33" fmla="*/ 12 h 4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8"/>
                  <a:gd name="T52" fmla="*/ 0 h 49"/>
                  <a:gd name="T53" fmla="*/ 48 w 48"/>
                  <a:gd name="T54" fmla="*/ 49 h 4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8" h="49">
                    <a:moveTo>
                      <a:pt x="48" y="25"/>
                    </a:moveTo>
                    <a:lnTo>
                      <a:pt x="46" y="34"/>
                    </a:lnTo>
                    <a:lnTo>
                      <a:pt x="42" y="42"/>
                    </a:lnTo>
                    <a:lnTo>
                      <a:pt x="33" y="46"/>
                    </a:lnTo>
                    <a:lnTo>
                      <a:pt x="24" y="49"/>
                    </a:lnTo>
                    <a:lnTo>
                      <a:pt x="15" y="46"/>
                    </a:lnTo>
                    <a:lnTo>
                      <a:pt x="7" y="42"/>
                    </a:lnTo>
                    <a:lnTo>
                      <a:pt x="2" y="34"/>
                    </a:lnTo>
                    <a:lnTo>
                      <a:pt x="0" y="25"/>
                    </a:lnTo>
                    <a:lnTo>
                      <a:pt x="2" y="15"/>
                    </a:lnTo>
                    <a:lnTo>
                      <a:pt x="7" y="7"/>
                    </a:lnTo>
                    <a:lnTo>
                      <a:pt x="15" y="3"/>
                    </a:lnTo>
                    <a:lnTo>
                      <a:pt x="24" y="0"/>
                    </a:lnTo>
                    <a:lnTo>
                      <a:pt x="33" y="3"/>
                    </a:lnTo>
                    <a:lnTo>
                      <a:pt x="42" y="7"/>
                    </a:lnTo>
                    <a:lnTo>
                      <a:pt x="46" y="15"/>
                    </a:lnTo>
                    <a:lnTo>
                      <a:pt x="48" y="2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2578" name="Freeform 69"/>
              <p:cNvSpPr>
                <a:spLocks/>
              </p:cNvSpPr>
              <p:nvPr/>
            </p:nvSpPr>
            <p:spPr bwMode="auto">
              <a:xfrm>
                <a:off x="2621" y="3306"/>
                <a:ext cx="79" cy="304"/>
              </a:xfrm>
              <a:custGeom>
                <a:avLst/>
                <a:gdLst>
                  <a:gd name="T0" fmla="*/ 0 w 157"/>
                  <a:gd name="T1" fmla="*/ 2 h 609"/>
                  <a:gd name="T2" fmla="*/ 0 w 157"/>
                  <a:gd name="T3" fmla="*/ 286 h 609"/>
                  <a:gd name="T4" fmla="*/ 2 w 157"/>
                  <a:gd name="T5" fmla="*/ 286 h 609"/>
                  <a:gd name="T6" fmla="*/ 6 w 157"/>
                  <a:gd name="T7" fmla="*/ 288 h 609"/>
                  <a:gd name="T8" fmla="*/ 13 w 157"/>
                  <a:gd name="T9" fmla="*/ 292 h 609"/>
                  <a:gd name="T10" fmla="*/ 22 w 157"/>
                  <a:gd name="T11" fmla="*/ 295 h 609"/>
                  <a:gd name="T12" fmla="*/ 33 w 157"/>
                  <a:gd name="T13" fmla="*/ 299 h 609"/>
                  <a:gd name="T14" fmla="*/ 46 w 157"/>
                  <a:gd name="T15" fmla="*/ 302 h 609"/>
                  <a:gd name="T16" fmla="*/ 61 w 157"/>
                  <a:gd name="T17" fmla="*/ 303 h 609"/>
                  <a:gd name="T18" fmla="*/ 79 w 157"/>
                  <a:gd name="T19" fmla="*/ 304 h 609"/>
                  <a:gd name="T20" fmla="*/ 55 w 157"/>
                  <a:gd name="T21" fmla="*/ 0 h 609"/>
                  <a:gd name="T22" fmla="*/ 53 w 157"/>
                  <a:gd name="T23" fmla="*/ 0 h 609"/>
                  <a:gd name="T24" fmla="*/ 49 w 157"/>
                  <a:gd name="T25" fmla="*/ 1 h 609"/>
                  <a:gd name="T26" fmla="*/ 42 w 157"/>
                  <a:gd name="T27" fmla="*/ 2 h 609"/>
                  <a:gd name="T28" fmla="*/ 34 w 157"/>
                  <a:gd name="T29" fmla="*/ 3 h 609"/>
                  <a:gd name="T30" fmla="*/ 26 w 157"/>
                  <a:gd name="T31" fmla="*/ 3 h 609"/>
                  <a:gd name="T32" fmla="*/ 17 w 157"/>
                  <a:gd name="T33" fmla="*/ 3 h 609"/>
                  <a:gd name="T34" fmla="*/ 8 w 157"/>
                  <a:gd name="T35" fmla="*/ 3 h 609"/>
                  <a:gd name="T36" fmla="*/ 0 w 157"/>
                  <a:gd name="T37" fmla="*/ 2 h 60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57"/>
                  <a:gd name="T58" fmla="*/ 0 h 609"/>
                  <a:gd name="T59" fmla="*/ 157 w 157"/>
                  <a:gd name="T60" fmla="*/ 609 h 609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57" h="609">
                    <a:moveTo>
                      <a:pt x="0" y="5"/>
                    </a:moveTo>
                    <a:lnTo>
                      <a:pt x="0" y="572"/>
                    </a:lnTo>
                    <a:lnTo>
                      <a:pt x="3" y="573"/>
                    </a:lnTo>
                    <a:lnTo>
                      <a:pt x="11" y="577"/>
                    </a:lnTo>
                    <a:lnTo>
                      <a:pt x="25" y="584"/>
                    </a:lnTo>
                    <a:lnTo>
                      <a:pt x="43" y="591"/>
                    </a:lnTo>
                    <a:lnTo>
                      <a:pt x="65" y="598"/>
                    </a:lnTo>
                    <a:lnTo>
                      <a:pt x="91" y="604"/>
                    </a:lnTo>
                    <a:lnTo>
                      <a:pt x="122" y="607"/>
                    </a:lnTo>
                    <a:lnTo>
                      <a:pt x="157" y="609"/>
                    </a:lnTo>
                    <a:lnTo>
                      <a:pt x="109" y="0"/>
                    </a:lnTo>
                    <a:lnTo>
                      <a:pt x="105" y="0"/>
                    </a:lnTo>
                    <a:lnTo>
                      <a:pt x="97" y="3"/>
                    </a:lnTo>
                    <a:lnTo>
                      <a:pt x="84" y="4"/>
                    </a:lnTo>
                    <a:lnTo>
                      <a:pt x="68" y="6"/>
                    </a:lnTo>
                    <a:lnTo>
                      <a:pt x="51" y="7"/>
                    </a:lnTo>
                    <a:lnTo>
                      <a:pt x="33" y="7"/>
                    </a:lnTo>
                    <a:lnTo>
                      <a:pt x="15" y="7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6091D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2579" name="Freeform 70"/>
              <p:cNvSpPr>
                <a:spLocks/>
              </p:cNvSpPr>
              <p:nvPr/>
            </p:nvSpPr>
            <p:spPr bwMode="auto">
              <a:xfrm>
                <a:off x="2587" y="2731"/>
                <a:ext cx="95" cy="124"/>
              </a:xfrm>
              <a:custGeom>
                <a:avLst/>
                <a:gdLst>
                  <a:gd name="T0" fmla="*/ 95 w 190"/>
                  <a:gd name="T1" fmla="*/ 124 h 249"/>
                  <a:gd name="T2" fmla="*/ 93 w 190"/>
                  <a:gd name="T3" fmla="*/ 118 h 249"/>
                  <a:gd name="T4" fmla="*/ 87 w 190"/>
                  <a:gd name="T5" fmla="*/ 103 h 249"/>
                  <a:gd name="T6" fmla="*/ 79 w 190"/>
                  <a:gd name="T7" fmla="*/ 82 h 249"/>
                  <a:gd name="T8" fmla="*/ 67 w 190"/>
                  <a:gd name="T9" fmla="*/ 57 h 249"/>
                  <a:gd name="T10" fmla="*/ 53 w 190"/>
                  <a:gd name="T11" fmla="*/ 34 h 249"/>
                  <a:gd name="T12" fmla="*/ 39 w 190"/>
                  <a:gd name="T13" fmla="*/ 14 h 249"/>
                  <a:gd name="T14" fmla="*/ 23 w 190"/>
                  <a:gd name="T15" fmla="*/ 1 h 249"/>
                  <a:gd name="T16" fmla="*/ 6 w 190"/>
                  <a:gd name="T17" fmla="*/ 0 h 249"/>
                  <a:gd name="T18" fmla="*/ 1 w 190"/>
                  <a:gd name="T19" fmla="*/ 3 h 249"/>
                  <a:gd name="T20" fmla="*/ 0 w 190"/>
                  <a:gd name="T21" fmla="*/ 8 h 249"/>
                  <a:gd name="T22" fmla="*/ 1 w 190"/>
                  <a:gd name="T23" fmla="*/ 15 h 249"/>
                  <a:gd name="T24" fmla="*/ 5 w 190"/>
                  <a:gd name="T25" fmla="*/ 23 h 249"/>
                  <a:gd name="T26" fmla="*/ 11 w 190"/>
                  <a:gd name="T27" fmla="*/ 33 h 249"/>
                  <a:gd name="T28" fmla="*/ 19 w 190"/>
                  <a:gd name="T29" fmla="*/ 44 h 249"/>
                  <a:gd name="T30" fmla="*/ 27 w 190"/>
                  <a:gd name="T31" fmla="*/ 54 h 249"/>
                  <a:gd name="T32" fmla="*/ 37 w 190"/>
                  <a:gd name="T33" fmla="*/ 65 h 249"/>
                  <a:gd name="T34" fmla="*/ 48 w 190"/>
                  <a:gd name="T35" fmla="*/ 77 h 249"/>
                  <a:gd name="T36" fmla="*/ 57 w 190"/>
                  <a:gd name="T37" fmla="*/ 87 h 249"/>
                  <a:gd name="T38" fmla="*/ 68 w 190"/>
                  <a:gd name="T39" fmla="*/ 97 h 249"/>
                  <a:gd name="T40" fmla="*/ 76 w 190"/>
                  <a:gd name="T41" fmla="*/ 106 h 249"/>
                  <a:gd name="T42" fmla="*/ 84 w 190"/>
                  <a:gd name="T43" fmla="*/ 114 h 249"/>
                  <a:gd name="T44" fmla="*/ 90 w 190"/>
                  <a:gd name="T45" fmla="*/ 119 h 249"/>
                  <a:gd name="T46" fmla="*/ 94 w 190"/>
                  <a:gd name="T47" fmla="*/ 123 h 249"/>
                  <a:gd name="T48" fmla="*/ 95 w 190"/>
                  <a:gd name="T49" fmla="*/ 124 h 249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90"/>
                  <a:gd name="T76" fmla="*/ 0 h 249"/>
                  <a:gd name="T77" fmla="*/ 190 w 190"/>
                  <a:gd name="T78" fmla="*/ 249 h 249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90" h="249">
                    <a:moveTo>
                      <a:pt x="190" y="249"/>
                    </a:moveTo>
                    <a:lnTo>
                      <a:pt x="186" y="237"/>
                    </a:lnTo>
                    <a:lnTo>
                      <a:pt x="174" y="206"/>
                    </a:lnTo>
                    <a:lnTo>
                      <a:pt x="157" y="164"/>
                    </a:lnTo>
                    <a:lnTo>
                      <a:pt x="134" y="115"/>
                    </a:lnTo>
                    <a:lnTo>
                      <a:pt x="107" y="68"/>
                    </a:lnTo>
                    <a:lnTo>
                      <a:pt x="77" y="29"/>
                    </a:lnTo>
                    <a:lnTo>
                      <a:pt x="45" y="3"/>
                    </a:lnTo>
                    <a:lnTo>
                      <a:pt x="13" y="0"/>
                    </a:lnTo>
                    <a:lnTo>
                      <a:pt x="3" y="6"/>
                    </a:lnTo>
                    <a:lnTo>
                      <a:pt x="0" y="16"/>
                    </a:lnTo>
                    <a:lnTo>
                      <a:pt x="3" y="30"/>
                    </a:lnTo>
                    <a:lnTo>
                      <a:pt x="9" y="47"/>
                    </a:lnTo>
                    <a:lnTo>
                      <a:pt x="22" y="67"/>
                    </a:lnTo>
                    <a:lnTo>
                      <a:pt x="37" y="88"/>
                    </a:lnTo>
                    <a:lnTo>
                      <a:pt x="54" y="109"/>
                    </a:lnTo>
                    <a:lnTo>
                      <a:pt x="74" y="131"/>
                    </a:lnTo>
                    <a:lnTo>
                      <a:pt x="95" y="154"/>
                    </a:lnTo>
                    <a:lnTo>
                      <a:pt x="115" y="175"/>
                    </a:lnTo>
                    <a:lnTo>
                      <a:pt x="135" y="195"/>
                    </a:lnTo>
                    <a:lnTo>
                      <a:pt x="152" y="213"/>
                    </a:lnTo>
                    <a:lnTo>
                      <a:pt x="167" y="228"/>
                    </a:lnTo>
                    <a:lnTo>
                      <a:pt x="180" y="238"/>
                    </a:lnTo>
                    <a:lnTo>
                      <a:pt x="188" y="246"/>
                    </a:lnTo>
                    <a:lnTo>
                      <a:pt x="190" y="249"/>
                    </a:lnTo>
                    <a:close/>
                  </a:path>
                </a:pathLst>
              </a:custGeom>
              <a:solidFill>
                <a:srgbClr val="EFD1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2580" name="Freeform 71"/>
              <p:cNvSpPr>
                <a:spLocks/>
              </p:cNvSpPr>
              <p:nvPr/>
            </p:nvSpPr>
            <p:spPr bwMode="auto">
              <a:xfrm>
                <a:off x="2800" y="2932"/>
                <a:ext cx="7" cy="6"/>
              </a:xfrm>
              <a:custGeom>
                <a:avLst/>
                <a:gdLst>
                  <a:gd name="T0" fmla="*/ 7 w 12"/>
                  <a:gd name="T1" fmla="*/ 3 h 13"/>
                  <a:gd name="T2" fmla="*/ 6 w 12"/>
                  <a:gd name="T3" fmla="*/ 4 h 13"/>
                  <a:gd name="T4" fmla="*/ 6 w 12"/>
                  <a:gd name="T5" fmla="*/ 5 h 13"/>
                  <a:gd name="T6" fmla="*/ 5 w 12"/>
                  <a:gd name="T7" fmla="*/ 5 h 13"/>
                  <a:gd name="T8" fmla="*/ 3 w 12"/>
                  <a:gd name="T9" fmla="*/ 6 h 13"/>
                  <a:gd name="T10" fmla="*/ 2 w 12"/>
                  <a:gd name="T11" fmla="*/ 5 h 13"/>
                  <a:gd name="T12" fmla="*/ 1 w 12"/>
                  <a:gd name="T13" fmla="*/ 5 h 13"/>
                  <a:gd name="T14" fmla="*/ 0 w 12"/>
                  <a:gd name="T15" fmla="*/ 4 h 13"/>
                  <a:gd name="T16" fmla="*/ 0 w 12"/>
                  <a:gd name="T17" fmla="*/ 3 h 13"/>
                  <a:gd name="T18" fmla="*/ 0 w 12"/>
                  <a:gd name="T19" fmla="*/ 1 h 13"/>
                  <a:gd name="T20" fmla="*/ 1 w 12"/>
                  <a:gd name="T21" fmla="*/ 0 h 13"/>
                  <a:gd name="T22" fmla="*/ 2 w 12"/>
                  <a:gd name="T23" fmla="*/ 0 h 13"/>
                  <a:gd name="T24" fmla="*/ 3 w 12"/>
                  <a:gd name="T25" fmla="*/ 0 h 13"/>
                  <a:gd name="T26" fmla="*/ 5 w 12"/>
                  <a:gd name="T27" fmla="*/ 0 h 13"/>
                  <a:gd name="T28" fmla="*/ 6 w 12"/>
                  <a:gd name="T29" fmla="*/ 0 h 13"/>
                  <a:gd name="T30" fmla="*/ 6 w 12"/>
                  <a:gd name="T31" fmla="*/ 1 h 13"/>
                  <a:gd name="T32" fmla="*/ 7 w 12"/>
                  <a:gd name="T33" fmla="*/ 3 h 1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2"/>
                  <a:gd name="T52" fmla="*/ 0 h 13"/>
                  <a:gd name="T53" fmla="*/ 12 w 12"/>
                  <a:gd name="T54" fmla="*/ 13 h 1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2" h="13">
                    <a:moveTo>
                      <a:pt x="12" y="6"/>
                    </a:moveTo>
                    <a:lnTo>
                      <a:pt x="11" y="8"/>
                    </a:lnTo>
                    <a:lnTo>
                      <a:pt x="10" y="10"/>
                    </a:lnTo>
                    <a:lnTo>
                      <a:pt x="8" y="11"/>
                    </a:lnTo>
                    <a:lnTo>
                      <a:pt x="5" y="13"/>
                    </a:lnTo>
                    <a:lnTo>
                      <a:pt x="3" y="11"/>
                    </a:lnTo>
                    <a:lnTo>
                      <a:pt x="1" y="10"/>
                    </a:lnTo>
                    <a:lnTo>
                      <a:pt x="0" y="8"/>
                    </a:lnTo>
                    <a:lnTo>
                      <a:pt x="0" y="6"/>
                    </a:lnTo>
                    <a:lnTo>
                      <a:pt x="0" y="3"/>
                    </a:lnTo>
                    <a:lnTo>
                      <a:pt x="1" y="1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8" y="0"/>
                    </a:lnTo>
                    <a:lnTo>
                      <a:pt x="10" y="1"/>
                    </a:lnTo>
                    <a:lnTo>
                      <a:pt x="11" y="3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2581" name="Freeform 72"/>
              <p:cNvSpPr>
                <a:spLocks/>
              </p:cNvSpPr>
              <p:nvPr/>
            </p:nvSpPr>
            <p:spPr bwMode="auto">
              <a:xfrm>
                <a:off x="2732" y="2932"/>
                <a:ext cx="6" cy="6"/>
              </a:xfrm>
              <a:custGeom>
                <a:avLst/>
                <a:gdLst>
                  <a:gd name="T0" fmla="*/ 6 w 12"/>
                  <a:gd name="T1" fmla="*/ 3 h 13"/>
                  <a:gd name="T2" fmla="*/ 6 w 12"/>
                  <a:gd name="T3" fmla="*/ 4 h 13"/>
                  <a:gd name="T4" fmla="*/ 5 w 12"/>
                  <a:gd name="T5" fmla="*/ 5 h 13"/>
                  <a:gd name="T6" fmla="*/ 5 w 12"/>
                  <a:gd name="T7" fmla="*/ 5 h 13"/>
                  <a:gd name="T8" fmla="*/ 3 w 12"/>
                  <a:gd name="T9" fmla="*/ 6 h 13"/>
                  <a:gd name="T10" fmla="*/ 2 w 12"/>
                  <a:gd name="T11" fmla="*/ 5 h 13"/>
                  <a:gd name="T12" fmla="*/ 1 w 12"/>
                  <a:gd name="T13" fmla="*/ 5 h 13"/>
                  <a:gd name="T14" fmla="*/ 1 w 12"/>
                  <a:gd name="T15" fmla="*/ 4 h 13"/>
                  <a:gd name="T16" fmla="*/ 0 w 12"/>
                  <a:gd name="T17" fmla="*/ 3 h 13"/>
                  <a:gd name="T18" fmla="*/ 1 w 12"/>
                  <a:gd name="T19" fmla="*/ 1 h 13"/>
                  <a:gd name="T20" fmla="*/ 1 w 12"/>
                  <a:gd name="T21" fmla="*/ 0 h 13"/>
                  <a:gd name="T22" fmla="*/ 2 w 12"/>
                  <a:gd name="T23" fmla="*/ 0 h 13"/>
                  <a:gd name="T24" fmla="*/ 3 w 12"/>
                  <a:gd name="T25" fmla="*/ 0 h 13"/>
                  <a:gd name="T26" fmla="*/ 5 w 12"/>
                  <a:gd name="T27" fmla="*/ 0 h 13"/>
                  <a:gd name="T28" fmla="*/ 5 w 12"/>
                  <a:gd name="T29" fmla="*/ 0 h 13"/>
                  <a:gd name="T30" fmla="*/ 6 w 12"/>
                  <a:gd name="T31" fmla="*/ 1 h 13"/>
                  <a:gd name="T32" fmla="*/ 6 w 12"/>
                  <a:gd name="T33" fmla="*/ 3 h 1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2"/>
                  <a:gd name="T52" fmla="*/ 0 h 13"/>
                  <a:gd name="T53" fmla="*/ 12 w 12"/>
                  <a:gd name="T54" fmla="*/ 13 h 1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2" h="13">
                    <a:moveTo>
                      <a:pt x="12" y="6"/>
                    </a:moveTo>
                    <a:lnTo>
                      <a:pt x="12" y="8"/>
                    </a:lnTo>
                    <a:lnTo>
                      <a:pt x="10" y="10"/>
                    </a:lnTo>
                    <a:lnTo>
                      <a:pt x="9" y="11"/>
                    </a:lnTo>
                    <a:lnTo>
                      <a:pt x="6" y="13"/>
                    </a:lnTo>
                    <a:lnTo>
                      <a:pt x="4" y="11"/>
                    </a:lnTo>
                    <a:lnTo>
                      <a:pt x="2" y="10"/>
                    </a:lnTo>
                    <a:lnTo>
                      <a:pt x="1" y="8"/>
                    </a:lnTo>
                    <a:lnTo>
                      <a:pt x="0" y="6"/>
                    </a:lnTo>
                    <a:lnTo>
                      <a:pt x="1" y="3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9" y="0"/>
                    </a:lnTo>
                    <a:lnTo>
                      <a:pt x="10" y="1"/>
                    </a:lnTo>
                    <a:lnTo>
                      <a:pt x="12" y="3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2582" name="Freeform 73"/>
              <p:cNvSpPr>
                <a:spLocks/>
              </p:cNvSpPr>
              <p:nvPr/>
            </p:nvSpPr>
            <p:spPr bwMode="auto">
              <a:xfrm>
                <a:off x="2766" y="2970"/>
                <a:ext cx="6" cy="6"/>
              </a:xfrm>
              <a:custGeom>
                <a:avLst/>
                <a:gdLst>
                  <a:gd name="T0" fmla="*/ 0 w 11"/>
                  <a:gd name="T1" fmla="*/ 0 h 11"/>
                  <a:gd name="T2" fmla="*/ 6 w 11"/>
                  <a:gd name="T3" fmla="*/ 0 h 11"/>
                  <a:gd name="T4" fmla="*/ 6 w 11"/>
                  <a:gd name="T5" fmla="*/ 6 h 11"/>
                  <a:gd name="T6" fmla="*/ 0 w 11"/>
                  <a:gd name="T7" fmla="*/ 0 h 1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"/>
                  <a:gd name="T13" fmla="*/ 0 h 11"/>
                  <a:gd name="T14" fmla="*/ 11 w 11"/>
                  <a:gd name="T15" fmla="*/ 11 h 1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" h="11">
                    <a:moveTo>
                      <a:pt x="0" y="0"/>
                    </a:moveTo>
                    <a:lnTo>
                      <a:pt x="11" y="0"/>
                    </a:lnTo>
                    <a:lnTo>
                      <a:pt x="11" y="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FD1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22544" name="Group 87"/>
            <p:cNvGrpSpPr>
              <a:grpSpLocks/>
            </p:cNvGrpSpPr>
            <p:nvPr/>
          </p:nvGrpSpPr>
          <p:grpSpPr bwMode="auto">
            <a:xfrm rot="-7493075">
              <a:off x="2566" y="2882"/>
              <a:ext cx="1145" cy="1154"/>
              <a:chOff x="4148" y="2155"/>
              <a:chExt cx="1145" cy="1154"/>
            </a:xfrm>
          </p:grpSpPr>
          <p:sp>
            <p:nvSpPr>
              <p:cNvPr id="22545" name="AutoShape 74"/>
              <p:cNvSpPr>
                <a:spLocks noChangeAspect="1" noChangeArrowheads="1" noTextEdit="1"/>
              </p:cNvSpPr>
              <p:nvPr/>
            </p:nvSpPr>
            <p:spPr bwMode="auto">
              <a:xfrm>
                <a:off x="4148" y="2155"/>
                <a:ext cx="1145" cy="1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2546" name="Freeform 77"/>
              <p:cNvSpPr>
                <a:spLocks/>
              </p:cNvSpPr>
              <p:nvPr/>
            </p:nvSpPr>
            <p:spPr bwMode="auto">
              <a:xfrm>
                <a:off x="4259" y="2264"/>
                <a:ext cx="942" cy="861"/>
              </a:xfrm>
              <a:custGeom>
                <a:avLst/>
                <a:gdLst>
                  <a:gd name="T0" fmla="*/ 918 w 1885"/>
                  <a:gd name="T1" fmla="*/ 518 h 1721"/>
                  <a:gd name="T2" fmla="*/ 864 w 1885"/>
                  <a:gd name="T3" fmla="*/ 501 h 1721"/>
                  <a:gd name="T4" fmla="*/ 802 w 1885"/>
                  <a:gd name="T5" fmla="*/ 495 h 1721"/>
                  <a:gd name="T6" fmla="*/ 750 w 1885"/>
                  <a:gd name="T7" fmla="*/ 495 h 1721"/>
                  <a:gd name="T8" fmla="*/ 730 w 1885"/>
                  <a:gd name="T9" fmla="*/ 431 h 1721"/>
                  <a:gd name="T10" fmla="*/ 709 w 1885"/>
                  <a:gd name="T11" fmla="*/ 311 h 1721"/>
                  <a:gd name="T12" fmla="*/ 688 w 1885"/>
                  <a:gd name="T13" fmla="*/ 144 h 1721"/>
                  <a:gd name="T14" fmla="*/ 680 w 1885"/>
                  <a:gd name="T15" fmla="*/ 35 h 1721"/>
                  <a:gd name="T16" fmla="*/ 667 w 1885"/>
                  <a:gd name="T17" fmla="*/ 16 h 1721"/>
                  <a:gd name="T18" fmla="*/ 623 w 1885"/>
                  <a:gd name="T19" fmla="*/ 4 h 1721"/>
                  <a:gd name="T20" fmla="*/ 555 w 1885"/>
                  <a:gd name="T21" fmla="*/ 0 h 1721"/>
                  <a:gd name="T22" fmla="*/ 474 w 1885"/>
                  <a:gd name="T23" fmla="*/ 5 h 1721"/>
                  <a:gd name="T24" fmla="*/ 429 w 1885"/>
                  <a:gd name="T25" fmla="*/ 12 h 1721"/>
                  <a:gd name="T26" fmla="*/ 396 w 1885"/>
                  <a:gd name="T27" fmla="*/ 18 h 1721"/>
                  <a:gd name="T28" fmla="*/ 362 w 1885"/>
                  <a:gd name="T29" fmla="*/ 25 h 1721"/>
                  <a:gd name="T30" fmla="*/ 328 w 1885"/>
                  <a:gd name="T31" fmla="*/ 33 h 1721"/>
                  <a:gd name="T32" fmla="*/ 280 w 1885"/>
                  <a:gd name="T33" fmla="*/ 46 h 1721"/>
                  <a:gd name="T34" fmla="*/ 229 w 1885"/>
                  <a:gd name="T35" fmla="*/ 62 h 1721"/>
                  <a:gd name="T36" fmla="*/ 182 w 1885"/>
                  <a:gd name="T37" fmla="*/ 80 h 1721"/>
                  <a:gd name="T38" fmla="*/ 139 w 1885"/>
                  <a:gd name="T39" fmla="*/ 100 h 1721"/>
                  <a:gd name="T40" fmla="*/ 89 w 1885"/>
                  <a:gd name="T41" fmla="*/ 127 h 1721"/>
                  <a:gd name="T42" fmla="*/ 45 w 1885"/>
                  <a:gd name="T43" fmla="*/ 156 h 1721"/>
                  <a:gd name="T44" fmla="*/ 14 w 1885"/>
                  <a:gd name="T45" fmla="*/ 179 h 1721"/>
                  <a:gd name="T46" fmla="*/ 0 w 1885"/>
                  <a:gd name="T47" fmla="*/ 191 h 1721"/>
                  <a:gd name="T48" fmla="*/ 7 w 1885"/>
                  <a:gd name="T49" fmla="*/ 210 h 1721"/>
                  <a:gd name="T50" fmla="*/ 35 w 1885"/>
                  <a:gd name="T51" fmla="*/ 276 h 1721"/>
                  <a:gd name="T52" fmla="*/ 71 w 1885"/>
                  <a:gd name="T53" fmla="*/ 363 h 1721"/>
                  <a:gd name="T54" fmla="*/ 103 w 1885"/>
                  <a:gd name="T55" fmla="*/ 440 h 1721"/>
                  <a:gd name="T56" fmla="*/ 140 w 1885"/>
                  <a:gd name="T57" fmla="*/ 544 h 1721"/>
                  <a:gd name="T58" fmla="*/ 167 w 1885"/>
                  <a:gd name="T59" fmla="*/ 639 h 1721"/>
                  <a:gd name="T60" fmla="*/ 142 w 1885"/>
                  <a:gd name="T61" fmla="*/ 658 h 1721"/>
                  <a:gd name="T62" fmla="*/ 97 w 1885"/>
                  <a:gd name="T63" fmla="*/ 687 h 1721"/>
                  <a:gd name="T64" fmla="*/ 55 w 1885"/>
                  <a:gd name="T65" fmla="*/ 726 h 1721"/>
                  <a:gd name="T66" fmla="*/ 38 w 1885"/>
                  <a:gd name="T67" fmla="*/ 772 h 1721"/>
                  <a:gd name="T68" fmla="*/ 52 w 1885"/>
                  <a:gd name="T69" fmla="*/ 807 h 1721"/>
                  <a:gd name="T70" fmla="*/ 79 w 1885"/>
                  <a:gd name="T71" fmla="*/ 818 h 1721"/>
                  <a:gd name="T72" fmla="*/ 127 w 1885"/>
                  <a:gd name="T73" fmla="*/ 830 h 1721"/>
                  <a:gd name="T74" fmla="*/ 190 w 1885"/>
                  <a:gd name="T75" fmla="*/ 843 h 1721"/>
                  <a:gd name="T76" fmla="*/ 265 w 1885"/>
                  <a:gd name="T77" fmla="*/ 853 h 1721"/>
                  <a:gd name="T78" fmla="*/ 346 w 1885"/>
                  <a:gd name="T79" fmla="*/ 860 h 1721"/>
                  <a:gd name="T80" fmla="*/ 430 w 1885"/>
                  <a:gd name="T81" fmla="*/ 860 h 1721"/>
                  <a:gd name="T82" fmla="*/ 510 w 1885"/>
                  <a:gd name="T83" fmla="*/ 853 h 1721"/>
                  <a:gd name="T84" fmla="*/ 585 w 1885"/>
                  <a:gd name="T85" fmla="*/ 837 h 1721"/>
                  <a:gd name="T86" fmla="*/ 657 w 1885"/>
                  <a:gd name="T87" fmla="*/ 806 h 1721"/>
                  <a:gd name="T88" fmla="*/ 726 w 1885"/>
                  <a:gd name="T89" fmla="*/ 766 h 1721"/>
                  <a:gd name="T90" fmla="*/ 789 w 1885"/>
                  <a:gd name="T91" fmla="*/ 720 h 1721"/>
                  <a:gd name="T92" fmla="*/ 845 w 1885"/>
                  <a:gd name="T93" fmla="*/ 673 h 1721"/>
                  <a:gd name="T94" fmla="*/ 891 w 1885"/>
                  <a:gd name="T95" fmla="*/ 629 h 1721"/>
                  <a:gd name="T96" fmla="*/ 922 w 1885"/>
                  <a:gd name="T97" fmla="*/ 593 h 1721"/>
                  <a:gd name="T98" fmla="*/ 939 w 1885"/>
                  <a:gd name="T99" fmla="*/ 568 h 1721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1885"/>
                  <a:gd name="T151" fmla="*/ 0 h 1721"/>
                  <a:gd name="T152" fmla="*/ 1885 w 1885"/>
                  <a:gd name="T153" fmla="*/ 1721 h 1721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1885" h="1721">
                    <a:moveTo>
                      <a:pt x="1885" y="1079"/>
                    </a:moveTo>
                    <a:lnTo>
                      <a:pt x="1873" y="1063"/>
                    </a:lnTo>
                    <a:lnTo>
                      <a:pt x="1857" y="1048"/>
                    </a:lnTo>
                    <a:lnTo>
                      <a:pt x="1836" y="1035"/>
                    </a:lnTo>
                    <a:lnTo>
                      <a:pt x="1813" y="1025"/>
                    </a:lnTo>
                    <a:lnTo>
                      <a:pt x="1787" y="1015"/>
                    </a:lnTo>
                    <a:lnTo>
                      <a:pt x="1759" y="1007"/>
                    </a:lnTo>
                    <a:lnTo>
                      <a:pt x="1729" y="1002"/>
                    </a:lnTo>
                    <a:lnTo>
                      <a:pt x="1698" y="997"/>
                    </a:lnTo>
                    <a:lnTo>
                      <a:pt x="1667" y="994"/>
                    </a:lnTo>
                    <a:lnTo>
                      <a:pt x="1636" y="990"/>
                    </a:lnTo>
                    <a:lnTo>
                      <a:pt x="1605" y="989"/>
                    </a:lnTo>
                    <a:lnTo>
                      <a:pt x="1576" y="988"/>
                    </a:lnTo>
                    <a:lnTo>
                      <a:pt x="1548" y="988"/>
                    </a:lnTo>
                    <a:lnTo>
                      <a:pt x="1523" y="988"/>
                    </a:lnTo>
                    <a:lnTo>
                      <a:pt x="1501" y="989"/>
                    </a:lnTo>
                    <a:lnTo>
                      <a:pt x="1482" y="990"/>
                    </a:lnTo>
                    <a:lnTo>
                      <a:pt x="1477" y="953"/>
                    </a:lnTo>
                    <a:lnTo>
                      <a:pt x="1469" y="910"/>
                    </a:lnTo>
                    <a:lnTo>
                      <a:pt x="1460" y="861"/>
                    </a:lnTo>
                    <a:lnTo>
                      <a:pt x="1451" y="807"/>
                    </a:lnTo>
                    <a:lnTo>
                      <a:pt x="1441" y="748"/>
                    </a:lnTo>
                    <a:lnTo>
                      <a:pt x="1431" y="687"/>
                    </a:lnTo>
                    <a:lnTo>
                      <a:pt x="1419" y="622"/>
                    </a:lnTo>
                    <a:lnTo>
                      <a:pt x="1409" y="554"/>
                    </a:lnTo>
                    <a:lnTo>
                      <a:pt x="1395" y="462"/>
                    </a:lnTo>
                    <a:lnTo>
                      <a:pt x="1384" y="372"/>
                    </a:lnTo>
                    <a:lnTo>
                      <a:pt x="1376" y="288"/>
                    </a:lnTo>
                    <a:lnTo>
                      <a:pt x="1371" y="213"/>
                    </a:lnTo>
                    <a:lnTo>
                      <a:pt x="1366" y="151"/>
                    </a:lnTo>
                    <a:lnTo>
                      <a:pt x="1364" y="101"/>
                    </a:lnTo>
                    <a:lnTo>
                      <a:pt x="1361" y="70"/>
                    </a:lnTo>
                    <a:lnTo>
                      <a:pt x="1361" y="58"/>
                    </a:lnTo>
                    <a:lnTo>
                      <a:pt x="1357" y="49"/>
                    </a:lnTo>
                    <a:lnTo>
                      <a:pt x="1348" y="40"/>
                    </a:lnTo>
                    <a:lnTo>
                      <a:pt x="1335" y="32"/>
                    </a:lnTo>
                    <a:lnTo>
                      <a:pt x="1318" y="25"/>
                    </a:lnTo>
                    <a:lnTo>
                      <a:pt x="1297" y="18"/>
                    </a:lnTo>
                    <a:lnTo>
                      <a:pt x="1273" y="12"/>
                    </a:lnTo>
                    <a:lnTo>
                      <a:pt x="1246" y="8"/>
                    </a:lnTo>
                    <a:lnTo>
                      <a:pt x="1216" y="4"/>
                    </a:lnTo>
                    <a:lnTo>
                      <a:pt x="1183" y="2"/>
                    </a:lnTo>
                    <a:lnTo>
                      <a:pt x="1148" y="1"/>
                    </a:lnTo>
                    <a:lnTo>
                      <a:pt x="1111" y="0"/>
                    </a:lnTo>
                    <a:lnTo>
                      <a:pt x="1072" y="1"/>
                    </a:lnTo>
                    <a:lnTo>
                      <a:pt x="1032" y="2"/>
                    </a:lnTo>
                    <a:lnTo>
                      <a:pt x="990" y="5"/>
                    </a:lnTo>
                    <a:lnTo>
                      <a:pt x="948" y="9"/>
                    </a:lnTo>
                    <a:lnTo>
                      <a:pt x="905" y="15"/>
                    </a:lnTo>
                    <a:lnTo>
                      <a:pt x="890" y="17"/>
                    </a:lnTo>
                    <a:lnTo>
                      <a:pt x="874" y="19"/>
                    </a:lnTo>
                    <a:lnTo>
                      <a:pt x="858" y="23"/>
                    </a:lnTo>
                    <a:lnTo>
                      <a:pt x="842" y="25"/>
                    </a:lnTo>
                    <a:lnTo>
                      <a:pt x="825" y="28"/>
                    </a:lnTo>
                    <a:lnTo>
                      <a:pt x="809" y="32"/>
                    </a:lnTo>
                    <a:lnTo>
                      <a:pt x="792" y="35"/>
                    </a:lnTo>
                    <a:lnTo>
                      <a:pt x="776" y="39"/>
                    </a:lnTo>
                    <a:lnTo>
                      <a:pt x="759" y="42"/>
                    </a:lnTo>
                    <a:lnTo>
                      <a:pt x="742" y="47"/>
                    </a:lnTo>
                    <a:lnTo>
                      <a:pt x="725" y="50"/>
                    </a:lnTo>
                    <a:lnTo>
                      <a:pt x="708" y="54"/>
                    </a:lnTo>
                    <a:lnTo>
                      <a:pt x="691" y="58"/>
                    </a:lnTo>
                    <a:lnTo>
                      <a:pt x="673" y="62"/>
                    </a:lnTo>
                    <a:lnTo>
                      <a:pt x="656" y="66"/>
                    </a:lnTo>
                    <a:lnTo>
                      <a:pt x="639" y="70"/>
                    </a:lnTo>
                    <a:lnTo>
                      <a:pt x="612" y="77"/>
                    </a:lnTo>
                    <a:lnTo>
                      <a:pt x="586" y="84"/>
                    </a:lnTo>
                    <a:lnTo>
                      <a:pt x="560" y="91"/>
                    </a:lnTo>
                    <a:lnTo>
                      <a:pt x="534" y="99"/>
                    </a:lnTo>
                    <a:lnTo>
                      <a:pt x="509" y="107"/>
                    </a:lnTo>
                    <a:lnTo>
                      <a:pt x="483" y="115"/>
                    </a:lnTo>
                    <a:lnTo>
                      <a:pt x="459" y="123"/>
                    </a:lnTo>
                    <a:lnTo>
                      <a:pt x="435" y="132"/>
                    </a:lnTo>
                    <a:lnTo>
                      <a:pt x="411" y="141"/>
                    </a:lnTo>
                    <a:lnTo>
                      <a:pt x="388" y="151"/>
                    </a:lnTo>
                    <a:lnTo>
                      <a:pt x="364" y="160"/>
                    </a:lnTo>
                    <a:lnTo>
                      <a:pt x="341" y="169"/>
                    </a:lnTo>
                    <a:lnTo>
                      <a:pt x="320" y="179"/>
                    </a:lnTo>
                    <a:lnTo>
                      <a:pt x="299" y="189"/>
                    </a:lnTo>
                    <a:lnTo>
                      <a:pt x="278" y="199"/>
                    </a:lnTo>
                    <a:lnTo>
                      <a:pt x="258" y="208"/>
                    </a:lnTo>
                    <a:lnTo>
                      <a:pt x="231" y="223"/>
                    </a:lnTo>
                    <a:lnTo>
                      <a:pt x="203" y="237"/>
                    </a:lnTo>
                    <a:lnTo>
                      <a:pt x="178" y="253"/>
                    </a:lnTo>
                    <a:lnTo>
                      <a:pt x="154" y="268"/>
                    </a:lnTo>
                    <a:lnTo>
                      <a:pt x="132" y="282"/>
                    </a:lnTo>
                    <a:lnTo>
                      <a:pt x="110" y="297"/>
                    </a:lnTo>
                    <a:lnTo>
                      <a:pt x="90" y="311"/>
                    </a:lnTo>
                    <a:lnTo>
                      <a:pt x="73" y="324"/>
                    </a:lnTo>
                    <a:lnTo>
                      <a:pt x="56" y="336"/>
                    </a:lnTo>
                    <a:lnTo>
                      <a:pt x="42" y="347"/>
                    </a:lnTo>
                    <a:lnTo>
                      <a:pt x="29" y="358"/>
                    </a:lnTo>
                    <a:lnTo>
                      <a:pt x="19" y="367"/>
                    </a:lnTo>
                    <a:lnTo>
                      <a:pt x="11" y="374"/>
                    </a:lnTo>
                    <a:lnTo>
                      <a:pt x="5" y="379"/>
                    </a:lnTo>
                    <a:lnTo>
                      <a:pt x="1" y="382"/>
                    </a:lnTo>
                    <a:lnTo>
                      <a:pt x="0" y="383"/>
                    </a:lnTo>
                    <a:lnTo>
                      <a:pt x="3" y="388"/>
                    </a:lnTo>
                    <a:lnTo>
                      <a:pt x="7" y="400"/>
                    </a:lnTo>
                    <a:lnTo>
                      <a:pt x="15" y="420"/>
                    </a:lnTo>
                    <a:lnTo>
                      <a:pt x="27" y="447"/>
                    </a:lnTo>
                    <a:lnTo>
                      <a:pt x="39" y="478"/>
                    </a:lnTo>
                    <a:lnTo>
                      <a:pt x="54" y="513"/>
                    </a:lnTo>
                    <a:lnTo>
                      <a:pt x="71" y="552"/>
                    </a:lnTo>
                    <a:lnTo>
                      <a:pt x="89" y="595"/>
                    </a:lnTo>
                    <a:lnTo>
                      <a:pt x="106" y="639"/>
                    </a:lnTo>
                    <a:lnTo>
                      <a:pt x="125" y="683"/>
                    </a:lnTo>
                    <a:lnTo>
                      <a:pt x="143" y="726"/>
                    </a:lnTo>
                    <a:lnTo>
                      <a:pt x="160" y="769"/>
                    </a:lnTo>
                    <a:lnTo>
                      <a:pt x="178" y="809"/>
                    </a:lnTo>
                    <a:lnTo>
                      <a:pt x="193" y="847"/>
                    </a:lnTo>
                    <a:lnTo>
                      <a:pt x="207" y="880"/>
                    </a:lnTo>
                    <a:lnTo>
                      <a:pt x="218" y="908"/>
                    </a:lnTo>
                    <a:lnTo>
                      <a:pt x="239" y="964"/>
                    </a:lnTo>
                    <a:lnTo>
                      <a:pt x="261" y="1025"/>
                    </a:lnTo>
                    <a:lnTo>
                      <a:pt x="280" y="1088"/>
                    </a:lnTo>
                    <a:lnTo>
                      <a:pt x="299" y="1149"/>
                    </a:lnTo>
                    <a:lnTo>
                      <a:pt x="314" y="1203"/>
                    </a:lnTo>
                    <a:lnTo>
                      <a:pt x="326" y="1247"/>
                    </a:lnTo>
                    <a:lnTo>
                      <a:pt x="335" y="1277"/>
                    </a:lnTo>
                    <a:lnTo>
                      <a:pt x="337" y="1287"/>
                    </a:lnTo>
                    <a:lnTo>
                      <a:pt x="323" y="1294"/>
                    </a:lnTo>
                    <a:lnTo>
                      <a:pt x="306" y="1303"/>
                    </a:lnTo>
                    <a:lnTo>
                      <a:pt x="285" y="1315"/>
                    </a:lnTo>
                    <a:lnTo>
                      <a:pt x="263" y="1326"/>
                    </a:lnTo>
                    <a:lnTo>
                      <a:pt x="241" y="1341"/>
                    </a:lnTo>
                    <a:lnTo>
                      <a:pt x="217" y="1356"/>
                    </a:lnTo>
                    <a:lnTo>
                      <a:pt x="194" y="1374"/>
                    </a:lnTo>
                    <a:lnTo>
                      <a:pt x="171" y="1391"/>
                    </a:lnTo>
                    <a:lnTo>
                      <a:pt x="149" y="1410"/>
                    </a:lnTo>
                    <a:lnTo>
                      <a:pt x="128" y="1431"/>
                    </a:lnTo>
                    <a:lnTo>
                      <a:pt x="111" y="1452"/>
                    </a:lnTo>
                    <a:lnTo>
                      <a:pt x="96" y="1474"/>
                    </a:lnTo>
                    <a:lnTo>
                      <a:pt x="84" y="1497"/>
                    </a:lnTo>
                    <a:lnTo>
                      <a:pt x="79" y="1520"/>
                    </a:lnTo>
                    <a:lnTo>
                      <a:pt x="76" y="1544"/>
                    </a:lnTo>
                    <a:lnTo>
                      <a:pt x="80" y="1568"/>
                    </a:lnTo>
                    <a:lnTo>
                      <a:pt x="97" y="1606"/>
                    </a:lnTo>
                    <a:lnTo>
                      <a:pt x="99" y="1610"/>
                    </a:lnTo>
                    <a:lnTo>
                      <a:pt x="105" y="1614"/>
                    </a:lnTo>
                    <a:lnTo>
                      <a:pt x="114" y="1619"/>
                    </a:lnTo>
                    <a:lnTo>
                      <a:pt x="127" y="1625"/>
                    </a:lnTo>
                    <a:lnTo>
                      <a:pt x="142" y="1629"/>
                    </a:lnTo>
                    <a:lnTo>
                      <a:pt x="159" y="1635"/>
                    </a:lnTo>
                    <a:lnTo>
                      <a:pt x="179" y="1642"/>
                    </a:lnTo>
                    <a:lnTo>
                      <a:pt x="202" y="1648"/>
                    </a:lnTo>
                    <a:lnTo>
                      <a:pt x="227" y="1655"/>
                    </a:lnTo>
                    <a:lnTo>
                      <a:pt x="254" y="1660"/>
                    </a:lnTo>
                    <a:lnTo>
                      <a:pt x="283" y="1667"/>
                    </a:lnTo>
                    <a:lnTo>
                      <a:pt x="314" y="1673"/>
                    </a:lnTo>
                    <a:lnTo>
                      <a:pt x="347" y="1679"/>
                    </a:lnTo>
                    <a:lnTo>
                      <a:pt x="381" y="1686"/>
                    </a:lnTo>
                    <a:lnTo>
                      <a:pt x="416" y="1692"/>
                    </a:lnTo>
                    <a:lnTo>
                      <a:pt x="453" y="1696"/>
                    </a:lnTo>
                    <a:lnTo>
                      <a:pt x="491" y="1702"/>
                    </a:lnTo>
                    <a:lnTo>
                      <a:pt x="530" y="1706"/>
                    </a:lnTo>
                    <a:lnTo>
                      <a:pt x="570" y="1710"/>
                    </a:lnTo>
                    <a:lnTo>
                      <a:pt x="611" y="1715"/>
                    </a:lnTo>
                    <a:lnTo>
                      <a:pt x="651" y="1717"/>
                    </a:lnTo>
                    <a:lnTo>
                      <a:pt x="693" y="1719"/>
                    </a:lnTo>
                    <a:lnTo>
                      <a:pt x="734" y="1721"/>
                    </a:lnTo>
                    <a:lnTo>
                      <a:pt x="777" y="1721"/>
                    </a:lnTo>
                    <a:lnTo>
                      <a:pt x="819" y="1721"/>
                    </a:lnTo>
                    <a:lnTo>
                      <a:pt x="860" y="1720"/>
                    </a:lnTo>
                    <a:lnTo>
                      <a:pt x="902" y="1719"/>
                    </a:lnTo>
                    <a:lnTo>
                      <a:pt x="942" y="1716"/>
                    </a:lnTo>
                    <a:lnTo>
                      <a:pt x="982" y="1712"/>
                    </a:lnTo>
                    <a:lnTo>
                      <a:pt x="1021" y="1706"/>
                    </a:lnTo>
                    <a:lnTo>
                      <a:pt x="1061" y="1701"/>
                    </a:lnTo>
                    <a:lnTo>
                      <a:pt x="1097" y="1693"/>
                    </a:lnTo>
                    <a:lnTo>
                      <a:pt x="1133" y="1683"/>
                    </a:lnTo>
                    <a:lnTo>
                      <a:pt x="1170" y="1673"/>
                    </a:lnTo>
                    <a:lnTo>
                      <a:pt x="1206" y="1659"/>
                    </a:lnTo>
                    <a:lnTo>
                      <a:pt x="1243" y="1645"/>
                    </a:lnTo>
                    <a:lnTo>
                      <a:pt x="1278" y="1629"/>
                    </a:lnTo>
                    <a:lnTo>
                      <a:pt x="1314" y="1612"/>
                    </a:lnTo>
                    <a:lnTo>
                      <a:pt x="1349" y="1594"/>
                    </a:lnTo>
                    <a:lnTo>
                      <a:pt x="1384" y="1574"/>
                    </a:lnTo>
                    <a:lnTo>
                      <a:pt x="1418" y="1553"/>
                    </a:lnTo>
                    <a:lnTo>
                      <a:pt x="1452" y="1531"/>
                    </a:lnTo>
                    <a:lnTo>
                      <a:pt x="1485" y="1510"/>
                    </a:lnTo>
                    <a:lnTo>
                      <a:pt x="1518" y="1487"/>
                    </a:lnTo>
                    <a:lnTo>
                      <a:pt x="1549" y="1463"/>
                    </a:lnTo>
                    <a:lnTo>
                      <a:pt x="1579" y="1440"/>
                    </a:lnTo>
                    <a:lnTo>
                      <a:pt x="1609" y="1416"/>
                    </a:lnTo>
                    <a:lnTo>
                      <a:pt x="1638" y="1393"/>
                    </a:lnTo>
                    <a:lnTo>
                      <a:pt x="1666" y="1369"/>
                    </a:lnTo>
                    <a:lnTo>
                      <a:pt x="1691" y="1346"/>
                    </a:lnTo>
                    <a:lnTo>
                      <a:pt x="1716" y="1323"/>
                    </a:lnTo>
                    <a:lnTo>
                      <a:pt x="1739" y="1301"/>
                    </a:lnTo>
                    <a:lnTo>
                      <a:pt x="1761" y="1279"/>
                    </a:lnTo>
                    <a:lnTo>
                      <a:pt x="1782" y="1258"/>
                    </a:lnTo>
                    <a:lnTo>
                      <a:pt x="1800" y="1238"/>
                    </a:lnTo>
                    <a:lnTo>
                      <a:pt x="1818" y="1219"/>
                    </a:lnTo>
                    <a:lnTo>
                      <a:pt x="1833" y="1201"/>
                    </a:lnTo>
                    <a:lnTo>
                      <a:pt x="1845" y="1185"/>
                    </a:lnTo>
                    <a:lnTo>
                      <a:pt x="1857" y="1170"/>
                    </a:lnTo>
                    <a:lnTo>
                      <a:pt x="1866" y="1156"/>
                    </a:lnTo>
                    <a:lnTo>
                      <a:pt x="1873" y="1144"/>
                    </a:lnTo>
                    <a:lnTo>
                      <a:pt x="1878" y="1135"/>
                    </a:lnTo>
                    <a:lnTo>
                      <a:pt x="1880" y="1127"/>
                    </a:lnTo>
                    <a:lnTo>
                      <a:pt x="1880" y="1121"/>
                    </a:lnTo>
                    <a:lnTo>
                      <a:pt x="1885" y="107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2547" name="Freeform 78"/>
              <p:cNvSpPr>
                <a:spLocks/>
              </p:cNvSpPr>
              <p:nvPr/>
            </p:nvSpPr>
            <p:spPr bwMode="auto">
              <a:xfrm>
                <a:off x="4282" y="2302"/>
                <a:ext cx="692" cy="561"/>
              </a:xfrm>
              <a:custGeom>
                <a:avLst/>
                <a:gdLst>
                  <a:gd name="T0" fmla="*/ 455 w 1383"/>
                  <a:gd name="T1" fmla="*/ 524 h 1121"/>
                  <a:gd name="T2" fmla="*/ 496 w 1383"/>
                  <a:gd name="T3" fmla="*/ 511 h 1121"/>
                  <a:gd name="T4" fmla="*/ 534 w 1383"/>
                  <a:gd name="T5" fmla="*/ 497 h 1121"/>
                  <a:gd name="T6" fmla="*/ 569 w 1383"/>
                  <a:gd name="T7" fmla="*/ 482 h 1121"/>
                  <a:gd name="T8" fmla="*/ 602 w 1383"/>
                  <a:gd name="T9" fmla="*/ 467 h 1121"/>
                  <a:gd name="T10" fmla="*/ 631 w 1383"/>
                  <a:gd name="T11" fmla="*/ 450 h 1121"/>
                  <a:gd name="T12" fmla="*/ 658 w 1383"/>
                  <a:gd name="T13" fmla="*/ 435 h 1121"/>
                  <a:gd name="T14" fmla="*/ 681 w 1383"/>
                  <a:gd name="T15" fmla="*/ 420 h 1121"/>
                  <a:gd name="T16" fmla="*/ 661 w 1383"/>
                  <a:gd name="T17" fmla="*/ 248 h 1121"/>
                  <a:gd name="T18" fmla="*/ 630 w 1383"/>
                  <a:gd name="T19" fmla="*/ 1 h 1121"/>
                  <a:gd name="T20" fmla="*/ 617 w 1383"/>
                  <a:gd name="T21" fmla="*/ 8 h 1121"/>
                  <a:gd name="T22" fmla="*/ 591 w 1383"/>
                  <a:gd name="T23" fmla="*/ 20 h 1121"/>
                  <a:gd name="T24" fmla="*/ 556 w 1383"/>
                  <a:gd name="T25" fmla="*/ 36 h 1121"/>
                  <a:gd name="T26" fmla="*/ 512 w 1383"/>
                  <a:gd name="T27" fmla="*/ 55 h 1121"/>
                  <a:gd name="T28" fmla="*/ 462 w 1383"/>
                  <a:gd name="T29" fmla="*/ 76 h 1121"/>
                  <a:gd name="T30" fmla="*/ 407 w 1383"/>
                  <a:gd name="T31" fmla="*/ 96 h 1121"/>
                  <a:gd name="T32" fmla="*/ 349 w 1383"/>
                  <a:gd name="T33" fmla="*/ 115 h 1121"/>
                  <a:gd name="T34" fmla="*/ 289 w 1383"/>
                  <a:gd name="T35" fmla="*/ 130 h 1121"/>
                  <a:gd name="T36" fmla="*/ 230 w 1383"/>
                  <a:gd name="T37" fmla="*/ 142 h 1121"/>
                  <a:gd name="T38" fmla="*/ 174 w 1383"/>
                  <a:gd name="T39" fmla="*/ 151 h 1121"/>
                  <a:gd name="T40" fmla="*/ 123 w 1383"/>
                  <a:gd name="T41" fmla="*/ 157 h 1121"/>
                  <a:gd name="T42" fmla="*/ 78 w 1383"/>
                  <a:gd name="T43" fmla="*/ 162 h 1121"/>
                  <a:gd name="T44" fmla="*/ 42 w 1383"/>
                  <a:gd name="T45" fmla="*/ 164 h 1121"/>
                  <a:gd name="T46" fmla="*/ 16 w 1383"/>
                  <a:gd name="T47" fmla="*/ 165 h 1121"/>
                  <a:gd name="T48" fmla="*/ 2 w 1383"/>
                  <a:gd name="T49" fmla="*/ 166 h 1121"/>
                  <a:gd name="T50" fmla="*/ 1 w 1383"/>
                  <a:gd name="T51" fmla="*/ 168 h 1121"/>
                  <a:gd name="T52" fmla="*/ 8 w 1383"/>
                  <a:gd name="T53" fmla="*/ 184 h 1121"/>
                  <a:gd name="T54" fmla="*/ 20 w 1383"/>
                  <a:gd name="T55" fmla="*/ 213 h 1121"/>
                  <a:gd name="T56" fmla="*/ 36 w 1383"/>
                  <a:gd name="T57" fmla="*/ 249 h 1121"/>
                  <a:gd name="T58" fmla="*/ 53 w 1383"/>
                  <a:gd name="T59" fmla="*/ 289 h 1121"/>
                  <a:gd name="T60" fmla="*/ 70 w 1383"/>
                  <a:gd name="T61" fmla="*/ 328 h 1121"/>
                  <a:gd name="T62" fmla="*/ 84 w 1383"/>
                  <a:gd name="T63" fmla="*/ 362 h 1121"/>
                  <a:gd name="T64" fmla="*/ 93 w 1383"/>
                  <a:gd name="T65" fmla="*/ 386 h 1121"/>
                  <a:gd name="T66" fmla="*/ 101 w 1383"/>
                  <a:gd name="T67" fmla="*/ 410 h 1121"/>
                  <a:gd name="T68" fmla="*/ 118 w 1383"/>
                  <a:gd name="T69" fmla="*/ 459 h 1121"/>
                  <a:gd name="T70" fmla="*/ 135 w 1383"/>
                  <a:gd name="T71" fmla="*/ 513 h 1121"/>
                  <a:gd name="T72" fmla="*/ 147 w 1383"/>
                  <a:gd name="T73" fmla="*/ 551 h 1121"/>
                  <a:gd name="T74" fmla="*/ 161 w 1383"/>
                  <a:gd name="T75" fmla="*/ 558 h 1121"/>
                  <a:gd name="T76" fmla="*/ 190 w 1383"/>
                  <a:gd name="T77" fmla="*/ 560 h 1121"/>
                  <a:gd name="T78" fmla="*/ 220 w 1383"/>
                  <a:gd name="T79" fmla="*/ 561 h 1121"/>
                  <a:gd name="T80" fmla="*/ 253 w 1383"/>
                  <a:gd name="T81" fmla="*/ 560 h 1121"/>
                  <a:gd name="T82" fmla="*/ 289 w 1383"/>
                  <a:gd name="T83" fmla="*/ 556 h 1121"/>
                  <a:gd name="T84" fmla="*/ 327 w 1383"/>
                  <a:gd name="T85" fmla="*/ 551 h 1121"/>
                  <a:gd name="T86" fmla="*/ 368 w 1383"/>
                  <a:gd name="T87" fmla="*/ 544 h 1121"/>
                  <a:gd name="T88" fmla="*/ 411 w 1383"/>
                  <a:gd name="T89" fmla="*/ 535 h 1121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383"/>
                  <a:gd name="T136" fmla="*/ 0 h 1121"/>
                  <a:gd name="T137" fmla="*/ 1383 w 1383"/>
                  <a:gd name="T138" fmla="*/ 1121 h 1121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383" h="1121">
                    <a:moveTo>
                      <a:pt x="866" y="1058"/>
                    </a:moveTo>
                    <a:lnTo>
                      <a:pt x="910" y="1047"/>
                    </a:lnTo>
                    <a:lnTo>
                      <a:pt x="951" y="1034"/>
                    </a:lnTo>
                    <a:lnTo>
                      <a:pt x="992" y="1021"/>
                    </a:lnTo>
                    <a:lnTo>
                      <a:pt x="1031" y="1007"/>
                    </a:lnTo>
                    <a:lnTo>
                      <a:pt x="1068" y="994"/>
                    </a:lnTo>
                    <a:lnTo>
                      <a:pt x="1105" y="979"/>
                    </a:lnTo>
                    <a:lnTo>
                      <a:pt x="1138" y="964"/>
                    </a:lnTo>
                    <a:lnTo>
                      <a:pt x="1172" y="948"/>
                    </a:lnTo>
                    <a:lnTo>
                      <a:pt x="1203" y="933"/>
                    </a:lnTo>
                    <a:lnTo>
                      <a:pt x="1233" y="916"/>
                    </a:lnTo>
                    <a:lnTo>
                      <a:pt x="1262" y="900"/>
                    </a:lnTo>
                    <a:lnTo>
                      <a:pt x="1288" y="885"/>
                    </a:lnTo>
                    <a:lnTo>
                      <a:pt x="1315" y="869"/>
                    </a:lnTo>
                    <a:lnTo>
                      <a:pt x="1339" y="854"/>
                    </a:lnTo>
                    <a:lnTo>
                      <a:pt x="1361" y="839"/>
                    </a:lnTo>
                    <a:lnTo>
                      <a:pt x="1383" y="824"/>
                    </a:lnTo>
                    <a:lnTo>
                      <a:pt x="1321" y="495"/>
                    </a:lnTo>
                    <a:lnTo>
                      <a:pt x="1263" y="0"/>
                    </a:lnTo>
                    <a:lnTo>
                      <a:pt x="1259" y="2"/>
                    </a:lnTo>
                    <a:lnTo>
                      <a:pt x="1249" y="7"/>
                    </a:lnTo>
                    <a:lnTo>
                      <a:pt x="1233" y="15"/>
                    </a:lnTo>
                    <a:lnTo>
                      <a:pt x="1210" y="26"/>
                    </a:lnTo>
                    <a:lnTo>
                      <a:pt x="1182" y="40"/>
                    </a:lnTo>
                    <a:lnTo>
                      <a:pt x="1149" y="55"/>
                    </a:lnTo>
                    <a:lnTo>
                      <a:pt x="1111" y="72"/>
                    </a:lnTo>
                    <a:lnTo>
                      <a:pt x="1069" y="91"/>
                    </a:lnTo>
                    <a:lnTo>
                      <a:pt x="1023" y="110"/>
                    </a:lnTo>
                    <a:lnTo>
                      <a:pt x="975" y="131"/>
                    </a:lnTo>
                    <a:lnTo>
                      <a:pt x="923" y="152"/>
                    </a:lnTo>
                    <a:lnTo>
                      <a:pt x="869" y="171"/>
                    </a:lnTo>
                    <a:lnTo>
                      <a:pt x="813" y="192"/>
                    </a:lnTo>
                    <a:lnTo>
                      <a:pt x="756" y="210"/>
                    </a:lnTo>
                    <a:lnTo>
                      <a:pt x="697" y="229"/>
                    </a:lnTo>
                    <a:lnTo>
                      <a:pt x="637" y="245"/>
                    </a:lnTo>
                    <a:lnTo>
                      <a:pt x="577" y="260"/>
                    </a:lnTo>
                    <a:lnTo>
                      <a:pt x="518" y="273"/>
                    </a:lnTo>
                    <a:lnTo>
                      <a:pt x="459" y="284"/>
                    </a:lnTo>
                    <a:lnTo>
                      <a:pt x="403" y="293"/>
                    </a:lnTo>
                    <a:lnTo>
                      <a:pt x="348" y="301"/>
                    </a:lnTo>
                    <a:lnTo>
                      <a:pt x="295" y="308"/>
                    </a:lnTo>
                    <a:lnTo>
                      <a:pt x="245" y="314"/>
                    </a:lnTo>
                    <a:lnTo>
                      <a:pt x="199" y="319"/>
                    </a:lnTo>
                    <a:lnTo>
                      <a:pt x="155" y="323"/>
                    </a:lnTo>
                    <a:lnTo>
                      <a:pt x="117" y="326"/>
                    </a:lnTo>
                    <a:lnTo>
                      <a:pt x="83" y="328"/>
                    </a:lnTo>
                    <a:lnTo>
                      <a:pt x="54" y="329"/>
                    </a:lnTo>
                    <a:lnTo>
                      <a:pt x="31" y="330"/>
                    </a:lnTo>
                    <a:lnTo>
                      <a:pt x="13" y="331"/>
                    </a:lnTo>
                    <a:lnTo>
                      <a:pt x="3" y="331"/>
                    </a:lnTo>
                    <a:lnTo>
                      <a:pt x="0" y="331"/>
                    </a:lnTo>
                    <a:lnTo>
                      <a:pt x="2" y="336"/>
                    </a:lnTo>
                    <a:lnTo>
                      <a:pt x="6" y="349"/>
                    </a:lnTo>
                    <a:lnTo>
                      <a:pt x="16" y="368"/>
                    </a:lnTo>
                    <a:lnTo>
                      <a:pt x="27" y="395"/>
                    </a:lnTo>
                    <a:lnTo>
                      <a:pt x="40" y="425"/>
                    </a:lnTo>
                    <a:lnTo>
                      <a:pt x="55" y="460"/>
                    </a:lnTo>
                    <a:lnTo>
                      <a:pt x="71" y="497"/>
                    </a:lnTo>
                    <a:lnTo>
                      <a:pt x="88" y="536"/>
                    </a:lnTo>
                    <a:lnTo>
                      <a:pt x="106" y="577"/>
                    </a:lnTo>
                    <a:lnTo>
                      <a:pt x="123" y="617"/>
                    </a:lnTo>
                    <a:lnTo>
                      <a:pt x="139" y="655"/>
                    </a:lnTo>
                    <a:lnTo>
                      <a:pt x="154" y="691"/>
                    </a:lnTo>
                    <a:lnTo>
                      <a:pt x="167" y="723"/>
                    </a:lnTo>
                    <a:lnTo>
                      <a:pt x="178" y="751"/>
                    </a:lnTo>
                    <a:lnTo>
                      <a:pt x="186" y="772"/>
                    </a:lnTo>
                    <a:lnTo>
                      <a:pt x="192" y="787"/>
                    </a:lnTo>
                    <a:lnTo>
                      <a:pt x="202" y="820"/>
                    </a:lnTo>
                    <a:lnTo>
                      <a:pt x="217" y="865"/>
                    </a:lnTo>
                    <a:lnTo>
                      <a:pt x="235" y="918"/>
                    </a:lnTo>
                    <a:lnTo>
                      <a:pt x="252" y="973"/>
                    </a:lnTo>
                    <a:lnTo>
                      <a:pt x="269" y="1026"/>
                    </a:lnTo>
                    <a:lnTo>
                      <a:pt x="283" y="1071"/>
                    </a:lnTo>
                    <a:lnTo>
                      <a:pt x="293" y="1101"/>
                    </a:lnTo>
                    <a:lnTo>
                      <a:pt x="297" y="1112"/>
                    </a:lnTo>
                    <a:lnTo>
                      <a:pt x="322" y="1116"/>
                    </a:lnTo>
                    <a:lnTo>
                      <a:pt x="350" y="1118"/>
                    </a:lnTo>
                    <a:lnTo>
                      <a:pt x="379" y="1120"/>
                    </a:lnTo>
                    <a:lnTo>
                      <a:pt x="409" y="1121"/>
                    </a:lnTo>
                    <a:lnTo>
                      <a:pt x="440" y="1121"/>
                    </a:lnTo>
                    <a:lnTo>
                      <a:pt x="472" y="1120"/>
                    </a:lnTo>
                    <a:lnTo>
                      <a:pt x="505" y="1119"/>
                    </a:lnTo>
                    <a:lnTo>
                      <a:pt x="541" y="1116"/>
                    </a:lnTo>
                    <a:lnTo>
                      <a:pt x="577" y="1112"/>
                    </a:lnTo>
                    <a:lnTo>
                      <a:pt x="615" y="1108"/>
                    </a:lnTo>
                    <a:lnTo>
                      <a:pt x="654" y="1102"/>
                    </a:lnTo>
                    <a:lnTo>
                      <a:pt x="694" y="1096"/>
                    </a:lnTo>
                    <a:lnTo>
                      <a:pt x="735" y="1088"/>
                    </a:lnTo>
                    <a:lnTo>
                      <a:pt x="777" y="1079"/>
                    </a:lnTo>
                    <a:lnTo>
                      <a:pt x="821" y="1070"/>
                    </a:lnTo>
                    <a:lnTo>
                      <a:pt x="866" y="1058"/>
                    </a:lnTo>
                    <a:close/>
                  </a:path>
                </a:pathLst>
              </a:custGeom>
              <a:solidFill>
                <a:srgbClr val="59595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2548" name="Freeform 79"/>
              <p:cNvSpPr>
                <a:spLocks/>
              </p:cNvSpPr>
              <p:nvPr/>
            </p:nvSpPr>
            <p:spPr bwMode="auto">
              <a:xfrm>
                <a:off x="4319" y="2776"/>
                <a:ext cx="858" cy="327"/>
              </a:xfrm>
              <a:custGeom>
                <a:avLst/>
                <a:gdLst>
                  <a:gd name="T0" fmla="*/ 85 w 1715"/>
                  <a:gd name="T1" fmla="*/ 168 h 654"/>
                  <a:gd name="T2" fmla="*/ 48 w 1715"/>
                  <a:gd name="T3" fmla="*/ 191 h 654"/>
                  <a:gd name="T4" fmla="*/ 22 w 1715"/>
                  <a:gd name="T5" fmla="*/ 214 h 654"/>
                  <a:gd name="T6" fmla="*/ 7 w 1715"/>
                  <a:gd name="T7" fmla="*/ 236 h 654"/>
                  <a:gd name="T8" fmla="*/ 0 w 1715"/>
                  <a:gd name="T9" fmla="*/ 255 h 654"/>
                  <a:gd name="T10" fmla="*/ 3 w 1715"/>
                  <a:gd name="T11" fmla="*/ 271 h 654"/>
                  <a:gd name="T12" fmla="*/ 12 w 1715"/>
                  <a:gd name="T13" fmla="*/ 281 h 654"/>
                  <a:gd name="T14" fmla="*/ 29 w 1715"/>
                  <a:gd name="T15" fmla="*/ 289 h 654"/>
                  <a:gd name="T16" fmla="*/ 50 w 1715"/>
                  <a:gd name="T17" fmla="*/ 295 h 654"/>
                  <a:gd name="T18" fmla="*/ 76 w 1715"/>
                  <a:gd name="T19" fmla="*/ 301 h 654"/>
                  <a:gd name="T20" fmla="*/ 108 w 1715"/>
                  <a:gd name="T21" fmla="*/ 308 h 654"/>
                  <a:gd name="T22" fmla="*/ 145 w 1715"/>
                  <a:gd name="T23" fmla="*/ 315 h 654"/>
                  <a:gd name="T24" fmla="*/ 185 w 1715"/>
                  <a:gd name="T25" fmla="*/ 320 h 654"/>
                  <a:gd name="T26" fmla="*/ 230 w 1715"/>
                  <a:gd name="T27" fmla="*/ 325 h 654"/>
                  <a:gd name="T28" fmla="*/ 277 w 1715"/>
                  <a:gd name="T29" fmla="*/ 327 h 654"/>
                  <a:gd name="T30" fmla="*/ 326 w 1715"/>
                  <a:gd name="T31" fmla="*/ 327 h 654"/>
                  <a:gd name="T32" fmla="*/ 377 w 1715"/>
                  <a:gd name="T33" fmla="*/ 324 h 654"/>
                  <a:gd name="T34" fmla="*/ 428 w 1715"/>
                  <a:gd name="T35" fmla="*/ 317 h 654"/>
                  <a:gd name="T36" fmla="*/ 480 w 1715"/>
                  <a:gd name="T37" fmla="*/ 306 h 654"/>
                  <a:gd name="T38" fmla="*/ 573 w 1715"/>
                  <a:gd name="T39" fmla="*/ 272 h 654"/>
                  <a:gd name="T40" fmla="*/ 654 w 1715"/>
                  <a:gd name="T41" fmla="*/ 229 h 654"/>
                  <a:gd name="T42" fmla="*/ 723 w 1715"/>
                  <a:gd name="T43" fmla="*/ 182 h 654"/>
                  <a:gd name="T44" fmla="*/ 778 w 1715"/>
                  <a:gd name="T45" fmla="*/ 136 h 654"/>
                  <a:gd name="T46" fmla="*/ 821 w 1715"/>
                  <a:gd name="T47" fmla="*/ 97 h 654"/>
                  <a:gd name="T48" fmla="*/ 845 w 1715"/>
                  <a:gd name="T49" fmla="*/ 76 h 654"/>
                  <a:gd name="T50" fmla="*/ 856 w 1715"/>
                  <a:gd name="T51" fmla="*/ 58 h 654"/>
                  <a:gd name="T52" fmla="*/ 857 w 1715"/>
                  <a:gd name="T53" fmla="*/ 43 h 654"/>
                  <a:gd name="T54" fmla="*/ 847 w 1715"/>
                  <a:gd name="T55" fmla="*/ 27 h 654"/>
                  <a:gd name="T56" fmla="*/ 827 w 1715"/>
                  <a:gd name="T57" fmla="*/ 15 h 654"/>
                  <a:gd name="T58" fmla="*/ 796 w 1715"/>
                  <a:gd name="T59" fmla="*/ 5 h 654"/>
                  <a:gd name="T60" fmla="*/ 754 w 1715"/>
                  <a:gd name="T61" fmla="*/ 1 h 654"/>
                  <a:gd name="T62" fmla="*/ 703 w 1715"/>
                  <a:gd name="T63" fmla="*/ 1 h 654"/>
                  <a:gd name="T64" fmla="*/ 679 w 1715"/>
                  <a:gd name="T65" fmla="*/ 35 h 654"/>
                  <a:gd name="T66" fmla="*/ 658 w 1715"/>
                  <a:gd name="T67" fmla="*/ 54 h 654"/>
                  <a:gd name="T68" fmla="*/ 624 w 1715"/>
                  <a:gd name="T69" fmla="*/ 80 h 654"/>
                  <a:gd name="T70" fmla="*/ 575 w 1715"/>
                  <a:gd name="T71" fmla="*/ 107 h 654"/>
                  <a:gd name="T72" fmla="*/ 509 w 1715"/>
                  <a:gd name="T73" fmla="*/ 135 h 654"/>
                  <a:gd name="T74" fmla="*/ 423 w 1715"/>
                  <a:gd name="T75" fmla="*/ 161 h 654"/>
                  <a:gd name="T76" fmla="*/ 350 w 1715"/>
                  <a:gd name="T77" fmla="*/ 175 h 654"/>
                  <a:gd name="T78" fmla="*/ 282 w 1715"/>
                  <a:gd name="T79" fmla="*/ 183 h 654"/>
                  <a:gd name="T80" fmla="*/ 221 w 1715"/>
                  <a:gd name="T81" fmla="*/ 186 h 654"/>
                  <a:gd name="T82" fmla="*/ 172 w 1715"/>
                  <a:gd name="T83" fmla="*/ 183 h 654"/>
                  <a:gd name="T84" fmla="*/ 136 w 1715"/>
                  <a:gd name="T85" fmla="*/ 177 h 654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715"/>
                  <a:gd name="T130" fmla="*/ 0 h 654"/>
                  <a:gd name="T131" fmla="*/ 1715 w 1715"/>
                  <a:gd name="T132" fmla="*/ 654 h 654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715" h="654">
                    <a:moveTo>
                      <a:pt x="231" y="305"/>
                    </a:moveTo>
                    <a:lnTo>
                      <a:pt x="199" y="320"/>
                    </a:lnTo>
                    <a:lnTo>
                      <a:pt x="169" y="336"/>
                    </a:lnTo>
                    <a:lnTo>
                      <a:pt x="142" y="352"/>
                    </a:lnTo>
                    <a:lnTo>
                      <a:pt x="118" y="367"/>
                    </a:lnTo>
                    <a:lnTo>
                      <a:pt x="96" y="383"/>
                    </a:lnTo>
                    <a:lnTo>
                      <a:pt x="76" y="398"/>
                    </a:lnTo>
                    <a:lnTo>
                      <a:pt x="59" y="414"/>
                    </a:lnTo>
                    <a:lnTo>
                      <a:pt x="44" y="429"/>
                    </a:lnTo>
                    <a:lnTo>
                      <a:pt x="31" y="443"/>
                    </a:lnTo>
                    <a:lnTo>
                      <a:pt x="21" y="458"/>
                    </a:lnTo>
                    <a:lnTo>
                      <a:pt x="13" y="472"/>
                    </a:lnTo>
                    <a:lnTo>
                      <a:pt x="6" y="486"/>
                    </a:lnTo>
                    <a:lnTo>
                      <a:pt x="3" y="498"/>
                    </a:lnTo>
                    <a:lnTo>
                      <a:pt x="0" y="511"/>
                    </a:lnTo>
                    <a:lnTo>
                      <a:pt x="0" y="523"/>
                    </a:lnTo>
                    <a:lnTo>
                      <a:pt x="1" y="533"/>
                    </a:lnTo>
                    <a:lnTo>
                      <a:pt x="5" y="541"/>
                    </a:lnTo>
                    <a:lnTo>
                      <a:pt x="10" y="548"/>
                    </a:lnTo>
                    <a:lnTo>
                      <a:pt x="15" y="555"/>
                    </a:lnTo>
                    <a:lnTo>
                      <a:pt x="23" y="562"/>
                    </a:lnTo>
                    <a:lnTo>
                      <a:pt x="33" y="567"/>
                    </a:lnTo>
                    <a:lnTo>
                      <a:pt x="44" y="572"/>
                    </a:lnTo>
                    <a:lnTo>
                      <a:pt x="57" y="577"/>
                    </a:lnTo>
                    <a:lnTo>
                      <a:pt x="71" y="581"/>
                    </a:lnTo>
                    <a:lnTo>
                      <a:pt x="84" y="585"/>
                    </a:lnTo>
                    <a:lnTo>
                      <a:pt x="99" y="589"/>
                    </a:lnTo>
                    <a:lnTo>
                      <a:pt x="116" y="593"/>
                    </a:lnTo>
                    <a:lnTo>
                      <a:pt x="133" y="597"/>
                    </a:lnTo>
                    <a:lnTo>
                      <a:pt x="152" y="602"/>
                    </a:lnTo>
                    <a:lnTo>
                      <a:pt x="172" y="607"/>
                    </a:lnTo>
                    <a:lnTo>
                      <a:pt x="194" y="611"/>
                    </a:lnTo>
                    <a:lnTo>
                      <a:pt x="216" y="616"/>
                    </a:lnTo>
                    <a:lnTo>
                      <a:pt x="240" y="620"/>
                    </a:lnTo>
                    <a:lnTo>
                      <a:pt x="264" y="624"/>
                    </a:lnTo>
                    <a:lnTo>
                      <a:pt x="290" y="629"/>
                    </a:lnTo>
                    <a:lnTo>
                      <a:pt x="316" y="633"/>
                    </a:lnTo>
                    <a:lnTo>
                      <a:pt x="343" y="637"/>
                    </a:lnTo>
                    <a:lnTo>
                      <a:pt x="370" y="640"/>
                    </a:lnTo>
                    <a:lnTo>
                      <a:pt x="399" y="643"/>
                    </a:lnTo>
                    <a:lnTo>
                      <a:pt x="429" y="646"/>
                    </a:lnTo>
                    <a:lnTo>
                      <a:pt x="459" y="649"/>
                    </a:lnTo>
                    <a:lnTo>
                      <a:pt x="490" y="652"/>
                    </a:lnTo>
                    <a:lnTo>
                      <a:pt x="521" y="653"/>
                    </a:lnTo>
                    <a:lnTo>
                      <a:pt x="553" y="654"/>
                    </a:lnTo>
                    <a:lnTo>
                      <a:pt x="586" y="654"/>
                    </a:lnTo>
                    <a:lnTo>
                      <a:pt x="618" y="654"/>
                    </a:lnTo>
                    <a:lnTo>
                      <a:pt x="651" y="654"/>
                    </a:lnTo>
                    <a:lnTo>
                      <a:pt x="685" y="653"/>
                    </a:lnTo>
                    <a:lnTo>
                      <a:pt x="718" y="650"/>
                    </a:lnTo>
                    <a:lnTo>
                      <a:pt x="753" y="647"/>
                    </a:lnTo>
                    <a:lnTo>
                      <a:pt x="786" y="643"/>
                    </a:lnTo>
                    <a:lnTo>
                      <a:pt x="821" y="639"/>
                    </a:lnTo>
                    <a:lnTo>
                      <a:pt x="855" y="633"/>
                    </a:lnTo>
                    <a:lnTo>
                      <a:pt x="890" y="627"/>
                    </a:lnTo>
                    <a:lnTo>
                      <a:pt x="925" y="619"/>
                    </a:lnTo>
                    <a:lnTo>
                      <a:pt x="959" y="611"/>
                    </a:lnTo>
                    <a:lnTo>
                      <a:pt x="1025" y="592"/>
                    </a:lnTo>
                    <a:lnTo>
                      <a:pt x="1087" y="570"/>
                    </a:lnTo>
                    <a:lnTo>
                      <a:pt x="1146" y="544"/>
                    </a:lnTo>
                    <a:lnTo>
                      <a:pt x="1203" y="518"/>
                    </a:lnTo>
                    <a:lnTo>
                      <a:pt x="1258" y="489"/>
                    </a:lnTo>
                    <a:lnTo>
                      <a:pt x="1308" y="458"/>
                    </a:lnTo>
                    <a:lnTo>
                      <a:pt x="1357" y="427"/>
                    </a:lnTo>
                    <a:lnTo>
                      <a:pt x="1403" y="395"/>
                    </a:lnTo>
                    <a:lnTo>
                      <a:pt x="1446" y="364"/>
                    </a:lnTo>
                    <a:lnTo>
                      <a:pt x="1486" y="331"/>
                    </a:lnTo>
                    <a:lnTo>
                      <a:pt x="1523" y="301"/>
                    </a:lnTo>
                    <a:lnTo>
                      <a:pt x="1556" y="271"/>
                    </a:lnTo>
                    <a:lnTo>
                      <a:pt x="1588" y="244"/>
                    </a:lnTo>
                    <a:lnTo>
                      <a:pt x="1616" y="219"/>
                    </a:lnTo>
                    <a:lnTo>
                      <a:pt x="1641" y="195"/>
                    </a:lnTo>
                    <a:lnTo>
                      <a:pt x="1664" y="175"/>
                    </a:lnTo>
                    <a:lnTo>
                      <a:pt x="1678" y="162"/>
                    </a:lnTo>
                    <a:lnTo>
                      <a:pt x="1689" y="151"/>
                    </a:lnTo>
                    <a:lnTo>
                      <a:pt x="1698" y="139"/>
                    </a:lnTo>
                    <a:lnTo>
                      <a:pt x="1706" y="128"/>
                    </a:lnTo>
                    <a:lnTo>
                      <a:pt x="1711" y="116"/>
                    </a:lnTo>
                    <a:lnTo>
                      <a:pt x="1714" y="106"/>
                    </a:lnTo>
                    <a:lnTo>
                      <a:pt x="1715" y="95"/>
                    </a:lnTo>
                    <a:lnTo>
                      <a:pt x="1714" y="86"/>
                    </a:lnTo>
                    <a:lnTo>
                      <a:pt x="1709" y="76"/>
                    </a:lnTo>
                    <a:lnTo>
                      <a:pt x="1704" y="65"/>
                    </a:lnTo>
                    <a:lnTo>
                      <a:pt x="1694" y="55"/>
                    </a:lnTo>
                    <a:lnTo>
                      <a:pt x="1683" y="46"/>
                    </a:lnTo>
                    <a:lnTo>
                      <a:pt x="1669" y="38"/>
                    </a:lnTo>
                    <a:lnTo>
                      <a:pt x="1653" y="30"/>
                    </a:lnTo>
                    <a:lnTo>
                      <a:pt x="1635" y="23"/>
                    </a:lnTo>
                    <a:lnTo>
                      <a:pt x="1614" y="16"/>
                    </a:lnTo>
                    <a:lnTo>
                      <a:pt x="1591" y="11"/>
                    </a:lnTo>
                    <a:lnTo>
                      <a:pt x="1565" y="7"/>
                    </a:lnTo>
                    <a:lnTo>
                      <a:pt x="1538" y="3"/>
                    </a:lnTo>
                    <a:lnTo>
                      <a:pt x="1508" y="1"/>
                    </a:lnTo>
                    <a:lnTo>
                      <a:pt x="1475" y="0"/>
                    </a:lnTo>
                    <a:lnTo>
                      <a:pt x="1441" y="0"/>
                    </a:lnTo>
                    <a:lnTo>
                      <a:pt x="1405" y="1"/>
                    </a:lnTo>
                    <a:lnTo>
                      <a:pt x="1366" y="4"/>
                    </a:lnTo>
                    <a:lnTo>
                      <a:pt x="1366" y="61"/>
                    </a:lnTo>
                    <a:lnTo>
                      <a:pt x="1357" y="70"/>
                    </a:lnTo>
                    <a:lnTo>
                      <a:pt x="1346" y="81"/>
                    </a:lnTo>
                    <a:lnTo>
                      <a:pt x="1333" y="94"/>
                    </a:lnTo>
                    <a:lnTo>
                      <a:pt x="1315" y="109"/>
                    </a:lnTo>
                    <a:lnTo>
                      <a:pt x="1296" y="124"/>
                    </a:lnTo>
                    <a:lnTo>
                      <a:pt x="1273" y="141"/>
                    </a:lnTo>
                    <a:lnTo>
                      <a:pt x="1247" y="159"/>
                    </a:lnTo>
                    <a:lnTo>
                      <a:pt x="1218" y="177"/>
                    </a:lnTo>
                    <a:lnTo>
                      <a:pt x="1185" y="195"/>
                    </a:lnTo>
                    <a:lnTo>
                      <a:pt x="1149" y="214"/>
                    </a:lnTo>
                    <a:lnTo>
                      <a:pt x="1109" y="232"/>
                    </a:lnTo>
                    <a:lnTo>
                      <a:pt x="1065" y="252"/>
                    </a:lnTo>
                    <a:lnTo>
                      <a:pt x="1017" y="269"/>
                    </a:lnTo>
                    <a:lnTo>
                      <a:pt x="964" y="288"/>
                    </a:lnTo>
                    <a:lnTo>
                      <a:pt x="907" y="305"/>
                    </a:lnTo>
                    <a:lnTo>
                      <a:pt x="846" y="321"/>
                    </a:lnTo>
                    <a:lnTo>
                      <a:pt x="797" y="333"/>
                    </a:lnTo>
                    <a:lnTo>
                      <a:pt x="747" y="343"/>
                    </a:lnTo>
                    <a:lnTo>
                      <a:pt x="700" y="351"/>
                    </a:lnTo>
                    <a:lnTo>
                      <a:pt x="653" y="358"/>
                    </a:lnTo>
                    <a:lnTo>
                      <a:pt x="607" y="364"/>
                    </a:lnTo>
                    <a:lnTo>
                      <a:pt x="563" y="367"/>
                    </a:lnTo>
                    <a:lnTo>
                      <a:pt x="520" y="371"/>
                    </a:lnTo>
                    <a:lnTo>
                      <a:pt x="480" y="372"/>
                    </a:lnTo>
                    <a:lnTo>
                      <a:pt x="442" y="373"/>
                    </a:lnTo>
                    <a:lnTo>
                      <a:pt x="406" y="372"/>
                    </a:lnTo>
                    <a:lnTo>
                      <a:pt x="373" y="371"/>
                    </a:lnTo>
                    <a:lnTo>
                      <a:pt x="343" y="367"/>
                    </a:lnTo>
                    <a:lnTo>
                      <a:pt x="315" y="364"/>
                    </a:lnTo>
                    <a:lnTo>
                      <a:pt x="292" y="359"/>
                    </a:lnTo>
                    <a:lnTo>
                      <a:pt x="271" y="354"/>
                    </a:lnTo>
                    <a:lnTo>
                      <a:pt x="255" y="349"/>
                    </a:lnTo>
                    <a:lnTo>
                      <a:pt x="231" y="305"/>
                    </a:lnTo>
                    <a:close/>
                  </a:path>
                </a:pathLst>
              </a:custGeom>
              <a:solidFill>
                <a:srgbClr val="59595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2549" name="Freeform 80"/>
              <p:cNvSpPr>
                <a:spLocks/>
              </p:cNvSpPr>
              <p:nvPr/>
            </p:nvSpPr>
            <p:spPr bwMode="auto">
              <a:xfrm>
                <a:off x="4327" y="2811"/>
                <a:ext cx="837" cy="273"/>
              </a:xfrm>
              <a:custGeom>
                <a:avLst/>
                <a:gdLst>
                  <a:gd name="T0" fmla="*/ 821 w 1674"/>
                  <a:gd name="T1" fmla="*/ 38 h 547"/>
                  <a:gd name="T2" fmla="*/ 834 w 1674"/>
                  <a:gd name="T3" fmla="*/ 21 h 547"/>
                  <a:gd name="T4" fmla="*/ 837 w 1674"/>
                  <a:gd name="T5" fmla="*/ 6 h 547"/>
                  <a:gd name="T6" fmla="*/ 832 w 1674"/>
                  <a:gd name="T7" fmla="*/ 1 h 547"/>
                  <a:gd name="T8" fmla="*/ 827 w 1674"/>
                  <a:gd name="T9" fmla="*/ 9 h 547"/>
                  <a:gd name="T10" fmla="*/ 816 w 1674"/>
                  <a:gd name="T11" fmla="*/ 24 h 547"/>
                  <a:gd name="T12" fmla="*/ 799 w 1674"/>
                  <a:gd name="T13" fmla="*/ 39 h 547"/>
                  <a:gd name="T14" fmla="*/ 758 w 1674"/>
                  <a:gd name="T15" fmla="*/ 72 h 547"/>
                  <a:gd name="T16" fmla="*/ 702 w 1674"/>
                  <a:gd name="T17" fmla="*/ 113 h 547"/>
                  <a:gd name="T18" fmla="*/ 634 w 1674"/>
                  <a:gd name="T19" fmla="*/ 156 h 547"/>
                  <a:gd name="T20" fmla="*/ 554 w 1674"/>
                  <a:gd name="T21" fmla="*/ 197 h 547"/>
                  <a:gd name="T22" fmla="*/ 466 w 1674"/>
                  <a:gd name="T23" fmla="*/ 229 h 547"/>
                  <a:gd name="T24" fmla="*/ 409 w 1674"/>
                  <a:gd name="T25" fmla="*/ 244 h 547"/>
                  <a:gd name="T26" fmla="*/ 370 w 1674"/>
                  <a:gd name="T27" fmla="*/ 250 h 547"/>
                  <a:gd name="T28" fmla="*/ 330 w 1674"/>
                  <a:gd name="T29" fmla="*/ 254 h 547"/>
                  <a:gd name="T30" fmla="*/ 290 w 1674"/>
                  <a:gd name="T31" fmla="*/ 256 h 547"/>
                  <a:gd name="T32" fmla="*/ 249 w 1674"/>
                  <a:gd name="T33" fmla="*/ 255 h 547"/>
                  <a:gd name="T34" fmla="*/ 210 w 1674"/>
                  <a:gd name="T35" fmla="*/ 254 h 547"/>
                  <a:gd name="T36" fmla="*/ 171 w 1674"/>
                  <a:gd name="T37" fmla="*/ 251 h 547"/>
                  <a:gd name="T38" fmla="*/ 133 w 1674"/>
                  <a:gd name="T39" fmla="*/ 246 h 547"/>
                  <a:gd name="T40" fmla="*/ 96 w 1674"/>
                  <a:gd name="T41" fmla="*/ 240 h 547"/>
                  <a:gd name="T42" fmla="*/ 59 w 1674"/>
                  <a:gd name="T43" fmla="*/ 234 h 547"/>
                  <a:gd name="T44" fmla="*/ 25 w 1674"/>
                  <a:gd name="T45" fmla="*/ 227 h 547"/>
                  <a:gd name="T46" fmla="*/ 16 w 1674"/>
                  <a:gd name="T47" fmla="*/ 223 h 547"/>
                  <a:gd name="T48" fmla="*/ 7 w 1674"/>
                  <a:gd name="T49" fmla="*/ 218 h 547"/>
                  <a:gd name="T50" fmla="*/ 2 w 1674"/>
                  <a:gd name="T51" fmla="*/ 216 h 547"/>
                  <a:gd name="T52" fmla="*/ 1 w 1674"/>
                  <a:gd name="T53" fmla="*/ 225 h 547"/>
                  <a:gd name="T54" fmla="*/ 19 w 1674"/>
                  <a:gd name="T55" fmla="*/ 236 h 547"/>
                  <a:gd name="T56" fmla="*/ 47 w 1674"/>
                  <a:gd name="T57" fmla="*/ 247 h 547"/>
                  <a:gd name="T58" fmla="*/ 82 w 1674"/>
                  <a:gd name="T59" fmla="*/ 255 h 547"/>
                  <a:gd name="T60" fmla="*/ 124 w 1674"/>
                  <a:gd name="T61" fmla="*/ 263 h 547"/>
                  <a:gd name="T62" fmla="*/ 171 w 1674"/>
                  <a:gd name="T63" fmla="*/ 269 h 547"/>
                  <a:gd name="T64" fmla="*/ 221 w 1674"/>
                  <a:gd name="T65" fmla="*/ 272 h 547"/>
                  <a:gd name="T66" fmla="*/ 273 w 1674"/>
                  <a:gd name="T67" fmla="*/ 273 h 547"/>
                  <a:gd name="T68" fmla="*/ 324 w 1674"/>
                  <a:gd name="T69" fmla="*/ 272 h 547"/>
                  <a:gd name="T70" fmla="*/ 374 w 1674"/>
                  <a:gd name="T71" fmla="*/ 269 h 547"/>
                  <a:gd name="T72" fmla="*/ 420 w 1674"/>
                  <a:gd name="T73" fmla="*/ 262 h 547"/>
                  <a:gd name="T74" fmla="*/ 479 w 1674"/>
                  <a:gd name="T75" fmla="*/ 246 h 547"/>
                  <a:gd name="T76" fmla="*/ 567 w 1674"/>
                  <a:gd name="T77" fmla="*/ 213 h 547"/>
                  <a:gd name="T78" fmla="*/ 644 w 1674"/>
                  <a:gd name="T79" fmla="*/ 172 h 547"/>
                  <a:gd name="T80" fmla="*/ 710 w 1674"/>
                  <a:gd name="T81" fmla="*/ 128 h 547"/>
                  <a:gd name="T82" fmla="*/ 765 w 1674"/>
                  <a:gd name="T83" fmla="*/ 86 h 547"/>
                  <a:gd name="T84" fmla="*/ 808 w 1674"/>
                  <a:gd name="T85" fmla="*/ 50 h 547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674"/>
                  <a:gd name="T130" fmla="*/ 0 h 547"/>
                  <a:gd name="T131" fmla="*/ 1674 w 1674"/>
                  <a:gd name="T132" fmla="*/ 547 h 547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674" h="547">
                    <a:moveTo>
                      <a:pt x="1615" y="101"/>
                    </a:moveTo>
                    <a:lnTo>
                      <a:pt x="1629" y="88"/>
                    </a:lnTo>
                    <a:lnTo>
                      <a:pt x="1642" y="77"/>
                    </a:lnTo>
                    <a:lnTo>
                      <a:pt x="1652" y="65"/>
                    </a:lnTo>
                    <a:lnTo>
                      <a:pt x="1661" y="54"/>
                    </a:lnTo>
                    <a:lnTo>
                      <a:pt x="1667" y="42"/>
                    </a:lnTo>
                    <a:lnTo>
                      <a:pt x="1672" y="32"/>
                    </a:lnTo>
                    <a:lnTo>
                      <a:pt x="1674" y="22"/>
                    </a:lnTo>
                    <a:lnTo>
                      <a:pt x="1674" y="12"/>
                    </a:lnTo>
                    <a:lnTo>
                      <a:pt x="1672" y="9"/>
                    </a:lnTo>
                    <a:lnTo>
                      <a:pt x="1668" y="6"/>
                    </a:lnTo>
                    <a:lnTo>
                      <a:pt x="1663" y="3"/>
                    </a:lnTo>
                    <a:lnTo>
                      <a:pt x="1660" y="0"/>
                    </a:lnTo>
                    <a:lnTo>
                      <a:pt x="1658" y="9"/>
                    </a:lnTo>
                    <a:lnTo>
                      <a:pt x="1654" y="18"/>
                    </a:lnTo>
                    <a:lnTo>
                      <a:pt x="1648" y="27"/>
                    </a:lnTo>
                    <a:lnTo>
                      <a:pt x="1642" y="38"/>
                    </a:lnTo>
                    <a:lnTo>
                      <a:pt x="1632" y="48"/>
                    </a:lnTo>
                    <a:lnTo>
                      <a:pt x="1623" y="59"/>
                    </a:lnTo>
                    <a:lnTo>
                      <a:pt x="1610" y="69"/>
                    </a:lnTo>
                    <a:lnTo>
                      <a:pt x="1598" y="79"/>
                    </a:lnTo>
                    <a:lnTo>
                      <a:pt x="1574" y="99"/>
                    </a:lnTo>
                    <a:lnTo>
                      <a:pt x="1546" y="120"/>
                    </a:lnTo>
                    <a:lnTo>
                      <a:pt x="1515" y="144"/>
                    </a:lnTo>
                    <a:lnTo>
                      <a:pt x="1481" y="170"/>
                    </a:lnTo>
                    <a:lnTo>
                      <a:pt x="1443" y="197"/>
                    </a:lnTo>
                    <a:lnTo>
                      <a:pt x="1403" y="226"/>
                    </a:lnTo>
                    <a:lnTo>
                      <a:pt x="1360" y="254"/>
                    </a:lnTo>
                    <a:lnTo>
                      <a:pt x="1315" y="283"/>
                    </a:lnTo>
                    <a:lnTo>
                      <a:pt x="1267" y="312"/>
                    </a:lnTo>
                    <a:lnTo>
                      <a:pt x="1216" y="341"/>
                    </a:lnTo>
                    <a:lnTo>
                      <a:pt x="1163" y="367"/>
                    </a:lnTo>
                    <a:lnTo>
                      <a:pt x="1108" y="394"/>
                    </a:lnTo>
                    <a:lnTo>
                      <a:pt x="1051" y="418"/>
                    </a:lnTo>
                    <a:lnTo>
                      <a:pt x="992" y="440"/>
                    </a:lnTo>
                    <a:lnTo>
                      <a:pt x="932" y="459"/>
                    </a:lnTo>
                    <a:lnTo>
                      <a:pt x="869" y="477"/>
                    </a:lnTo>
                    <a:lnTo>
                      <a:pt x="844" y="482"/>
                    </a:lnTo>
                    <a:lnTo>
                      <a:pt x="818" y="488"/>
                    </a:lnTo>
                    <a:lnTo>
                      <a:pt x="792" y="493"/>
                    </a:lnTo>
                    <a:lnTo>
                      <a:pt x="766" y="496"/>
                    </a:lnTo>
                    <a:lnTo>
                      <a:pt x="739" y="501"/>
                    </a:lnTo>
                    <a:lnTo>
                      <a:pt x="713" y="503"/>
                    </a:lnTo>
                    <a:lnTo>
                      <a:pt x="686" y="507"/>
                    </a:lnTo>
                    <a:lnTo>
                      <a:pt x="660" y="508"/>
                    </a:lnTo>
                    <a:lnTo>
                      <a:pt x="633" y="510"/>
                    </a:lnTo>
                    <a:lnTo>
                      <a:pt x="607" y="511"/>
                    </a:lnTo>
                    <a:lnTo>
                      <a:pt x="580" y="512"/>
                    </a:lnTo>
                    <a:lnTo>
                      <a:pt x="552" y="512"/>
                    </a:lnTo>
                    <a:lnTo>
                      <a:pt x="526" y="512"/>
                    </a:lnTo>
                    <a:lnTo>
                      <a:pt x="499" y="511"/>
                    </a:lnTo>
                    <a:lnTo>
                      <a:pt x="473" y="511"/>
                    </a:lnTo>
                    <a:lnTo>
                      <a:pt x="446" y="510"/>
                    </a:lnTo>
                    <a:lnTo>
                      <a:pt x="420" y="508"/>
                    </a:lnTo>
                    <a:lnTo>
                      <a:pt x="395" y="507"/>
                    </a:lnTo>
                    <a:lnTo>
                      <a:pt x="368" y="504"/>
                    </a:lnTo>
                    <a:lnTo>
                      <a:pt x="342" y="502"/>
                    </a:lnTo>
                    <a:lnTo>
                      <a:pt x="316" y="498"/>
                    </a:lnTo>
                    <a:lnTo>
                      <a:pt x="291" y="496"/>
                    </a:lnTo>
                    <a:lnTo>
                      <a:pt x="265" y="493"/>
                    </a:lnTo>
                    <a:lnTo>
                      <a:pt x="240" y="489"/>
                    </a:lnTo>
                    <a:lnTo>
                      <a:pt x="216" y="486"/>
                    </a:lnTo>
                    <a:lnTo>
                      <a:pt x="191" y="481"/>
                    </a:lnTo>
                    <a:lnTo>
                      <a:pt x="166" y="478"/>
                    </a:lnTo>
                    <a:lnTo>
                      <a:pt x="142" y="473"/>
                    </a:lnTo>
                    <a:lnTo>
                      <a:pt x="119" y="469"/>
                    </a:lnTo>
                    <a:lnTo>
                      <a:pt x="95" y="464"/>
                    </a:lnTo>
                    <a:lnTo>
                      <a:pt x="73" y="459"/>
                    </a:lnTo>
                    <a:lnTo>
                      <a:pt x="50" y="455"/>
                    </a:lnTo>
                    <a:lnTo>
                      <a:pt x="44" y="452"/>
                    </a:lnTo>
                    <a:lnTo>
                      <a:pt x="37" y="450"/>
                    </a:lnTo>
                    <a:lnTo>
                      <a:pt x="32" y="447"/>
                    </a:lnTo>
                    <a:lnTo>
                      <a:pt x="26" y="444"/>
                    </a:lnTo>
                    <a:lnTo>
                      <a:pt x="20" y="441"/>
                    </a:lnTo>
                    <a:lnTo>
                      <a:pt x="15" y="436"/>
                    </a:lnTo>
                    <a:lnTo>
                      <a:pt x="10" y="432"/>
                    </a:lnTo>
                    <a:lnTo>
                      <a:pt x="4" y="427"/>
                    </a:lnTo>
                    <a:lnTo>
                      <a:pt x="3" y="433"/>
                    </a:lnTo>
                    <a:lnTo>
                      <a:pt x="2" y="439"/>
                    </a:lnTo>
                    <a:lnTo>
                      <a:pt x="0" y="445"/>
                    </a:lnTo>
                    <a:lnTo>
                      <a:pt x="2" y="450"/>
                    </a:lnTo>
                    <a:lnTo>
                      <a:pt x="11" y="458"/>
                    </a:lnTo>
                    <a:lnTo>
                      <a:pt x="23" y="465"/>
                    </a:lnTo>
                    <a:lnTo>
                      <a:pt x="37" y="473"/>
                    </a:lnTo>
                    <a:lnTo>
                      <a:pt x="53" y="480"/>
                    </a:lnTo>
                    <a:lnTo>
                      <a:pt x="72" y="487"/>
                    </a:lnTo>
                    <a:lnTo>
                      <a:pt x="93" y="494"/>
                    </a:lnTo>
                    <a:lnTo>
                      <a:pt x="115" y="500"/>
                    </a:lnTo>
                    <a:lnTo>
                      <a:pt x="139" y="505"/>
                    </a:lnTo>
                    <a:lnTo>
                      <a:pt x="164" y="511"/>
                    </a:lnTo>
                    <a:lnTo>
                      <a:pt x="191" y="517"/>
                    </a:lnTo>
                    <a:lnTo>
                      <a:pt x="219" y="522"/>
                    </a:lnTo>
                    <a:lnTo>
                      <a:pt x="248" y="526"/>
                    </a:lnTo>
                    <a:lnTo>
                      <a:pt x="278" y="531"/>
                    </a:lnTo>
                    <a:lnTo>
                      <a:pt x="310" y="534"/>
                    </a:lnTo>
                    <a:lnTo>
                      <a:pt x="342" y="538"/>
                    </a:lnTo>
                    <a:lnTo>
                      <a:pt x="375" y="540"/>
                    </a:lnTo>
                    <a:lnTo>
                      <a:pt x="408" y="542"/>
                    </a:lnTo>
                    <a:lnTo>
                      <a:pt x="442" y="545"/>
                    </a:lnTo>
                    <a:lnTo>
                      <a:pt x="476" y="546"/>
                    </a:lnTo>
                    <a:lnTo>
                      <a:pt x="511" y="547"/>
                    </a:lnTo>
                    <a:lnTo>
                      <a:pt x="546" y="547"/>
                    </a:lnTo>
                    <a:lnTo>
                      <a:pt x="580" y="547"/>
                    </a:lnTo>
                    <a:lnTo>
                      <a:pt x="615" y="547"/>
                    </a:lnTo>
                    <a:lnTo>
                      <a:pt x="648" y="545"/>
                    </a:lnTo>
                    <a:lnTo>
                      <a:pt x="683" y="543"/>
                    </a:lnTo>
                    <a:lnTo>
                      <a:pt x="715" y="541"/>
                    </a:lnTo>
                    <a:lnTo>
                      <a:pt x="748" y="538"/>
                    </a:lnTo>
                    <a:lnTo>
                      <a:pt x="780" y="533"/>
                    </a:lnTo>
                    <a:lnTo>
                      <a:pt x="811" y="528"/>
                    </a:lnTo>
                    <a:lnTo>
                      <a:pt x="841" y="524"/>
                    </a:lnTo>
                    <a:lnTo>
                      <a:pt x="869" y="518"/>
                    </a:lnTo>
                    <a:lnTo>
                      <a:pt x="897" y="511"/>
                    </a:lnTo>
                    <a:lnTo>
                      <a:pt x="959" y="493"/>
                    </a:lnTo>
                    <a:lnTo>
                      <a:pt x="1019" y="473"/>
                    </a:lnTo>
                    <a:lnTo>
                      <a:pt x="1078" y="450"/>
                    </a:lnTo>
                    <a:lnTo>
                      <a:pt x="1133" y="426"/>
                    </a:lnTo>
                    <a:lnTo>
                      <a:pt x="1187" y="399"/>
                    </a:lnTo>
                    <a:lnTo>
                      <a:pt x="1238" y="372"/>
                    </a:lnTo>
                    <a:lnTo>
                      <a:pt x="1287" y="344"/>
                    </a:lnTo>
                    <a:lnTo>
                      <a:pt x="1334" y="314"/>
                    </a:lnTo>
                    <a:lnTo>
                      <a:pt x="1378" y="285"/>
                    </a:lnTo>
                    <a:lnTo>
                      <a:pt x="1419" y="257"/>
                    </a:lnTo>
                    <a:lnTo>
                      <a:pt x="1458" y="228"/>
                    </a:lnTo>
                    <a:lnTo>
                      <a:pt x="1494" y="200"/>
                    </a:lnTo>
                    <a:lnTo>
                      <a:pt x="1529" y="173"/>
                    </a:lnTo>
                    <a:lnTo>
                      <a:pt x="1560" y="147"/>
                    </a:lnTo>
                    <a:lnTo>
                      <a:pt x="1589" y="123"/>
                    </a:lnTo>
                    <a:lnTo>
                      <a:pt x="1615" y="10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2550" name="Freeform 81"/>
              <p:cNvSpPr>
                <a:spLocks/>
              </p:cNvSpPr>
              <p:nvPr/>
            </p:nvSpPr>
            <p:spPr bwMode="auto">
              <a:xfrm>
                <a:off x="4438" y="2732"/>
                <a:ext cx="546" cy="211"/>
              </a:xfrm>
              <a:custGeom>
                <a:avLst/>
                <a:gdLst>
                  <a:gd name="T0" fmla="*/ 30 w 1091"/>
                  <a:gd name="T1" fmla="*/ 206 h 423"/>
                  <a:gd name="T2" fmla="*/ 50 w 1091"/>
                  <a:gd name="T3" fmla="*/ 208 h 423"/>
                  <a:gd name="T4" fmla="*/ 77 w 1091"/>
                  <a:gd name="T5" fmla="*/ 211 h 423"/>
                  <a:gd name="T6" fmla="*/ 108 w 1091"/>
                  <a:gd name="T7" fmla="*/ 211 h 423"/>
                  <a:gd name="T8" fmla="*/ 145 w 1091"/>
                  <a:gd name="T9" fmla="*/ 210 h 423"/>
                  <a:gd name="T10" fmla="*/ 186 w 1091"/>
                  <a:gd name="T11" fmla="*/ 207 h 423"/>
                  <a:gd name="T12" fmla="*/ 229 w 1091"/>
                  <a:gd name="T13" fmla="*/ 201 h 423"/>
                  <a:gd name="T14" fmla="*/ 277 w 1091"/>
                  <a:gd name="T15" fmla="*/ 193 h 423"/>
                  <a:gd name="T16" fmla="*/ 329 w 1091"/>
                  <a:gd name="T17" fmla="*/ 179 h 423"/>
                  <a:gd name="T18" fmla="*/ 379 w 1091"/>
                  <a:gd name="T19" fmla="*/ 163 h 423"/>
                  <a:gd name="T20" fmla="*/ 421 w 1091"/>
                  <a:gd name="T21" fmla="*/ 147 h 423"/>
                  <a:gd name="T22" fmla="*/ 457 w 1091"/>
                  <a:gd name="T23" fmla="*/ 129 h 423"/>
                  <a:gd name="T24" fmla="*/ 486 w 1091"/>
                  <a:gd name="T25" fmla="*/ 112 h 423"/>
                  <a:gd name="T26" fmla="*/ 510 w 1091"/>
                  <a:gd name="T27" fmla="*/ 96 h 423"/>
                  <a:gd name="T28" fmla="*/ 527 w 1091"/>
                  <a:gd name="T29" fmla="*/ 82 h 423"/>
                  <a:gd name="T30" fmla="*/ 541 w 1091"/>
                  <a:gd name="T31" fmla="*/ 69 h 423"/>
                  <a:gd name="T32" fmla="*/ 545 w 1091"/>
                  <a:gd name="T33" fmla="*/ 54 h 423"/>
                  <a:gd name="T34" fmla="*/ 540 w 1091"/>
                  <a:gd name="T35" fmla="*/ 10 h 423"/>
                  <a:gd name="T36" fmla="*/ 527 w 1091"/>
                  <a:gd name="T37" fmla="*/ 7 h 423"/>
                  <a:gd name="T38" fmla="*/ 503 w 1091"/>
                  <a:gd name="T39" fmla="*/ 23 h 423"/>
                  <a:gd name="T40" fmla="*/ 477 w 1091"/>
                  <a:gd name="T41" fmla="*/ 38 h 423"/>
                  <a:gd name="T42" fmla="*/ 448 w 1091"/>
                  <a:gd name="T43" fmla="*/ 53 h 423"/>
                  <a:gd name="T44" fmla="*/ 417 w 1091"/>
                  <a:gd name="T45" fmla="*/ 67 h 423"/>
                  <a:gd name="T46" fmla="*/ 383 w 1091"/>
                  <a:gd name="T47" fmla="*/ 81 h 423"/>
                  <a:gd name="T48" fmla="*/ 344 w 1091"/>
                  <a:gd name="T49" fmla="*/ 95 h 423"/>
                  <a:gd name="T50" fmla="*/ 301 w 1091"/>
                  <a:gd name="T51" fmla="*/ 107 h 423"/>
                  <a:gd name="T52" fmla="*/ 257 w 1091"/>
                  <a:gd name="T53" fmla="*/ 120 h 423"/>
                  <a:gd name="T54" fmla="*/ 213 w 1091"/>
                  <a:gd name="T55" fmla="*/ 129 h 423"/>
                  <a:gd name="T56" fmla="*/ 172 w 1091"/>
                  <a:gd name="T57" fmla="*/ 136 h 423"/>
                  <a:gd name="T58" fmla="*/ 134 w 1091"/>
                  <a:gd name="T59" fmla="*/ 140 h 423"/>
                  <a:gd name="T60" fmla="*/ 98 w 1091"/>
                  <a:gd name="T61" fmla="*/ 143 h 423"/>
                  <a:gd name="T62" fmla="*/ 66 w 1091"/>
                  <a:gd name="T63" fmla="*/ 144 h 423"/>
                  <a:gd name="T64" fmla="*/ 36 w 1091"/>
                  <a:gd name="T65" fmla="*/ 143 h 423"/>
                  <a:gd name="T66" fmla="*/ 11 w 1091"/>
                  <a:gd name="T67" fmla="*/ 141 h 423"/>
                  <a:gd name="T68" fmla="*/ 23 w 1091"/>
                  <a:gd name="T69" fmla="*/ 204 h 42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091"/>
                  <a:gd name="T106" fmla="*/ 0 h 423"/>
                  <a:gd name="T107" fmla="*/ 1091 w 1091"/>
                  <a:gd name="T108" fmla="*/ 423 h 423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091" h="423">
                    <a:moveTo>
                      <a:pt x="45" y="409"/>
                    </a:moveTo>
                    <a:lnTo>
                      <a:pt x="60" y="412"/>
                    </a:lnTo>
                    <a:lnTo>
                      <a:pt x="78" y="415"/>
                    </a:lnTo>
                    <a:lnTo>
                      <a:pt x="100" y="417"/>
                    </a:lnTo>
                    <a:lnTo>
                      <a:pt x="125" y="419"/>
                    </a:lnTo>
                    <a:lnTo>
                      <a:pt x="153" y="422"/>
                    </a:lnTo>
                    <a:lnTo>
                      <a:pt x="183" y="423"/>
                    </a:lnTo>
                    <a:lnTo>
                      <a:pt x="216" y="423"/>
                    </a:lnTo>
                    <a:lnTo>
                      <a:pt x="252" y="423"/>
                    </a:lnTo>
                    <a:lnTo>
                      <a:pt x="289" y="420"/>
                    </a:lnTo>
                    <a:lnTo>
                      <a:pt x="329" y="418"/>
                    </a:lnTo>
                    <a:lnTo>
                      <a:pt x="371" y="415"/>
                    </a:lnTo>
                    <a:lnTo>
                      <a:pt x="413" y="410"/>
                    </a:lnTo>
                    <a:lnTo>
                      <a:pt x="458" y="403"/>
                    </a:lnTo>
                    <a:lnTo>
                      <a:pt x="506" y="395"/>
                    </a:lnTo>
                    <a:lnTo>
                      <a:pt x="553" y="386"/>
                    </a:lnTo>
                    <a:lnTo>
                      <a:pt x="601" y="374"/>
                    </a:lnTo>
                    <a:lnTo>
                      <a:pt x="657" y="359"/>
                    </a:lnTo>
                    <a:lnTo>
                      <a:pt x="708" y="343"/>
                    </a:lnTo>
                    <a:lnTo>
                      <a:pt x="757" y="327"/>
                    </a:lnTo>
                    <a:lnTo>
                      <a:pt x="802" y="311"/>
                    </a:lnTo>
                    <a:lnTo>
                      <a:pt x="842" y="294"/>
                    </a:lnTo>
                    <a:lnTo>
                      <a:pt x="879" y="276"/>
                    </a:lnTo>
                    <a:lnTo>
                      <a:pt x="914" y="259"/>
                    </a:lnTo>
                    <a:lnTo>
                      <a:pt x="944" y="242"/>
                    </a:lnTo>
                    <a:lnTo>
                      <a:pt x="971" y="225"/>
                    </a:lnTo>
                    <a:lnTo>
                      <a:pt x="997" y="208"/>
                    </a:lnTo>
                    <a:lnTo>
                      <a:pt x="1019" y="192"/>
                    </a:lnTo>
                    <a:lnTo>
                      <a:pt x="1038" y="177"/>
                    </a:lnTo>
                    <a:lnTo>
                      <a:pt x="1054" y="164"/>
                    </a:lnTo>
                    <a:lnTo>
                      <a:pt x="1069" y="150"/>
                    </a:lnTo>
                    <a:lnTo>
                      <a:pt x="1081" y="138"/>
                    </a:lnTo>
                    <a:lnTo>
                      <a:pt x="1091" y="128"/>
                    </a:lnTo>
                    <a:lnTo>
                      <a:pt x="1089" y="108"/>
                    </a:lnTo>
                    <a:lnTo>
                      <a:pt x="1084" y="64"/>
                    </a:lnTo>
                    <a:lnTo>
                      <a:pt x="1080" y="21"/>
                    </a:lnTo>
                    <a:lnTo>
                      <a:pt x="1077" y="0"/>
                    </a:lnTo>
                    <a:lnTo>
                      <a:pt x="1054" y="15"/>
                    </a:lnTo>
                    <a:lnTo>
                      <a:pt x="1030" y="31"/>
                    </a:lnTo>
                    <a:lnTo>
                      <a:pt x="1005" y="46"/>
                    </a:lnTo>
                    <a:lnTo>
                      <a:pt x="979" y="61"/>
                    </a:lnTo>
                    <a:lnTo>
                      <a:pt x="953" y="76"/>
                    </a:lnTo>
                    <a:lnTo>
                      <a:pt x="925" y="91"/>
                    </a:lnTo>
                    <a:lnTo>
                      <a:pt x="896" y="106"/>
                    </a:lnTo>
                    <a:lnTo>
                      <a:pt x="865" y="120"/>
                    </a:lnTo>
                    <a:lnTo>
                      <a:pt x="834" y="135"/>
                    </a:lnTo>
                    <a:lnTo>
                      <a:pt x="800" y="149"/>
                    </a:lnTo>
                    <a:lnTo>
                      <a:pt x="765" y="162"/>
                    </a:lnTo>
                    <a:lnTo>
                      <a:pt x="727" y="176"/>
                    </a:lnTo>
                    <a:lnTo>
                      <a:pt x="688" y="190"/>
                    </a:lnTo>
                    <a:lnTo>
                      <a:pt x="646" y="203"/>
                    </a:lnTo>
                    <a:lnTo>
                      <a:pt x="602" y="215"/>
                    </a:lnTo>
                    <a:lnTo>
                      <a:pt x="556" y="228"/>
                    </a:lnTo>
                    <a:lnTo>
                      <a:pt x="513" y="240"/>
                    </a:lnTo>
                    <a:lnTo>
                      <a:pt x="469" y="249"/>
                    </a:lnTo>
                    <a:lnTo>
                      <a:pt x="426" y="258"/>
                    </a:lnTo>
                    <a:lnTo>
                      <a:pt x="385" y="265"/>
                    </a:lnTo>
                    <a:lnTo>
                      <a:pt x="344" y="272"/>
                    </a:lnTo>
                    <a:lnTo>
                      <a:pt x="305" y="276"/>
                    </a:lnTo>
                    <a:lnTo>
                      <a:pt x="267" y="281"/>
                    </a:lnTo>
                    <a:lnTo>
                      <a:pt x="231" y="284"/>
                    </a:lnTo>
                    <a:lnTo>
                      <a:pt x="196" y="287"/>
                    </a:lnTo>
                    <a:lnTo>
                      <a:pt x="162" y="288"/>
                    </a:lnTo>
                    <a:lnTo>
                      <a:pt x="131" y="289"/>
                    </a:lnTo>
                    <a:lnTo>
                      <a:pt x="100" y="288"/>
                    </a:lnTo>
                    <a:lnTo>
                      <a:pt x="72" y="287"/>
                    </a:lnTo>
                    <a:lnTo>
                      <a:pt x="46" y="284"/>
                    </a:lnTo>
                    <a:lnTo>
                      <a:pt x="22" y="282"/>
                    </a:lnTo>
                    <a:lnTo>
                      <a:pt x="0" y="279"/>
                    </a:lnTo>
                    <a:lnTo>
                      <a:pt x="45" y="409"/>
                    </a:lnTo>
                    <a:close/>
                  </a:path>
                </a:pathLst>
              </a:custGeom>
              <a:solidFill>
                <a:srgbClr val="A3E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2551" name="Freeform 82"/>
              <p:cNvSpPr>
                <a:spLocks/>
              </p:cNvSpPr>
              <p:nvPr/>
            </p:nvSpPr>
            <p:spPr bwMode="auto">
              <a:xfrm>
                <a:off x="4302" y="2478"/>
                <a:ext cx="666" cy="452"/>
              </a:xfrm>
              <a:custGeom>
                <a:avLst/>
                <a:gdLst>
                  <a:gd name="T0" fmla="*/ 655 w 1331"/>
                  <a:gd name="T1" fmla="*/ 307 h 903"/>
                  <a:gd name="T2" fmla="*/ 642 w 1331"/>
                  <a:gd name="T3" fmla="*/ 318 h 903"/>
                  <a:gd name="T4" fmla="*/ 624 w 1331"/>
                  <a:gd name="T5" fmla="*/ 331 h 903"/>
                  <a:gd name="T6" fmla="*/ 601 w 1331"/>
                  <a:gd name="T7" fmla="*/ 345 h 903"/>
                  <a:gd name="T8" fmla="*/ 572 w 1331"/>
                  <a:gd name="T9" fmla="*/ 360 h 903"/>
                  <a:gd name="T10" fmla="*/ 538 w 1331"/>
                  <a:gd name="T11" fmla="*/ 376 h 903"/>
                  <a:gd name="T12" fmla="*/ 499 w 1331"/>
                  <a:gd name="T13" fmla="*/ 391 h 903"/>
                  <a:gd name="T14" fmla="*/ 452 w 1331"/>
                  <a:gd name="T15" fmla="*/ 405 h 903"/>
                  <a:gd name="T16" fmla="*/ 406 w 1331"/>
                  <a:gd name="T17" fmla="*/ 417 h 903"/>
                  <a:gd name="T18" fmla="*/ 368 w 1331"/>
                  <a:gd name="T19" fmla="*/ 424 h 903"/>
                  <a:gd name="T20" fmla="*/ 331 w 1331"/>
                  <a:gd name="T21" fmla="*/ 430 h 903"/>
                  <a:gd name="T22" fmla="*/ 296 w 1331"/>
                  <a:gd name="T23" fmla="*/ 434 h 903"/>
                  <a:gd name="T24" fmla="*/ 264 w 1331"/>
                  <a:gd name="T25" fmla="*/ 436 h 903"/>
                  <a:gd name="T26" fmla="*/ 235 w 1331"/>
                  <a:gd name="T27" fmla="*/ 437 h 903"/>
                  <a:gd name="T28" fmla="*/ 211 w 1331"/>
                  <a:gd name="T29" fmla="*/ 436 h 903"/>
                  <a:gd name="T30" fmla="*/ 189 w 1331"/>
                  <a:gd name="T31" fmla="*/ 435 h 903"/>
                  <a:gd name="T32" fmla="*/ 178 w 1331"/>
                  <a:gd name="T33" fmla="*/ 428 h 903"/>
                  <a:gd name="T34" fmla="*/ 162 w 1331"/>
                  <a:gd name="T35" fmla="*/ 382 h 903"/>
                  <a:gd name="T36" fmla="*/ 140 w 1331"/>
                  <a:gd name="T37" fmla="*/ 318 h 903"/>
                  <a:gd name="T38" fmla="*/ 121 w 1331"/>
                  <a:gd name="T39" fmla="*/ 261 h 903"/>
                  <a:gd name="T40" fmla="*/ 114 w 1331"/>
                  <a:gd name="T41" fmla="*/ 237 h 903"/>
                  <a:gd name="T42" fmla="*/ 104 w 1331"/>
                  <a:gd name="T43" fmla="*/ 210 h 903"/>
                  <a:gd name="T44" fmla="*/ 91 w 1331"/>
                  <a:gd name="T45" fmla="*/ 174 h 903"/>
                  <a:gd name="T46" fmla="*/ 75 w 1331"/>
                  <a:gd name="T47" fmla="*/ 132 h 903"/>
                  <a:gd name="T48" fmla="*/ 58 w 1331"/>
                  <a:gd name="T49" fmla="*/ 90 h 903"/>
                  <a:gd name="T50" fmla="*/ 42 w 1331"/>
                  <a:gd name="T51" fmla="*/ 50 h 903"/>
                  <a:gd name="T52" fmla="*/ 30 w 1331"/>
                  <a:gd name="T53" fmla="*/ 20 h 903"/>
                  <a:gd name="T54" fmla="*/ 23 w 1331"/>
                  <a:gd name="T55" fmla="*/ 3 h 903"/>
                  <a:gd name="T56" fmla="*/ 0 w 1331"/>
                  <a:gd name="T57" fmla="*/ 3 h 903"/>
                  <a:gd name="T58" fmla="*/ 4 w 1331"/>
                  <a:gd name="T59" fmla="*/ 12 h 903"/>
                  <a:gd name="T60" fmla="*/ 14 w 1331"/>
                  <a:gd name="T61" fmla="*/ 37 h 903"/>
                  <a:gd name="T62" fmla="*/ 28 w 1331"/>
                  <a:gd name="T63" fmla="*/ 72 h 903"/>
                  <a:gd name="T64" fmla="*/ 45 w 1331"/>
                  <a:gd name="T65" fmla="*/ 113 h 903"/>
                  <a:gd name="T66" fmla="*/ 63 w 1331"/>
                  <a:gd name="T67" fmla="*/ 156 h 903"/>
                  <a:gd name="T68" fmla="*/ 79 w 1331"/>
                  <a:gd name="T69" fmla="*/ 196 h 903"/>
                  <a:gd name="T70" fmla="*/ 92 w 1331"/>
                  <a:gd name="T71" fmla="*/ 228 h 903"/>
                  <a:gd name="T72" fmla="*/ 100 w 1331"/>
                  <a:gd name="T73" fmla="*/ 249 h 903"/>
                  <a:gd name="T74" fmla="*/ 114 w 1331"/>
                  <a:gd name="T75" fmla="*/ 289 h 903"/>
                  <a:gd name="T76" fmla="*/ 137 w 1331"/>
                  <a:gd name="T77" fmla="*/ 356 h 903"/>
                  <a:gd name="T78" fmla="*/ 158 w 1331"/>
                  <a:gd name="T79" fmla="*/ 419 h 903"/>
                  <a:gd name="T80" fmla="*/ 167 w 1331"/>
                  <a:gd name="T81" fmla="*/ 447 h 903"/>
                  <a:gd name="T82" fmla="*/ 183 w 1331"/>
                  <a:gd name="T83" fmla="*/ 449 h 903"/>
                  <a:gd name="T84" fmla="*/ 205 w 1331"/>
                  <a:gd name="T85" fmla="*/ 451 h 903"/>
                  <a:gd name="T86" fmla="*/ 232 w 1331"/>
                  <a:gd name="T87" fmla="*/ 452 h 903"/>
                  <a:gd name="T88" fmla="*/ 264 w 1331"/>
                  <a:gd name="T89" fmla="*/ 451 h 903"/>
                  <a:gd name="T90" fmla="*/ 300 w 1331"/>
                  <a:gd name="T91" fmla="*/ 448 h 903"/>
                  <a:gd name="T92" fmla="*/ 340 w 1331"/>
                  <a:gd name="T93" fmla="*/ 444 h 903"/>
                  <a:gd name="T94" fmla="*/ 383 w 1331"/>
                  <a:gd name="T95" fmla="*/ 436 h 903"/>
                  <a:gd name="T96" fmla="*/ 428 w 1331"/>
                  <a:gd name="T97" fmla="*/ 426 h 903"/>
                  <a:gd name="T98" fmla="*/ 479 w 1331"/>
                  <a:gd name="T99" fmla="*/ 412 h 903"/>
                  <a:gd name="T100" fmla="*/ 523 w 1331"/>
                  <a:gd name="T101" fmla="*/ 397 h 903"/>
                  <a:gd name="T102" fmla="*/ 561 w 1331"/>
                  <a:gd name="T103" fmla="*/ 382 h 903"/>
                  <a:gd name="T104" fmla="*/ 593 w 1331"/>
                  <a:gd name="T105" fmla="*/ 366 h 903"/>
                  <a:gd name="T106" fmla="*/ 619 w 1331"/>
                  <a:gd name="T107" fmla="*/ 351 h 903"/>
                  <a:gd name="T108" fmla="*/ 640 w 1331"/>
                  <a:gd name="T109" fmla="*/ 337 h 903"/>
                  <a:gd name="T110" fmla="*/ 655 w 1331"/>
                  <a:gd name="T111" fmla="*/ 325 h 903"/>
                  <a:gd name="T112" fmla="*/ 666 w 1331"/>
                  <a:gd name="T113" fmla="*/ 314 h 903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1331"/>
                  <a:gd name="T172" fmla="*/ 0 h 903"/>
                  <a:gd name="T173" fmla="*/ 1331 w 1331"/>
                  <a:gd name="T174" fmla="*/ 903 h 903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1331" h="903">
                    <a:moveTo>
                      <a:pt x="1319" y="602"/>
                    </a:moveTo>
                    <a:lnTo>
                      <a:pt x="1309" y="613"/>
                    </a:lnTo>
                    <a:lnTo>
                      <a:pt x="1298" y="623"/>
                    </a:lnTo>
                    <a:lnTo>
                      <a:pt x="1283" y="635"/>
                    </a:lnTo>
                    <a:lnTo>
                      <a:pt x="1266" y="647"/>
                    </a:lnTo>
                    <a:lnTo>
                      <a:pt x="1247" y="661"/>
                    </a:lnTo>
                    <a:lnTo>
                      <a:pt x="1225" y="675"/>
                    </a:lnTo>
                    <a:lnTo>
                      <a:pt x="1201" y="690"/>
                    </a:lnTo>
                    <a:lnTo>
                      <a:pt x="1174" y="705"/>
                    </a:lnTo>
                    <a:lnTo>
                      <a:pt x="1144" y="720"/>
                    </a:lnTo>
                    <a:lnTo>
                      <a:pt x="1112" y="735"/>
                    </a:lnTo>
                    <a:lnTo>
                      <a:pt x="1076" y="751"/>
                    </a:lnTo>
                    <a:lnTo>
                      <a:pt x="1038" y="766"/>
                    </a:lnTo>
                    <a:lnTo>
                      <a:pt x="997" y="781"/>
                    </a:lnTo>
                    <a:lnTo>
                      <a:pt x="952" y="796"/>
                    </a:lnTo>
                    <a:lnTo>
                      <a:pt x="903" y="810"/>
                    </a:lnTo>
                    <a:lnTo>
                      <a:pt x="852" y="824"/>
                    </a:lnTo>
                    <a:lnTo>
                      <a:pt x="812" y="833"/>
                    </a:lnTo>
                    <a:lnTo>
                      <a:pt x="773" y="841"/>
                    </a:lnTo>
                    <a:lnTo>
                      <a:pt x="735" y="848"/>
                    </a:lnTo>
                    <a:lnTo>
                      <a:pt x="698" y="855"/>
                    </a:lnTo>
                    <a:lnTo>
                      <a:pt x="661" y="859"/>
                    </a:lnTo>
                    <a:lnTo>
                      <a:pt x="626" y="864"/>
                    </a:lnTo>
                    <a:lnTo>
                      <a:pt x="592" y="867"/>
                    </a:lnTo>
                    <a:lnTo>
                      <a:pt x="560" y="870"/>
                    </a:lnTo>
                    <a:lnTo>
                      <a:pt x="528" y="871"/>
                    </a:lnTo>
                    <a:lnTo>
                      <a:pt x="499" y="872"/>
                    </a:lnTo>
                    <a:lnTo>
                      <a:pt x="470" y="873"/>
                    </a:lnTo>
                    <a:lnTo>
                      <a:pt x="445" y="873"/>
                    </a:lnTo>
                    <a:lnTo>
                      <a:pt x="421" y="872"/>
                    </a:lnTo>
                    <a:lnTo>
                      <a:pt x="399" y="872"/>
                    </a:lnTo>
                    <a:lnTo>
                      <a:pt x="378" y="870"/>
                    </a:lnTo>
                    <a:lnTo>
                      <a:pt x="361" y="868"/>
                    </a:lnTo>
                    <a:lnTo>
                      <a:pt x="356" y="855"/>
                    </a:lnTo>
                    <a:lnTo>
                      <a:pt x="342" y="818"/>
                    </a:lnTo>
                    <a:lnTo>
                      <a:pt x="324" y="764"/>
                    </a:lnTo>
                    <a:lnTo>
                      <a:pt x="302" y="700"/>
                    </a:lnTo>
                    <a:lnTo>
                      <a:pt x="279" y="635"/>
                    </a:lnTo>
                    <a:lnTo>
                      <a:pt x="258" y="572"/>
                    </a:lnTo>
                    <a:lnTo>
                      <a:pt x="241" y="522"/>
                    </a:lnTo>
                    <a:lnTo>
                      <a:pt x="232" y="490"/>
                    </a:lnTo>
                    <a:lnTo>
                      <a:pt x="227" y="473"/>
                    </a:lnTo>
                    <a:lnTo>
                      <a:pt x="219" y="450"/>
                    </a:lnTo>
                    <a:lnTo>
                      <a:pt x="208" y="420"/>
                    </a:lnTo>
                    <a:lnTo>
                      <a:pt x="196" y="386"/>
                    </a:lnTo>
                    <a:lnTo>
                      <a:pt x="181" y="348"/>
                    </a:lnTo>
                    <a:lnTo>
                      <a:pt x="165" y="306"/>
                    </a:lnTo>
                    <a:lnTo>
                      <a:pt x="149" y="264"/>
                    </a:lnTo>
                    <a:lnTo>
                      <a:pt x="131" y="221"/>
                    </a:lnTo>
                    <a:lnTo>
                      <a:pt x="115" y="179"/>
                    </a:lnTo>
                    <a:lnTo>
                      <a:pt x="99" y="138"/>
                    </a:lnTo>
                    <a:lnTo>
                      <a:pt x="84" y="100"/>
                    </a:lnTo>
                    <a:lnTo>
                      <a:pt x="71" y="68"/>
                    </a:lnTo>
                    <a:lnTo>
                      <a:pt x="60" y="40"/>
                    </a:lnTo>
                    <a:lnTo>
                      <a:pt x="51" y="19"/>
                    </a:lnTo>
                    <a:lnTo>
                      <a:pt x="46" y="5"/>
                    </a:lnTo>
                    <a:lnTo>
                      <a:pt x="44" y="0"/>
                    </a:lnTo>
                    <a:lnTo>
                      <a:pt x="0" y="6"/>
                    </a:lnTo>
                    <a:lnTo>
                      <a:pt x="2" y="10"/>
                    </a:lnTo>
                    <a:lnTo>
                      <a:pt x="8" y="24"/>
                    </a:lnTo>
                    <a:lnTo>
                      <a:pt x="16" y="45"/>
                    </a:lnTo>
                    <a:lnTo>
                      <a:pt x="28" y="73"/>
                    </a:lnTo>
                    <a:lnTo>
                      <a:pt x="41" y="106"/>
                    </a:lnTo>
                    <a:lnTo>
                      <a:pt x="56" y="143"/>
                    </a:lnTo>
                    <a:lnTo>
                      <a:pt x="72" y="183"/>
                    </a:lnTo>
                    <a:lnTo>
                      <a:pt x="90" y="226"/>
                    </a:lnTo>
                    <a:lnTo>
                      <a:pt x="108" y="268"/>
                    </a:lnTo>
                    <a:lnTo>
                      <a:pt x="125" y="312"/>
                    </a:lnTo>
                    <a:lnTo>
                      <a:pt x="142" y="353"/>
                    </a:lnTo>
                    <a:lnTo>
                      <a:pt x="158" y="392"/>
                    </a:lnTo>
                    <a:lnTo>
                      <a:pt x="172" y="426"/>
                    </a:lnTo>
                    <a:lnTo>
                      <a:pt x="184" y="456"/>
                    </a:lnTo>
                    <a:lnTo>
                      <a:pt x="193" y="480"/>
                    </a:lnTo>
                    <a:lnTo>
                      <a:pt x="200" y="498"/>
                    </a:lnTo>
                    <a:lnTo>
                      <a:pt x="211" y="528"/>
                    </a:lnTo>
                    <a:lnTo>
                      <a:pt x="228" y="578"/>
                    </a:lnTo>
                    <a:lnTo>
                      <a:pt x="250" y="643"/>
                    </a:lnTo>
                    <a:lnTo>
                      <a:pt x="274" y="712"/>
                    </a:lnTo>
                    <a:lnTo>
                      <a:pt x="296" y="780"/>
                    </a:lnTo>
                    <a:lnTo>
                      <a:pt x="316" y="837"/>
                    </a:lnTo>
                    <a:lnTo>
                      <a:pt x="329" y="878"/>
                    </a:lnTo>
                    <a:lnTo>
                      <a:pt x="334" y="893"/>
                    </a:lnTo>
                    <a:lnTo>
                      <a:pt x="348" y="895"/>
                    </a:lnTo>
                    <a:lnTo>
                      <a:pt x="366" y="897"/>
                    </a:lnTo>
                    <a:lnTo>
                      <a:pt x="386" y="900"/>
                    </a:lnTo>
                    <a:lnTo>
                      <a:pt x="410" y="901"/>
                    </a:lnTo>
                    <a:lnTo>
                      <a:pt x="436" y="902"/>
                    </a:lnTo>
                    <a:lnTo>
                      <a:pt x="464" y="903"/>
                    </a:lnTo>
                    <a:lnTo>
                      <a:pt x="495" y="902"/>
                    </a:lnTo>
                    <a:lnTo>
                      <a:pt x="528" y="901"/>
                    </a:lnTo>
                    <a:lnTo>
                      <a:pt x="563" y="898"/>
                    </a:lnTo>
                    <a:lnTo>
                      <a:pt x="600" y="896"/>
                    </a:lnTo>
                    <a:lnTo>
                      <a:pt x="640" y="892"/>
                    </a:lnTo>
                    <a:lnTo>
                      <a:pt x="680" y="887"/>
                    </a:lnTo>
                    <a:lnTo>
                      <a:pt x="721" y="880"/>
                    </a:lnTo>
                    <a:lnTo>
                      <a:pt x="765" y="872"/>
                    </a:lnTo>
                    <a:lnTo>
                      <a:pt x="809" y="863"/>
                    </a:lnTo>
                    <a:lnTo>
                      <a:pt x="855" y="852"/>
                    </a:lnTo>
                    <a:lnTo>
                      <a:pt x="908" y="839"/>
                    </a:lnTo>
                    <a:lnTo>
                      <a:pt x="958" y="824"/>
                    </a:lnTo>
                    <a:lnTo>
                      <a:pt x="1004" y="809"/>
                    </a:lnTo>
                    <a:lnTo>
                      <a:pt x="1046" y="794"/>
                    </a:lnTo>
                    <a:lnTo>
                      <a:pt x="1086" y="777"/>
                    </a:lnTo>
                    <a:lnTo>
                      <a:pt x="1122" y="763"/>
                    </a:lnTo>
                    <a:lnTo>
                      <a:pt x="1155" y="746"/>
                    </a:lnTo>
                    <a:lnTo>
                      <a:pt x="1186" y="731"/>
                    </a:lnTo>
                    <a:lnTo>
                      <a:pt x="1213" y="715"/>
                    </a:lnTo>
                    <a:lnTo>
                      <a:pt x="1238" y="701"/>
                    </a:lnTo>
                    <a:lnTo>
                      <a:pt x="1260" y="687"/>
                    </a:lnTo>
                    <a:lnTo>
                      <a:pt x="1279" y="673"/>
                    </a:lnTo>
                    <a:lnTo>
                      <a:pt x="1295" y="660"/>
                    </a:lnTo>
                    <a:lnTo>
                      <a:pt x="1309" y="649"/>
                    </a:lnTo>
                    <a:lnTo>
                      <a:pt x="1322" y="637"/>
                    </a:lnTo>
                    <a:lnTo>
                      <a:pt x="1331" y="628"/>
                    </a:lnTo>
                    <a:lnTo>
                      <a:pt x="1319" y="60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2552" name="Freeform 83"/>
              <p:cNvSpPr>
                <a:spLocks/>
              </p:cNvSpPr>
              <p:nvPr/>
            </p:nvSpPr>
            <p:spPr bwMode="auto">
              <a:xfrm>
                <a:off x="4319" y="2278"/>
                <a:ext cx="529" cy="161"/>
              </a:xfrm>
              <a:custGeom>
                <a:avLst/>
                <a:gdLst>
                  <a:gd name="T0" fmla="*/ 298 w 1059"/>
                  <a:gd name="T1" fmla="*/ 113 h 323"/>
                  <a:gd name="T2" fmla="*/ 351 w 1059"/>
                  <a:gd name="T3" fmla="*/ 98 h 323"/>
                  <a:gd name="T4" fmla="*/ 400 w 1059"/>
                  <a:gd name="T5" fmla="*/ 82 h 323"/>
                  <a:gd name="T6" fmla="*/ 444 w 1059"/>
                  <a:gd name="T7" fmla="*/ 65 h 323"/>
                  <a:gd name="T8" fmla="*/ 480 w 1059"/>
                  <a:gd name="T9" fmla="*/ 49 h 323"/>
                  <a:gd name="T10" fmla="*/ 507 w 1059"/>
                  <a:gd name="T11" fmla="*/ 36 h 323"/>
                  <a:gd name="T12" fmla="*/ 525 w 1059"/>
                  <a:gd name="T13" fmla="*/ 24 h 323"/>
                  <a:gd name="T14" fmla="*/ 529 w 1059"/>
                  <a:gd name="T15" fmla="*/ 15 h 323"/>
                  <a:gd name="T16" fmla="*/ 520 w 1059"/>
                  <a:gd name="T17" fmla="*/ 9 h 323"/>
                  <a:gd name="T18" fmla="*/ 501 w 1059"/>
                  <a:gd name="T19" fmla="*/ 3 h 323"/>
                  <a:gd name="T20" fmla="*/ 477 w 1059"/>
                  <a:gd name="T21" fmla="*/ 0 h 323"/>
                  <a:gd name="T22" fmla="*/ 448 w 1059"/>
                  <a:gd name="T23" fmla="*/ 0 h 323"/>
                  <a:gd name="T24" fmla="*/ 413 w 1059"/>
                  <a:gd name="T25" fmla="*/ 3 h 323"/>
                  <a:gd name="T26" fmla="*/ 373 w 1059"/>
                  <a:gd name="T27" fmla="*/ 9 h 323"/>
                  <a:gd name="T28" fmla="*/ 328 w 1059"/>
                  <a:gd name="T29" fmla="*/ 17 h 323"/>
                  <a:gd name="T30" fmla="*/ 279 w 1059"/>
                  <a:gd name="T31" fmla="*/ 28 h 323"/>
                  <a:gd name="T32" fmla="*/ 241 w 1059"/>
                  <a:gd name="T33" fmla="*/ 38 h 323"/>
                  <a:gd name="T34" fmla="*/ 219 w 1059"/>
                  <a:gd name="T35" fmla="*/ 44 h 323"/>
                  <a:gd name="T36" fmla="*/ 200 w 1059"/>
                  <a:gd name="T37" fmla="*/ 50 h 323"/>
                  <a:gd name="T38" fmla="*/ 182 w 1059"/>
                  <a:gd name="T39" fmla="*/ 56 h 323"/>
                  <a:gd name="T40" fmla="*/ 165 w 1059"/>
                  <a:gd name="T41" fmla="*/ 62 h 323"/>
                  <a:gd name="T42" fmla="*/ 149 w 1059"/>
                  <a:gd name="T43" fmla="*/ 67 h 323"/>
                  <a:gd name="T44" fmla="*/ 134 w 1059"/>
                  <a:gd name="T45" fmla="*/ 74 h 323"/>
                  <a:gd name="T46" fmla="*/ 117 w 1059"/>
                  <a:gd name="T47" fmla="*/ 80 h 323"/>
                  <a:gd name="T48" fmla="*/ 99 w 1059"/>
                  <a:gd name="T49" fmla="*/ 88 h 323"/>
                  <a:gd name="T50" fmla="*/ 79 w 1059"/>
                  <a:gd name="T51" fmla="*/ 97 h 323"/>
                  <a:gd name="T52" fmla="*/ 61 w 1059"/>
                  <a:gd name="T53" fmla="*/ 105 h 323"/>
                  <a:gd name="T54" fmla="*/ 45 w 1059"/>
                  <a:gd name="T55" fmla="*/ 114 h 323"/>
                  <a:gd name="T56" fmla="*/ 31 w 1059"/>
                  <a:gd name="T57" fmla="*/ 123 h 323"/>
                  <a:gd name="T58" fmla="*/ 19 w 1059"/>
                  <a:gd name="T59" fmla="*/ 131 h 323"/>
                  <a:gd name="T60" fmla="*/ 9 w 1059"/>
                  <a:gd name="T61" fmla="*/ 139 h 323"/>
                  <a:gd name="T62" fmla="*/ 3 w 1059"/>
                  <a:gd name="T63" fmla="*/ 146 h 323"/>
                  <a:gd name="T64" fmla="*/ 0 w 1059"/>
                  <a:gd name="T65" fmla="*/ 154 h 323"/>
                  <a:gd name="T66" fmla="*/ 8 w 1059"/>
                  <a:gd name="T67" fmla="*/ 159 h 323"/>
                  <a:gd name="T68" fmla="*/ 29 w 1059"/>
                  <a:gd name="T69" fmla="*/ 161 h 323"/>
                  <a:gd name="T70" fmla="*/ 59 w 1059"/>
                  <a:gd name="T71" fmla="*/ 160 h 323"/>
                  <a:gd name="T72" fmla="*/ 97 w 1059"/>
                  <a:gd name="T73" fmla="*/ 156 h 323"/>
                  <a:gd name="T74" fmla="*/ 142 w 1059"/>
                  <a:gd name="T75" fmla="*/ 149 h 323"/>
                  <a:gd name="T76" fmla="*/ 191 w 1059"/>
                  <a:gd name="T77" fmla="*/ 140 h 323"/>
                  <a:gd name="T78" fmla="*/ 244 w 1059"/>
                  <a:gd name="T79" fmla="*/ 128 h 323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1059"/>
                  <a:gd name="T121" fmla="*/ 0 h 323"/>
                  <a:gd name="T122" fmla="*/ 1059 w 1059"/>
                  <a:gd name="T123" fmla="*/ 323 h 323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1059" h="323">
                    <a:moveTo>
                      <a:pt x="543" y="242"/>
                    </a:moveTo>
                    <a:lnTo>
                      <a:pt x="597" y="227"/>
                    </a:lnTo>
                    <a:lnTo>
                      <a:pt x="650" y="212"/>
                    </a:lnTo>
                    <a:lnTo>
                      <a:pt x="702" y="196"/>
                    </a:lnTo>
                    <a:lnTo>
                      <a:pt x="753" y="180"/>
                    </a:lnTo>
                    <a:lnTo>
                      <a:pt x="800" y="164"/>
                    </a:lnTo>
                    <a:lnTo>
                      <a:pt x="845" y="147"/>
                    </a:lnTo>
                    <a:lnTo>
                      <a:pt x="888" y="130"/>
                    </a:lnTo>
                    <a:lnTo>
                      <a:pt x="926" y="114"/>
                    </a:lnTo>
                    <a:lnTo>
                      <a:pt x="960" y="99"/>
                    </a:lnTo>
                    <a:lnTo>
                      <a:pt x="990" y="86"/>
                    </a:lnTo>
                    <a:lnTo>
                      <a:pt x="1015" y="72"/>
                    </a:lnTo>
                    <a:lnTo>
                      <a:pt x="1035" y="59"/>
                    </a:lnTo>
                    <a:lnTo>
                      <a:pt x="1050" y="48"/>
                    </a:lnTo>
                    <a:lnTo>
                      <a:pt x="1058" y="38"/>
                    </a:lnTo>
                    <a:lnTo>
                      <a:pt x="1059" y="30"/>
                    </a:lnTo>
                    <a:lnTo>
                      <a:pt x="1055" y="24"/>
                    </a:lnTo>
                    <a:lnTo>
                      <a:pt x="1040" y="18"/>
                    </a:lnTo>
                    <a:lnTo>
                      <a:pt x="1022" y="12"/>
                    </a:lnTo>
                    <a:lnTo>
                      <a:pt x="1003" y="7"/>
                    </a:lnTo>
                    <a:lnTo>
                      <a:pt x="980" y="4"/>
                    </a:lnTo>
                    <a:lnTo>
                      <a:pt x="954" y="1"/>
                    </a:lnTo>
                    <a:lnTo>
                      <a:pt x="926" y="0"/>
                    </a:lnTo>
                    <a:lnTo>
                      <a:pt x="896" y="1"/>
                    </a:lnTo>
                    <a:lnTo>
                      <a:pt x="862" y="4"/>
                    </a:lnTo>
                    <a:lnTo>
                      <a:pt x="826" y="7"/>
                    </a:lnTo>
                    <a:lnTo>
                      <a:pt x="787" y="12"/>
                    </a:lnTo>
                    <a:lnTo>
                      <a:pt x="747" y="18"/>
                    </a:lnTo>
                    <a:lnTo>
                      <a:pt x="703" y="26"/>
                    </a:lnTo>
                    <a:lnTo>
                      <a:pt x="657" y="35"/>
                    </a:lnTo>
                    <a:lnTo>
                      <a:pt x="609" y="45"/>
                    </a:lnTo>
                    <a:lnTo>
                      <a:pt x="558" y="57"/>
                    </a:lnTo>
                    <a:lnTo>
                      <a:pt x="505" y="71"/>
                    </a:lnTo>
                    <a:lnTo>
                      <a:pt x="482" y="76"/>
                    </a:lnTo>
                    <a:lnTo>
                      <a:pt x="460" y="83"/>
                    </a:lnTo>
                    <a:lnTo>
                      <a:pt x="438" y="89"/>
                    </a:lnTo>
                    <a:lnTo>
                      <a:pt x="418" y="95"/>
                    </a:lnTo>
                    <a:lnTo>
                      <a:pt x="400" y="101"/>
                    </a:lnTo>
                    <a:lnTo>
                      <a:pt x="382" y="106"/>
                    </a:lnTo>
                    <a:lnTo>
                      <a:pt x="364" y="112"/>
                    </a:lnTo>
                    <a:lnTo>
                      <a:pt x="347" y="118"/>
                    </a:lnTo>
                    <a:lnTo>
                      <a:pt x="331" y="124"/>
                    </a:lnTo>
                    <a:lnTo>
                      <a:pt x="315" y="129"/>
                    </a:lnTo>
                    <a:lnTo>
                      <a:pt x="299" y="135"/>
                    </a:lnTo>
                    <a:lnTo>
                      <a:pt x="282" y="141"/>
                    </a:lnTo>
                    <a:lnTo>
                      <a:pt x="268" y="148"/>
                    </a:lnTo>
                    <a:lnTo>
                      <a:pt x="251" y="153"/>
                    </a:lnTo>
                    <a:lnTo>
                      <a:pt x="235" y="160"/>
                    </a:lnTo>
                    <a:lnTo>
                      <a:pt x="219" y="167"/>
                    </a:lnTo>
                    <a:lnTo>
                      <a:pt x="198" y="177"/>
                    </a:lnTo>
                    <a:lnTo>
                      <a:pt x="179" y="185"/>
                    </a:lnTo>
                    <a:lnTo>
                      <a:pt x="159" y="194"/>
                    </a:lnTo>
                    <a:lnTo>
                      <a:pt x="141" y="203"/>
                    </a:lnTo>
                    <a:lnTo>
                      <a:pt x="123" y="211"/>
                    </a:lnTo>
                    <a:lnTo>
                      <a:pt x="106" y="220"/>
                    </a:lnTo>
                    <a:lnTo>
                      <a:pt x="90" y="228"/>
                    </a:lnTo>
                    <a:lnTo>
                      <a:pt x="76" y="238"/>
                    </a:lnTo>
                    <a:lnTo>
                      <a:pt x="62" y="246"/>
                    </a:lnTo>
                    <a:lnTo>
                      <a:pt x="50" y="254"/>
                    </a:lnTo>
                    <a:lnTo>
                      <a:pt x="38" y="262"/>
                    </a:lnTo>
                    <a:lnTo>
                      <a:pt x="28" y="270"/>
                    </a:lnTo>
                    <a:lnTo>
                      <a:pt x="19" y="278"/>
                    </a:lnTo>
                    <a:lnTo>
                      <a:pt x="12" y="286"/>
                    </a:lnTo>
                    <a:lnTo>
                      <a:pt x="6" y="293"/>
                    </a:lnTo>
                    <a:lnTo>
                      <a:pt x="1" y="300"/>
                    </a:lnTo>
                    <a:lnTo>
                      <a:pt x="0" y="308"/>
                    </a:lnTo>
                    <a:lnTo>
                      <a:pt x="6" y="314"/>
                    </a:lnTo>
                    <a:lnTo>
                      <a:pt x="17" y="318"/>
                    </a:lnTo>
                    <a:lnTo>
                      <a:pt x="35" y="322"/>
                    </a:lnTo>
                    <a:lnTo>
                      <a:pt x="58" y="323"/>
                    </a:lnTo>
                    <a:lnTo>
                      <a:pt x="85" y="323"/>
                    </a:lnTo>
                    <a:lnTo>
                      <a:pt x="118" y="320"/>
                    </a:lnTo>
                    <a:lnTo>
                      <a:pt x="153" y="317"/>
                    </a:lnTo>
                    <a:lnTo>
                      <a:pt x="194" y="312"/>
                    </a:lnTo>
                    <a:lnTo>
                      <a:pt x="238" y="307"/>
                    </a:lnTo>
                    <a:lnTo>
                      <a:pt x="284" y="299"/>
                    </a:lnTo>
                    <a:lnTo>
                      <a:pt x="332" y="289"/>
                    </a:lnTo>
                    <a:lnTo>
                      <a:pt x="383" y="280"/>
                    </a:lnTo>
                    <a:lnTo>
                      <a:pt x="436" y="269"/>
                    </a:lnTo>
                    <a:lnTo>
                      <a:pt x="489" y="256"/>
                    </a:lnTo>
                    <a:lnTo>
                      <a:pt x="543" y="242"/>
                    </a:lnTo>
                    <a:close/>
                  </a:path>
                </a:pathLst>
              </a:custGeom>
              <a:solidFill>
                <a:srgbClr val="8C8C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2553" name="Freeform 84"/>
              <p:cNvSpPr>
                <a:spLocks/>
              </p:cNvSpPr>
              <p:nvPr/>
            </p:nvSpPr>
            <p:spPr bwMode="auto">
              <a:xfrm>
                <a:off x="4321" y="2285"/>
                <a:ext cx="536" cy="157"/>
              </a:xfrm>
              <a:custGeom>
                <a:avLst/>
                <a:gdLst>
                  <a:gd name="T0" fmla="*/ 521 w 1071"/>
                  <a:gd name="T1" fmla="*/ 4 h 316"/>
                  <a:gd name="T2" fmla="*/ 510 w 1071"/>
                  <a:gd name="T3" fmla="*/ 13 h 316"/>
                  <a:gd name="T4" fmla="*/ 495 w 1071"/>
                  <a:gd name="T5" fmla="*/ 22 h 316"/>
                  <a:gd name="T6" fmla="*/ 478 w 1071"/>
                  <a:gd name="T7" fmla="*/ 31 h 316"/>
                  <a:gd name="T8" fmla="*/ 458 w 1071"/>
                  <a:gd name="T9" fmla="*/ 41 h 316"/>
                  <a:gd name="T10" fmla="*/ 439 w 1071"/>
                  <a:gd name="T11" fmla="*/ 49 h 316"/>
                  <a:gd name="T12" fmla="*/ 417 w 1071"/>
                  <a:gd name="T13" fmla="*/ 58 h 316"/>
                  <a:gd name="T14" fmla="*/ 394 w 1071"/>
                  <a:gd name="T15" fmla="*/ 67 h 316"/>
                  <a:gd name="T16" fmla="*/ 370 w 1071"/>
                  <a:gd name="T17" fmla="*/ 75 h 316"/>
                  <a:gd name="T18" fmla="*/ 344 w 1071"/>
                  <a:gd name="T19" fmla="*/ 83 h 316"/>
                  <a:gd name="T20" fmla="*/ 318 w 1071"/>
                  <a:gd name="T21" fmla="*/ 91 h 316"/>
                  <a:gd name="T22" fmla="*/ 290 w 1071"/>
                  <a:gd name="T23" fmla="*/ 98 h 316"/>
                  <a:gd name="T24" fmla="*/ 264 w 1071"/>
                  <a:gd name="T25" fmla="*/ 106 h 316"/>
                  <a:gd name="T26" fmla="*/ 240 w 1071"/>
                  <a:gd name="T27" fmla="*/ 112 h 316"/>
                  <a:gd name="T28" fmla="*/ 216 w 1071"/>
                  <a:gd name="T29" fmla="*/ 118 h 316"/>
                  <a:gd name="T30" fmla="*/ 194 w 1071"/>
                  <a:gd name="T31" fmla="*/ 124 h 316"/>
                  <a:gd name="T32" fmla="*/ 172 w 1071"/>
                  <a:gd name="T33" fmla="*/ 128 h 316"/>
                  <a:gd name="T34" fmla="*/ 152 w 1071"/>
                  <a:gd name="T35" fmla="*/ 133 h 316"/>
                  <a:gd name="T36" fmla="*/ 132 w 1071"/>
                  <a:gd name="T37" fmla="*/ 136 h 316"/>
                  <a:gd name="T38" fmla="*/ 113 w 1071"/>
                  <a:gd name="T39" fmla="*/ 139 h 316"/>
                  <a:gd name="T40" fmla="*/ 96 w 1071"/>
                  <a:gd name="T41" fmla="*/ 141 h 316"/>
                  <a:gd name="T42" fmla="*/ 82 w 1071"/>
                  <a:gd name="T43" fmla="*/ 142 h 316"/>
                  <a:gd name="T44" fmla="*/ 68 w 1071"/>
                  <a:gd name="T45" fmla="*/ 143 h 316"/>
                  <a:gd name="T46" fmla="*/ 55 w 1071"/>
                  <a:gd name="T47" fmla="*/ 143 h 316"/>
                  <a:gd name="T48" fmla="*/ 43 w 1071"/>
                  <a:gd name="T49" fmla="*/ 143 h 316"/>
                  <a:gd name="T50" fmla="*/ 31 w 1071"/>
                  <a:gd name="T51" fmla="*/ 143 h 316"/>
                  <a:gd name="T52" fmla="*/ 22 w 1071"/>
                  <a:gd name="T53" fmla="*/ 142 h 316"/>
                  <a:gd name="T54" fmla="*/ 13 w 1071"/>
                  <a:gd name="T55" fmla="*/ 141 h 316"/>
                  <a:gd name="T56" fmla="*/ 0 w 1071"/>
                  <a:gd name="T57" fmla="*/ 152 h 316"/>
                  <a:gd name="T58" fmla="*/ 15 w 1071"/>
                  <a:gd name="T59" fmla="*/ 156 h 316"/>
                  <a:gd name="T60" fmla="*/ 34 w 1071"/>
                  <a:gd name="T61" fmla="*/ 157 h 316"/>
                  <a:gd name="T62" fmla="*/ 58 w 1071"/>
                  <a:gd name="T63" fmla="*/ 157 h 316"/>
                  <a:gd name="T64" fmla="*/ 85 w 1071"/>
                  <a:gd name="T65" fmla="*/ 155 h 316"/>
                  <a:gd name="T66" fmla="*/ 106 w 1071"/>
                  <a:gd name="T67" fmla="*/ 152 h 316"/>
                  <a:gd name="T68" fmla="*/ 127 w 1071"/>
                  <a:gd name="T69" fmla="*/ 150 h 316"/>
                  <a:gd name="T70" fmla="*/ 149 w 1071"/>
                  <a:gd name="T71" fmla="*/ 146 h 316"/>
                  <a:gd name="T72" fmla="*/ 173 w 1071"/>
                  <a:gd name="T73" fmla="*/ 141 h 316"/>
                  <a:gd name="T74" fmla="*/ 198 w 1071"/>
                  <a:gd name="T75" fmla="*/ 136 h 316"/>
                  <a:gd name="T76" fmla="*/ 223 w 1071"/>
                  <a:gd name="T77" fmla="*/ 130 h 316"/>
                  <a:gd name="T78" fmla="*/ 250 w 1071"/>
                  <a:gd name="T79" fmla="*/ 124 h 316"/>
                  <a:gd name="T80" fmla="*/ 276 w 1071"/>
                  <a:gd name="T81" fmla="*/ 117 h 316"/>
                  <a:gd name="T82" fmla="*/ 308 w 1071"/>
                  <a:gd name="T83" fmla="*/ 108 h 316"/>
                  <a:gd name="T84" fmla="*/ 340 w 1071"/>
                  <a:gd name="T85" fmla="*/ 98 h 316"/>
                  <a:gd name="T86" fmla="*/ 370 w 1071"/>
                  <a:gd name="T87" fmla="*/ 89 h 316"/>
                  <a:gd name="T88" fmla="*/ 397 w 1071"/>
                  <a:gd name="T89" fmla="*/ 79 h 316"/>
                  <a:gd name="T90" fmla="*/ 423 w 1071"/>
                  <a:gd name="T91" fmla="*/ 69 h 316"/>
                  <a:gd name="T92" fmla="*/ 447 w 1071"/>
                  <a:gd name="T93" fmla="*/ 59 h 316"/>
                  <a:gd name="T94" fmla="*/ 468 w 1071"/>
                  <a:gd name="T95" fmla="*/ 49 h 316"/>
                  <a:gd name="T96" fmla="*/ 487 w 1071"/>
                  <a:gd name="T97" fmla="*/ 40 h 316"/>
                  <a:gd name="T98" fmla="*/ 504 w 1071"/>
                  <a:gd name="T99" fmla="*/ 30 h 316"/>
                  <a:gd name="T100" fmla="*/ 519 w 1071"/>
                  <a:gd name="T101" fmla="*/ 21 h 316"/>
                  <a:gd name="T102" fmla="*/ 529 w 1071"/>
                  <a:gd name="T103" fmla="*/ 12 h 316"/>
                  <a:gd name="T104" fmla="*/ 536 w 1071"/>
                  <a:gd name="T105" fmla="*/ 4 h 31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071"/>
                  <a:gd name="T160" fmla="*/ 0 h 316"/>
                  <a:gd name="T161" fmla="*/ 1071 w 1071"/>
                  <a:gd name="T162" fmla="*/ 316 h 31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071" h="316">
                    <a:moveTo>
                      <a:pt x="1052" y="0"/>
                    </a:moveTo>
                    <a:lnTo>
                      <a:pt x="1042" y="8"/>
                    </a:lnTo>
                    <a:lnTo>
                      <a:pt x="1031" y="17"/>
                    </a:lnTo>
                    <a:lnTo>
                      <a:pt x="1019" y="27"/>
                    </a:lnTo>
                    <a:lnTo>
                      <a:pt x="1005" y="35"/>
                    </a:lnTo>
                    <a:lnTo>
                      <a:pt x="990" y="45"/>
                    </a:lnTo>
                    <a:lnTo>
                      <a:pt x="974" y="54"/>
                    </a:lnTo>
                    <a:lnTo>
                      <a:pt x="955" y="63"/>
                    </a:lnTo>
                    <a:lnTo>
                      <a:pt x="935" y="74"/>
                    </a:lnTo>
                    <a:lnTo>
                      <a:pt x="916" y="82"/>
                    </a:lnTo>
                    <a:lnTo>
                      <a:pt x="898" y="91"/>
                    </a:lnTo>
                    <a:lnTo>
                      <a:pt x="877" y="99"/>
                    </a:lnTo>
                    <a:lnTo>
                      <a:pt x="856" y="107"/>
                    </a:lnTo>
                    <a:lnTo>
                      <a:pt x="834" y="116"/>
                    </a:lnTo>
                    <a:lnTo>
                      <a:pt x="812" y="125"/>
                    </a:lnTo>
                    <a:lnTo>
                      <a:pt x="788" y="134"/>
                    </a:lnTo>
                    <a:lnTo>
                      <a:pt x="764" y="142"/>
                    </a:lnTo>
                    <a:lnTo>
                      <a:pt x="740" y="150"/>
                    </a:lnTo>
                    <a:lnTo>
                      <a:pt x="714" y="159"/>
                    </a:lnTo>
                    <a:lnTo>
                      <a:pt x="688" y="167"/>
                    </a:lnTo>
                    <a:lnTo>
                      <a:pt x="661" y="175"/>
                    </a:lnTo>
                    <a:lnTo>
                      <a:pt x="635" y="183"/>
                    </a:lnTo>
                    <a:lnTo>
                      <a:pt x="607" y="191"/>
                    </a:lnTo>
                    <a:lnTo>
                      <a:pt x="580" y="198"/>
                    </a:lnTo>
                    <a:lnTo>
                      <a:pt x="552" y="206"/>
                    </a:lnTo>
                    <a:lnTo>
                      <a:pt x="527" y="213"/>
                    </a:lnTo>
                    <a:lnTo>
                      <a:pt x="502" y="220"/>
                    </a:lnTo>
                    <a:lnTo>
                      <a:pt x="479" y="226"/>
                    </a:lnTo>
                    <a:lnTo>
                      <a:pt x="455" y="232"/>
                    </a:lnTo>
                    <a:lnTo>
                      <a:pt x="432" y="237"/>
                    </a:lnTo>
                    <a:lnTo>
                      <a:pt x="410" y="243"/>
                    </a:lnTo>
                    <a:lnTo>
                      <a:pt x="388" y="249"/>
                    </a:lnTo>
                    <a:lnTo>
                      <a:pt x="366" y="254"/>
                    </a:lnTo>
                    <a:lnTo>
                      <a:pt x="344" y="258"/>
                    </a:lnTo>
                    <a:lnTo>
                      <a:pt x="324" y="263"/>
                    </a:lnTo>
                    <a:lnTo>
                      <a:pt x="303" y="267"/>
                    </a:lnTo>
                    <a:lnTo>
                      <a:pt x="283" y="271"/>
                    </a:lnTo>
                    <a:lnTo>
                      <a:pt x="264" y="274"/>
                    </a:lnTo>
                    <a:lnTo>
                      <a:pt x="244" y="278"/>
                    </a:lnTo>
                    <a:lnTo>
                      <a:pt x="225" y="280"/>
                    </a:lnTo>
                    <a:lnTo>
                      <a:pt x="206" y="282"/>
                    </a:lnTo>
                    <a:lnTo>
                      <a:pt x="191" y="283"/>
                    </a:lnTo>
                    <a:lnTo>
                      <a:pt x="177" y="286"/>
                    </a:lnTo>
                    <a:lnTo>
                      <a:pt x="164" y="286"/>
                    </a:lnTo>
                    <a:lnTo>
                      <a:pt x="150" y="287"/>
                    </a:lnTo>
                    <a:lnTo>
                      <a:pt x="136" y="288"/>
                    </a:lnTo>
                    <a:lnTo>
                      <a:pt x="122" y="288"/>
                    </a:lnTo>
                    <a:lnTo>
                      <a:pt x="109" y="288"/>
                    </a:lnTo>
                    <a:lnTo>
                      <a:pt x="97" y="288"/>
                    </a:lnTo>
                    <a:lnTo>
                      <a:pt x="85" y="288"/>
                    </a:lnTo>
                    <a:lnTo>
                      <a:pt x="74" y="288"/>
                    </a:lnTo>
                    <a:lnTo>
                      <a:pt x="62" y="287"/>
                    </a:lnTo>
                    <a:lnTo>
                      <a:pt x="52" y="287"/>
                    </a:lnTo>
                    <a:lnTo>
                      <a:pt x="43" y="286"/>
                    </a:lnTo>
                    <a:lnTo>
                      <a:pt x="33" y="285"/>
                    </a:lnTo>
                    <a:lnTo>
                      <a:pt x="25" y="283"/>
                    </a:lnTo>
                    <a:lnTo>
                      <a:pt x="17" y="282"/>
                    </a:lnTo>
                    <a:lnTo>
                      <a:pt x="0" y="306"/>
                    </a:lnTo>
                    <a:lnTo>
                      <a:pt x="13" y="310"/>
                    </a:lnTo>
                    <a:lnTo>
                      <a:pt x="29" y="313"/>
                    </a:lnTo>
                    <a:lnTo>
                      <a:pt x="47" y="316"/>
                    </a:lnTo>
                    <a:lnTo>
                      <a:pt x="67" y="316"/>
                    </a:lnTo>
                    <a:lnTo>
                      <a:pt x="90" y="316"/>
                    </a:lnTo>
                    <a:lnTo>
                      <a:pt x="115" y="316"/>
                    </a:lnTo>
                    <a:lnTo>
                      <a:pt x="142" y="313"/>
                    </a:lnTo>
                    <a:lnTo>
                      <a:pt x="170" y="311"/>
                    </a:lnTo>
                    <a:lnTo>
                      <a:pt x="190" y="309"/>
                    </a:lnTo>
                    <a:lnTo>
                      <a:pt x="211" y="306"/>
                    </a:lnTo>
                    <a:lnTo>
                      <a:pt x="232" y="303"/>
                    </a:lnTo>
                    <a:lnTo>
                      <a:pt x="253" y="301"/>
                    </a:lnTo>
                    <a:lnTo>
                      <a:pt x="275" y="297"/>
                    </a:lnTo>
                    <a:lnTo>
                      <a:pt x="298" y="293"/>
                    </a:lnTo>
                    <a:lnTo>
                      <a:pt x="321" y="288"/>
                    </a:lnTo>
                    <a:lnTo>
                      <a:pt x="346" y="283"/>
                    </a:lnTo>
                    <a:lnTo>
                      <a:pt x="370" y="279"/>
                    </a:lnTo>
                    <a:lnTo>
                      <a:pt x="395" y="273"/>
                    </a:lnTo>
                    <a:lnTo>
                      <a:pt x="421" y="268"/>
                    </a:lnTo>
                    <a:lnTo>
                      <a:pt x="446" y="262"/>
                    </a:lnTo>
                    <a:lnTo>
                      <a:pt x="472" y="256"/>
                    </a:lnTo>
                    <a:lnTo>
                      <a:pt x="499" y="249"/>
                    </a:lnTo>
                    <a:lnTo>
                      <a:pt x="525" y="242"/>
                    </a:lnTo>
                    <a:lnTo>
                      <a:pt x="552" y="235"/>
                    </a:lnTo>
                    <a:lnTo>
                      <a:pt x="584" y="226"/>
                    </a:lnTo>
                    <a:lnTo>
                      <a:pt x="616" y="217"/>
                    </a:lnTo>
                    <a:lnTo>
                      <a:pt x="649" y="207"/>
                    </a:lnTo>
                    <a:lnTo>
                      <a:pt x="679" y="198"/>
                    </a:lnTo>
                    <a:lnTo>
                      <a:pt x="709" y="188"/>
                    </a:lnTo>
                    <a:lnTo>
                      <a:pt x="739" y="179"/>
                    </a:lnTo>
                    <a:lnTo>
                      <a:pt x="766" y="168"/>
                    </a:lnTo>
                    <a:lnTo>
                      <a:pt x="794" y="159"/>
                    </a:lnTo>
                    <a:lnTo>
                      <a:pt x="820" y="149"/>
                    </a:lnTo>
                    <a:lnTo>
                      <a:pt x="846" y="138"/>
                    </a:lnTo>
                    <a:lnTo>
                      <a:pt x="870" y="129"/>
                    </a:lnTo>
                    <a:lnTo>
                      <a:pt x="893" y="119"/>
                    </a:lnTo>
                    <a:lnTo>
                      <a:pt x="915" y="110"/>
                    </a:lnTo>
                    <a:lnTo>
                      <a:pt x="936" y="99"/>
                    </a:lnTo>
                    <a:lnTo>
                      <a:pt x="955" y="90"/>
                    </a:lnTo>
                    <a:lnTo>
                      <a:pt x="974" y="81"/>
                    </a:lnTo>
                    <a:lnTo>
                      <a:pt x="992" y="70"/>
                    </a:lnTo>
                    <a:lnTo>
                      <a:pt x="1008" y="61"/>
                    </a:lnTo>
                    <a:lnTo>
                      <a:pt x="1023" y="51"/>
                    </a:lnTo>
                    <a:lnTo>
                      <a:pt x="1037" y="42"/>
                    </a:lnTo>
                    <a:lnTo>
                      <a:pt x="1049" y="34"/>
                    </a:lnTo>
                    <a:lnTo>
                      <a:pt x="1058" y="24"/>
                    </a:lnTo>
                    <a:lnTo>
                      <a:pt x="1065" y="16"/>
                    </a:lnTo>
                    <a:lnTo>
                      <a:pt x="1071" y="8"/>
                    </a:lnTo>
                    <a:lnTo>
                      <a:pt x="105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2554" name="Freeform 85"/>
              <p:cNvSpPr>
                <a:spLocks/>
              </p:cNvSpPr>
              <p:nvPr/>
            </p:nvSpPr>
            <p:spPr bwMode="auto">
              <a:xfrm>
                <a:off x="4823" y="2376"/>
                <a:ext cx="48" cy="74"/>
              </a:xfrm>
              <a:custGeom>
                <a:avLst/>
                <a:gdLst>
                  <a:gd name="T0" fmla="*/ 48 w 94"/>
                  <a:gd name="T1" fmla="*/ 61 h 149"/>
                  <a:gd name="T2" fmla="*/ 44 w 94"/>
                  <a:gd name="T3" fmla="*/ 0 h 149"/>
                  <a:gd name="T4" fmla="*/ 0 w 94"/>
                  <a:gd name="T5" fmla="*/ 18 h 149"/>
                  <a:gd name="T6" fmla="*/ 10 w 94"/>
                  <a:gd name="T7" fmla="*/ 74 h 149"/>
                  <a:gd name="T8" fmla="*/ 48 w 94"/>
                  <a:gd name="T9" fmla="*/ 61 h 1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4"/>
                  <a:gd name="T16" fmla="*/ 0 h 149"/>
                  <a:gd name="T17" fmla="*/ 94 w 94"/>
                  <a:gd name="T18" fmla="*/ 149 h 1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4" h="149">
                    <a:moveTo>
                      <a:pt x="94" y="123"/>
                    </a:moveTo>
                    <a:lnTo>
                      <a:pt x="87" y="0"/>
                    </a:lnTo>
                    <a:lnTo>
                      <a:pt x="0" y="37"/>
                    </a:lnTo>
                    <a:lnTo>
                      <a:pt x="20" y="149"/>
                    </a:lnTo>
                    <a:lnTo>
                      <a:pt x="94" y="12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2555" name="Freeform 86"/>
              <p:cNvSpPr>
                <a:spLocks/>
              </p:cNvSpPr>
              <p:nvPr/>
            </p:nvSpPr>
            <p:spPr bwMode="auto">
              <a:xfrm>
                <a:off x="4842" y="2475"/>
                <a:ext cx="75" cy="231"/>
              </a:xfrm>
              <a:custGeom>
                <a:avLst/>
                <a:gdLst>
                  <a:gd name="T0" fmla="*/ 53 w 151"/>
                  <a:gd name="T1" fmla="*/ 121 h 463"/>
                  <a:gd name="T2" fmla="*/ 50 w 151"/>
                  <a:gd name="T3" fmla="*/ 110 h 463"/>
                  <a:gd name="T4" fmla="*/ 47 w 151"/>
                  <a:gd name="T5" fmla="*/ 94 h 463"/>
                  <a:gd name="T6" fmla="*/ 44 w 151"/>
                  <a:gd name="T7" fmla="*/ 74 h 463"/>
                  <a:gd name="T8" fmla="*/ 40 w 151"/>
                  <a:gd name="T9" fmla="*/ 53 h 463"/>
                  <a:gd name="T10" fmla="*/ 38 w 151"/>
                  <a:gd name="T11" fmla="*/ 33 h 463"/>
                  <a:gd name="T12" fmla="*/ 35 w 151"/>
                  <a:gd name="T13" fmla="*/ 16 h 463"/>
                  <a:gd name="T14" fmla="*/ 33 w 151"/>
                  <a:gd name="T15" fmla="*/ 4 h 463"/>
                  <a:gd name="T16" fmla="*/ 32 w 151"/>
                  <a:gd name="T17" fmla="*/ 0 h 463"/>
                  <a:gd name="T18" fmla="*/ 0 w 151"/>
                  <a:gd name="T19" fmla="*/ 15 h 463"/>
                  <a:gd name="T20" fmla="*/ 0 w 151"/>
                  <a:gd name="T21" fmla="*/ 18 h 463"/>
                  <a:gd name="T22" fmla="*/ 2 w 151"/>
                  <a:gd name="T23" fmla="*/ 29 h 463"/>
                  <a:gd name="T24" fmla="*/ 5 w 151"/>
                  <a:gd name="T25" fmla="*/ 43 h 463"/>
                  <a:gd name="T26" fmla="*/ 8 w 151"/>
                  <a:gd name="T27" fmla="*/ 61 h 463"/>
                  <a:gd name="T28" fmla="*/ 12 w 151"/>
                  <a:gd name="T29" fmla="*/ 80 h 463"/>
                  <a:gd name="T30" fmla="*/ 16 w 151"/>
                  <a:gd name="T31" fmla="*/ 99 h 463"/>
                  <a:gd name="T32" fmla="*/ 19 w 151"/>
                  <a:gd name="T33" fmla="*/ 116 h 463"/>
                  <a:gd name="T34" fmla="*/ 21 w 151"/>
                  <a:gd name="T35" fmla="*/ 130 h 463"/>
                  <a:gd name="T36" fmla="*/ 24 w 151"/>
                  <a:gd name="T37" fmla="*/ 143 h 463"/>
                  <a:gd name="T38" fmla="*/ 29 w 151"/>
                  <a:gd name="T39" fmla="*/ 158 h 463"/>
                  <a:gd name="T40" fmla="*/ 34 w 151"/>
                  <a:gd name="T41" fmla="*/ 175 h 463"/>
                  <a:gd name="T42" fmla="*/ 39 w 151"/>
                  <a:gd name="T43" fmla="*/ 192 h 463"/>
                  <a:gd name="T44" fmla="*/ 43 w 151"/>
                  <a:gd name="T45" fmla="*/ 207 h 463"/>
                  <a:gd name="T46" fmla="*/ 47 w 151"/>
                  <a:gd name="T47" fmla="*/ 220 h 463"/>
                  <a:gd name="T48" fmla="*/ 50 w 151"/>
                  <a:gd name="T49" fmla="*/ 228 h 463"/>
                  <a:gd name="T50" fmla="*/ 51 w 151"/>
                  <a:gd name="T51" fmla="*/ 231 h 463"/>
                  <a:gd name="T52" fmla="*/ 75 w 151"/>
                  <a:gd name="T53" fmla="*/ 219 h 463"/>
                  <a:gd name="T54" fmla="*/ 74 w 151"/>
                  <a:gd name="T55" fmla="*/ 215 h 463"/>
                  <a:gd name="T56" fmla="*/ 72 w 151"/>
                  <a:gd name="T57" fmla="*/ 207 h 463"/>
                  <a:gd name="T58" fmla="*/ 69 w 151"/>
                  <a:gd name="T59" fmla="*/ 194 h 463"/>
                  <a:gd name="T60" fmla="*/ 66 w 151"/>
                  <a:gd name="T61" fmla="*/ 179 h 463"/>
                  <a:gd name="T62" fmla="*/ 62 w 151"/>
                  <a:gd name="T63" fmla="*/ 162 h 463"/>
                  <a:gd name="T64" fmla="*/ 58 w 151"/>
                  <a:gd name="T65" fmla="*/ 146 h 463"/>
                  <a:gd name="T66" fmla="*/ 55 w 151"/>
                  <a:gd name="T67" fmla="*/ 132 h 463"/>
                  <a:gd name="T68" fmla="*/ 53 w 151"/>
                  <a:gd name="T69" fmla="*/ 121 h 46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51"/>
                  <a:gd name="T106" fmla="*/ 0 h 463"/>
                  <a:gd name="T107" fmla="*/ 151 w 151"/>
                  <a:gd name="T108" fmla="*/ 463 h 463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51" h="463">
                    <a:moveTo>
                      <a:pt x="106" y="242"/>
                    </a:moveTo>
                    <a:lnTo>
                      <a:pt x="101" y="221"/>
                    </a:lnTo>
                    <a:lnTo>
                      <a:pt x="95" y="188"/>
                    </a:lnTo>
                    <a:lnTo>
                      <a:pt x="88" y="149"/>
                    </a:lnTo>
                    <a:lnTo>
                      <a:pt x="81" y="107"/>
                    </a:lnTo>
                    <a:lnTo>
                      <a:pt x="76" y="67"/>
                    </a:lnTo>
                    <a:lnTo>
                      <a:pt x="70" y="32"/>
                    </a:lnTo>
                    <a:lnTo>
                      <a:pt x="66" y="9"/>
                    </a:lnTo>
                    <a:lnTo>
                      <a:pt x="65" y="0"/>
                    </a:lnTo>
                    <a:lnTo>
                      <a:pt x="0" y="30"/>
                    </a:lnTo>
                    <a:lnTo>
                      <a:pt x="1" y="37"/>
                    </a:lnTo>
                    <a:lnTo>
                      <a:pt x="5" y="58"/>
                    </a:lnTo>
                    <a:lnTo>
                      <a:pt x="10" y="87"/>
                    </a:lnTo>
                    <a:lnTo>
                      <a:pt x="17" y="122"/>
                    </a:lnTo>
                    <a:lnTo>
                      <a:pt x="25" y="160"/>
                    </a:lnTo>
                    <a:lnTo>
                      <a:pt x="32" y="198"/>
                    </a:lnTo>
                    <a:lnTo>
                      <a:pt x="38" y="233"/>
                    </a:lnTo>
                    <a:lnTo>
                      <a:pt x="43" y="260"/>
                    </a:lnTo>
                    <a:lnTo>
                      <a:pt x="49" y="286"/>
                    </a:lnTo>
                    <a:lnTo>
                      <a:pt x="58" y="317"/>
                    </a:lnTo>
                    <a:lnTo>
                      <a:pt x="68" y="351"/>
                    </a:lnTo>
                    <a:lnTo>
                      <a:pt x="78" y="384"/>
                    </a:lnTo>
                    <a:lnTo>
                      <a:pt x="87" y="415"/>
                    </a:lnTo>
                    <a:lnTo>
                      <a:pt x="95" y="440"/>
                    </a:lnTo>
                    <a:lnTo>
                      <a:pt x="101" y="457"/>
                    </a:lnTo>
                    <a:lnTo>
                      <a:pt x="103" y="463"/>
                    </a:lnTo>
                    <a:lnTo>
                      <a:pt x="151" y="438"/>
                    </a:lnTo>
                    <a:lnTo>
                      <a:pt x="149" y="431"/>
                    </a:lnTo>
                    <a:lnTo>
                      <a:pt x="145" y="414"/>
                    </a:lnTo>
                    <a:lnTo>
                      <a:pt x="139" y="388"/>
                    </a:lnTo>
                    <a:lnTo>
                      <a:pt x="132" y="358"/>
                    </a:lnTo>
                    <a:lnTo>
                      <a:pt x="125" y="325"/>
                    </a:lnTo>
                    <a:lnTo>
                      <a:pt x="117" y="293"/>
                    </a:lnTo>
                    <a:lnTo>
                      <a:pt x="111" y="264"/>
                    </a:lnTo>
                    <a:lnTo>
                      <a:pt x="106" y="24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</p:grpSp>
      </p:grpSp>
      <p:sp>
        <p:nvSpPr>
          <p:cNvPr id="22538" name="Text Box 90"/>
          <p:cNvSpPr txBox="1">
            <a:spLocks noChangeArrowheads="1"/>
          </p:cNvSpPr>
          <p:nvPr/>
        </p:nvSpPr>
        <p:spPr bwMode="auto">
          <a:xfrm>
            <a:off x="1763713" y="1720850"/>
            <a:ext cx="3313112" cy="9159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0"/>
              </a:spcBef>
            </a:pPr>
            <a:r>
              <a:rPr lang="sk-SK" dirty="0" smtClean="0"/>
              <a:t>1x typ 1. : 2 biele, 1 čierna</a:t>
            </a:r>
          </a:p>
          <a:p>
            <a:pPr algn="just">
              <a:spcBef>
                <a:spcPct val="0"/>
              </a:spcBef>
            </a:pPr>
            <a:r>
              <a:rPr lang="sk-SK" dirty="0" smtClean="0"/>
              <a:t>2x typ 2. : 1 biela, 10 čiernych</a:t>
            </a:r>
          </a:p>
          <a:p>
            <a:pPr algn="just">
              <a:spcBef>
                <a:spcPct val="0"/>
              </a:spcBef>
            </a:pPr>
            <a:r>
              <a:rPr lang="sk-SK" dirty="0" smtClean="0"/>
              <a:t>3x typ 1. : 3 biele, 1 čierna</a:t>
            </a:r>
            <a:endParaRPr lang="sk-SK" b="1" i="1" baseline="30000" dirty="0">
              <a:cs typeface="Arial" charset="0"/>
            </a:endParaRPr>
          </a:p>
        </p:txBody>
      </p:sp>
      <p:sp>
        <p:nvSpPr>
          <p:cNvPr id="22539" name="Text Box 91"/>
          <p:cNvSpPr txBox="1">
            <a:spLocks noChangeArrowheads="1"/>
          </p:cNvSpPr>
          <p:nvPr/>
        </p:nvSpPr>
        <p:spPr bwMode="auto">
          <a:xfrm>
            <a:off x="179388" y="2708275"/>
            <a:ext cx="8785225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0"/>
              </a:spcBef>
            </a:pPr>
            <a:r>
              <a:rPr lang="sk-SK" dirty="0" smtClean="0"/>
              <a:t>Zvoľme náhodne jeden cylinder a z neho jednu guľu. S akou pravdepodobnosťou vytiahneme bielu?</a:t>
            </a:r>
            <a:endParaRPr lang="sk-SK" b="1" i="1" baseline="30000" dirty="0">
              <a:cs typeface="Arial" charset="0"/>
            </a:endParaRPr>
          </a:p>
        </p:txBody>
      </p:sp>
      <p:sp>
        <p:nvSpPr>
          <p:cNvPr id="22540" name="Text Box 92"/>
          <p:cNvSpPr txBox="1">
            <a:spLocks noChangeArrowheads="1"/>
          </p:cNvSpPr>
          <p:nvPr/>
        </p:nvSpPr>
        <p:spPr bwMode="auto">
          <a:xfrm>
            <a:off x="107950" y="3500438"/>
            <a:ext cx="8785225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sk-SK" dirty="0" smtClean="0"/>
              <a:t>Máme elementárne javy „volíme cylinder typu 1.“, „volíme cylinder typu 2.“ a „volíme cylinder typu 3.“ . Tieto javy sú základné. Môžeme napísať, že</a:t>
            </a:r>
            <a:endParaRPr lang="sk-SK" dirty="0"/>
          </a:p>
        </p:txBody>
      </p:sp>
      <p:graphicFrame>
        <p:nvGraphicFramePr>
          <p:cNvPr id="22530" name="Object 93"/>
          <p:cNvGraphicFramePr>
            <a:graphicFrameLocks noChangeAspect="1"/>
          </p:cNvGraphicFramePr>
          <p:nvPr/>
        </p:nvGraphicFramePr>
        <p:xfrm>
          <a:off x="539750" y="4292600"/>
          <a:ext cx="8105775" cy="504825"/>
        </p:xfrm>
        <a:graphic>
          <a:graphicData uri="http://schemas.openxmlformats.org/presentationml/2006/ole">
            <p:oleObj spid="_x0000_s22530" name="Rovnice" r:id="rId3" imgW="2552400" imgH="228600" progId="Equation.3">
              <p:embed/>
            </p:oleObj>
          </a:graphicData>
        </a:graphic>
      </p:graphicFrame>
      <p:sp>
        <p:nvSpPr>
          <p:cNvPr id="22541" name="Text Box 94"/>
          <p:cNvSpPr txBox="1">
            <a:spLocks noChangeArrowheads="1"/>
          </p:cNvSpPr>
          <p:nvPr/>
        </p:nvSpPr>
        <p:spPr bwMode="auto">
          <a:xfrm>
            <a:off x="107950" y="5019675"/>
            <a:ext cx="8785225" cy="9159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sk-SK" dirty="0" smtClean="0"/>
              <a:t>Pravdepodobnosť jav B „vytiahnem bielu guľu“ obecne nepoznáme, ale poznáme jeho pravdepodobnosti podmienené javy </a:t>
            </a:r>
            <a:r>
              <a:rPr lang="sk-SK" i="1" dirty="0" smtClean="0"/>
              <a:t>A</a:t>
            </a:r>
            <a:r>
              <a:rPr lang="sk-SK" b="1" i="1" baseline="-25000" dirty="0" smtClean="0"/>
              <a:t>1</a:t>
            </a:r>
            <a:r>
              <a:rPr lang="sk-SK" i="1" dirty="0" smtClean="0"/>
              <a:t>, A</a:t>
            </a:r>
            <a:r>
              <a:rPr lang="sk-SK" b="1" i="1" baseline="-25000" dirty="0" smtClean="0"/>
              <a:t>2</a:t>
            </a:r>
            <a:r>
              <a:rPr lang="sk-SK" i="1" dirty="0" smtClean="0"/>
              <a:t>, A</a:t>
            </a:r>
            <a:r>
              <a:rPr lang="sk-SK" b="1" i="1" baseline="-25000" dirty="0" smtClean="0"/>
              <a:t>3</a:t>
            </a:r>
            <a:r>
              <a:rPr lang="sk-SK" dirty="0" smtClean="0"/>
              <a:t> – koľko gúľ je v ktorom cylindre predsa vieme. Teda</a:t>
            </a:r>
            <a:endParaRPr lang="sk-SK" dirty="0"/>
          </a:p>
        </p:txBody>
      </p:sp>
      <p:graphicFrame>
        <p:nvGraphicFramePr>
          <p:cNvPr id="22531" name="Object 95"/>
          <p:cNvGraphicFramePr>
            <a:graphicFrameLocks noChangeAspect="1"/>
          </p:cNvGraphicFramePr>
          <p:nvPr/>
        </p:nvGraphicFramePr>
        <p:xfrm>
          <a:off x="458788" y="6078538"/>
          <a:ext cx="8145462" cy="533400"/>
        </p:xfrm>
        <a:graphic>
          <a:graphicData uri="http://schemas.openxmlformats.org/presentationml/2006/ole">
            <p:oleObj spid="_x0000_s22531" name="Rovnice" r:id="rId4" imgW="2565360" imgH="2412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2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40" grpId="0"/>
      <p:bldP spid="2254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7" name="Group 2"/>
          <p:cNvGrpSpPr>
            <a:grpSpLocks/>
          </p:cNvGrpSpPr>
          <p:nvPr/>
        </p:nvGrpSpPr>
        <p:grpSpPr bwMode="auto">
          <a:xfrm>
            <a:off x="0" y="476250"/>
            <a:ext cx="8243888" cy="215900"/>
            <a:chOff x="0" y="436"/>
            <a:chExt cx="5193" cy="136"/>
          </a:xfrm>
        </p:grpSpPr>
        <p:sp>
          <p:nvSpPr>
            <p:cNvPr id="23628" name="Line 3"/>
            <p:cNvSpPr>
              <a:spLocks noChangeShapeType="1"/>
            </p:cNvSpPr>
            <p:nvPr/>
          </p:nvSpPr>
          <p:spPr bwMode="auto">
            <a:xfrm>
              <a:off x="0" y="436"/>
              <a:ext cx="5193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oval" w="sm" len="lg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3629" name="Line 4"/>
            <p:cNvSpPr>
              <a:spLocks noChangeShapeType="1"/>
            </p:cNvSpPr>
            <p:nvPr/>
          </p:nvSpPr>
          <p:spPr bwMode="auto">
            <a:xfrm>
              <a:off x="0" y="482"/>
              <a:ext cx="2835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oval" w="sm" len="lg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3630" name="Line 5"/>
            <p:cNvSpPr>
              <a:spLocks noChangeShapeType="1"/>
            </p:cNvSpPr>
            <p:nvPr/>
          </p:nvSpPr>
          <p:spPr bwMode="auto">
            <a:xfrm>
              <a:off x="0" y="527"/>
              <a:ext cx="1519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oval" w="sm" len="lg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3631" name="Line 6"/>
            <p:cNvSpPr>
              <a:spLocks noChangeShapeType="1"/>
            </p:cNvSpPr>
            <p:nvPr/>
          </p:nvSpPr>
          <p:spPr bwMode="auto">
            <a:xfrm>
              <a:off x="0" y="572"/>
              <a:ext cx="748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oval" w="sm" len="lg"/>
            </a:ln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23558" name="Text Box 7"/>
          <p:cNvSpPr txBox="1">
            <a:spLocks noChangeArrowheads="1"/>
          </p:cNvSpPr>
          <p:nvPr/>
        </p:nvSpPr>
        <p:spPr bwMode="auto">
          <a:xfrm>
            <a:off x="0" y="-42863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800" dirty="0" err="1" smtClean="0">
                <a:latin typeface="Arial Black" pitchFamily="34" charset="0"/>
              </a:rPr>
              <a:t>Podmienená</a:t>
            </a:r>
            <a:r>
              <a:rPr lang="cs-CZ" sz="2800" dirty="0" smtClean="0">
                <a:latin typeface="Arial Black" pitchFamily="34" charset="0"/>
              </a:rPr>
              <a:t> </a:t>
            </a:r>
            <a:r>
              <a:rPr lang="cs-CZ" sz="2800" dirty="0" err="1" smtClean="0">
                <a:latin typeface="Arial Black" pitchFamily="34" charset="0"/>
              </a:rPr>
              <a:t>pravdepodobnosť</a:t>
            </a:r>
            <a:endParaRPr lang="cs-CZ" sz="2800" dirty="0">
              <a:latin typeface="Arial Black" pitchFamily="34" charset="0"/>
            </a:endParaRPr>
          </a:p>
        </p:txBody>
      </p:sp>
      <p:sp>
        <p:nvSpPr>
          <p:cNvPr id="23559" name="Text Box 8"/>
          <p:cNvSpPr txBox="1">
            <a:spLocks noChangeArrowheads="1"/>
          </p:cNvSpPr>
          <p:nvPr/>
        </p:nvSpPr>
        <p:spPr bwMode="auto">
          <a:xfrm>
            <a:off x="1438275" y="765175"/>
            <a:ext cx="4286250" cy="9233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0"/>
              </a:spcBef>
            </a:pPr>
            <a:r>
              <a:rPr lang="sk-SK" dirty="0" smtClean="0"/>
              <a:t>Majme šesť cylindrov rôznych typov. V každom z nich je iný počet gulí. Celkom máme :</a:t>
            </a:r>
            <a:endParaRPr lang="sk-SK" b="1" i="1" baseline="30000" dirty="0" smtClean="0">
              <a:cs typeface="Arial" charset="0"/>
            </a:endParaRPr>
          </a:p>
        </p:txBody>
      </p:sp>
      <p:grpSp>
        <p:nvGrpSpPr>
          <p:cNvPr id="23560" name="Group 9"/>
          <p:cNvGrpSpPr>
            <a:grpSpLocks/>
          </p:cNvGrpSpPr>
          <p:nvPr/>
        </p:nvGrpSpPr>
        <p:grpSpPr bwMode="auto">
          <a:xfrm>
            <a:off x="214313" y="836613"/>
            <a:ext cx="1074737" cy="503237"/>
            <a:chOff x="1156" y="2523"/>
            <a:chExt cx="635" cy="317"/>
          </a:xfrm>
        </p:grpSpPr>
        <p:sp>
          <p:nvSpPr>
            <p:cNvPr id="23626" name="Oval 10"/>
            <p:cNvSpPr>
              <a:spLocks noChangeArrowheads="1"/>
            </p:cNvSpPr>
            <p:nvPr/>
          </p:nvSpPr>
          <p:spPr bwMode="auto">
            <a:xfrm>
              <a:off x="1156" y="2523"/>
              <a:ext cx="635" cy="317"/>
            </a:xfrm>
            <a:prstGeom prst="ellipse">
              <a:avLst/>
            </a:prstGeom>
            <a:solidFill>
              <a:srgbClr val="00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cs-CZ"/>
            </a:p>
          </p:txBody>
        </p:sp>
        <p:sp>
          <p:nvSpPr>
            <p:cNvPr id="23627" name="Text Box 11"/>
            <p:cNvSpPr txBox="1">
              <a:spLocks noChangeArrowheads="1"/>
            </p:cNvSpPr>
            <p:nvPr/>
          </p:nvSpPr>
          <p:spPr bwMode="auto">
            <a:xfrm>
              <a:off x="1156" y="2568"/>
              <a:ext cx="635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cs-CZ" b="1" dirty="0" err="1" smtClean="0"/>
                <a:t>Príklad</a:t>
              </a:r>
              <a:endParaRPr lang="cs-CZ" b="1" dirty="0"/>
            </a:p>
          </p:txBody>
        </p:sp>
      </p:grpSp>
      <p:sp>
        <p:nvSpPr>
          <p:cNvPr id="23561" name="Line 12"/>
          <p:cNvSpPr>
            <a:spLocks noChangeShapeType="1"/>
          </p:cNvSpPr>
          <p:nvPr/>
        </p:nvSpPr>
        <p:spPr bwMode="auto">
          <a:xfrm>
            <a:off x="179388" y="3357563"/>
            <a:ext cx="8785225" cy="0"/>
          </a:xfrm>
          <a:prstGeom prst="line">
            <a:avLst/>
          </a:prstGeom>
          <a:noFill/>
          <a:ln w="63500" cmpd="dbl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grpSp>
        <p:nvGrpSpPr>
          <p:cNvPr id="23562" name="Group 13"/>
          <p:cNvGrpSpPr>
            <a:grpSpLocks/>
          </p:cNvGrpSpPr>
          <p:nvPr/>
        </p:nvGrpSpPr>
        <p:grpSpPr bwMode="auto">
          <a:xfrm>
            <a:off x="5945188" y="549275"/>
            <a:ext cx="3198812" cy="2178050"/>
            <a:chOff x="1701" y="2659"/>
            <a:chExt cx="2015" cy="1372"/>
          </a:xfrm>
        </p:grpSpPr>
        <p:grpSp>
          <p:nvGrpSpPr>
            <p:cNvPr id="23567" name="Group 14"/>
            <p:cNvGrpSpPr>
              <a:grpSpLocks/>
            </p:cNvGrpSpPr>
            <p:nvPr/>
          </p:nvGrpSpPr>
          <p:grpSpPr bwMode="auto">
            <a:xfrm rot="9497300">
              <a:off x="1701" y="2996"/>
              <a:ext cx="1043" cy="978"/>
              <a:chOff x="1712" y="1703"/>
              <a:chExt cx="1774" cy="1659"/>
            </a:xfrm>
          </p:grpSpPr>
          <p:sp>
            <p:nvSpPr>
              <p:cNvPr id="23608" name="Freeform 15"/>
              <p:cNvSpPr>
                <a:spLocks/>
              </p:cNvSpPr>
              <p:nvPr/>
            </p:nvSpPr>
            <p:spPr bwMode="auto">
              <a:xfrm>
                <a:off x="1743" y="1756"/>
                <a:ext cx="1743" cy="1606"/>
              </a:xfrm>
              <a:custGeom>
                <a:avLst/>
                <a:gdLst>
                  <a:gd name="T0" fmla="*/ 345 w 3486"/>
                  <a:gd name="T1" fmla="*/ 281 h 3212"/>
                  <a:gd name="T2" fmla="*/ 365 w 3486"/>
                  <a:gd name="T3" fmla="*/ 213 h 3212"/>
                  <a:gd name="T4" fmla="*/ 419 w 3486"/>
                  <a:gd name="T5" fmla="*/ 135 h 3212"/>
                  <a:gd name="T6" fmla="*/ 491 w 3486"/>
                  <a:gd name="T7" fmla="*/ 73 h 3212"/>
                  <a:gd name="T8" fmla="*/ 555 w 3486"/>
                  <a:gd name="T9" fmla="*/ 42 h 3212"/>
                  <a:gd name="T10" fmla="*/ 631 w 3486"/>
                  <a:gd name="T11" fmla="*/ 23 h 3212"/>
                  <a:gd name="T12" fmla="*/ 725 w 3486"/>
                  <a:gd name="T13" fmla="*/ 9 h 3212"/>
                  <a:gd name="T14" fmla="*/ 814 w 3486"/>
                  <a:gd name="T15" fmla="*/ 0 h 3212"/>
                  <a:gd name="T16" fmla="*/ 904 w 3486"/>
                  <a:gd name="T17" fmla="*/ 3 h 3212"/>
                  <a:gd name="T18" fmla="*/ 990 w 3486"/>
                  <a:gd name="T19" fmla="*/ 6 h 3212"/>
                  <a:gd name="T20" fmla="*/ 1072 w 3486"/>
                  <a:gd name="T21" fmla="*/ 14 h 3212"/>
                  <a:gd name="T22" fmla="*/ 1148 w 3486"/>
                  <a:gd name="T23" fmla="*/ 25 h 3212"/>
                  <a:gd name="T24" fmla="*/ 1219 w 3486"/>
                  <a:gd name="T25" fmla="*/ 42 h 3212"/>
                  <a:gd name="T26" fmla="*/ 1278 w 3486"/>
                  <a:gd name="T27" fmla="*/ 56 h 3212"/>
                  <a:gd name="T28" fmla="*/ 1358 w 3486"/>
                  <a:gd name="T29" fmla="*/ 88 h 3212"/>
                  <a:gd name="T30" fmla="*/ 1423 w 3486"/>
                  <a:gd name="T31" fmla="*/ 132 h 3212"/>
                  <a:gd name="T32" fmla="*/ 1476 w 3486"/>
                  <a:gd name="T33" fmla="*/ 224 h 3212"/>
                  <a:gd name="T34" fmla="*/ 1496 w 3486"/>
                  <a:gd name="T35" fmla="*/ 300 h 3212"/>
                  <a:gd name="T36" fmla="*/ 1508 w 3486"/>
                  <a:gd name="T37" fmla="*/ 371 h 3212"/>
                  <a:gd name="T38" fmla="*/ 1511 w 3486"/>
                  <a:gd name="T39" fmla="*/ 449 h 3212"/>
                  <a:gd name="T40" fmla="*/ 1511 w 3486"/>
                  <a:gd name="T41" fmla="*/ 530 h 3212"/>
                  <a:gd name="T42" fmla="*/ 1511 w 3486"/>
                  <a:gd name="T43" fmla="*/ 612 h 3212"/>
                  <a:gd name="T44" fmla="*/ 1502 w 3486"/>
                  <a:gd name="T45" fmla="*/ 674 h 3212"/>
                  <a:gd name="T46" fmla="*/ 1502 w 3486"/>
                  <a:gd name="T47" fmla="*/ 727 h 3212"/>
                  <a:gd name="T48" fmla="*/ 1567 w 3486"/>
                  <a:gd name="T49" fmla="*/ 764 h 3212"/>
                  <a:gd name="T50" fmla="*/ 1645 w 3486"/>
                  <a:gd name="T51" fmla="*/ 820 h 3212"/>
                  <a:gd name="T52" fmla="*/ 1709 w 3486"/>
                  <a:gd name="T53" fmla="*/ 890 h 3212"/>
                  <a:gd name="T54" fmla="*/ 1738 w 3486"/>
                  <a:gd name="T55" fmla="*/ 959 h 3212"/>
                  <a:gd name="T56" fmla="*/ 1743 w 3486"/>
                  <a:gd name="T57" fmla="*/ 1021 h 3212"/>
                  <a:gd name="T58" fmla="*/ 1738 w 3486"/>
                  <a:gd name="T59" fmla="*/ 1081 h 3212"/>
                  <a:gd name="T60" fmla="*/ 1729 w 3486"/>
                  <a:gd name="T61" fmla="*/ 1148 h 3212"/>
                  <a:gd name="T62" fmla="*/ 1709 w 3486"/>
                  <a:gd name="T63" fmla="*/ 1221 h 3212"/>
                  <a:gd name="T64" fmla="*/ 1684 w 3486"/>
                  <a:gd name="T65" fmla="*/ 1289 h 3212"/>
                  <a:gd name="T66" fmla="*/ 1647 w 3486"/>
                  <a:gd name="T67" fmla="*/ 1362 h 3212"/>
                  <a:gd name="T68" fmla="*/ 1603 w 3486"/>
                  <a:gd name="T69" fmla="*/ 1429 h 3212"/>
                  <a:gd name="T70" fmla="*/ 1550 w 3486"/>
                  <a:gd name="T71" fmla="*/ 1488 h 3212"/>
                  <a:gd name="T72" fmla="*/ 1488 w 3486"/>
                  <a:gd name="T73" fmla="*/ 1542 h 3212"/>
                  <a:gd name="T74" fmla="*/ 1393 w 3486"/>
                  <a:gd name="T75" fmla="*/ 1580 h 3212"/>
                  <a:gd name="T76" fmla="*/ 1266 w 3486"/>
                  <a:gd name="T77" fmla="*/ 1603 h 3212"/>
                  <a:gd name="T78" fmla="*/ 1111 w 3486"/>
                  <a:gd name="T79" fmla="*/ 1606 h 3212"/>
                  <a:gd name="T80" fmla="*/ 940 w 3486"/>
                  <a:gd name="T81" fmla="*/ 1592 h 3212"/>
                  <a:gd name="T82" fmla="*/ 764 w 3486"/>
                  <a:gd name="T83" fmla="*/ 1563 h 3212"/>
                  <a:gd name="T84" fmla="*/ 581 w 3486"/>
                  <a:gd name="T85" fmla="*/ 1513 h 3212"/>
                  <a:gd name="T86" fmla="*/ 413 w 3486"/>
                  <a:gd name="T87" fmla="*/ 1446 h 3212"/>
                  <a:gd name="T88" fmla="*/ 261 w 3486"/>
                  <a:gd name="T89" fmla="*/ 1362 h 3212"/>
                  <a:gd name="T90" fmla="*/ 132 w 3486"/>
                  <a:gd name="T91" fmla="*/ 1255 h 3212"/>
                  <a:gd name="T92" fmla="*/ 39 w 3486"/>
                  <a:gd name="T93" fmla="*/ 1129 h 3212"/>
                  <a:gd name="T94" fmla="*/ 3 w 3486"/>
                  <a:gd name="T95" fmla="*/ 1025 h 3212"/>
                  <a:gd name="T96" fmla="*/ 3 w 3486"/>
                  <a:gd name="T97" fmla="*/ 957 h 3212"/>
                  <a:gd name="T98" fmla="*/ 30 w 3486"/>
                  <a:gd name="T99" fmla="*/ 873 h 3212"/>
                  <a:gd name="T100" fmla="*/ 96 w 3486"/>
                  <a:gd name="T101" fmla="*/ 780 h 3212"/>
                  <a:gd name="T102" fmla="*/ 160 w 3486"/>
                  <a:gd name="T103" fmla="*/ 724 h 3212"/>
                  <a:gd name="T104" fmla="*/ 230 w 3486"/>
                  <a:gd name="T105" fmla="*/ 682 h 3212"/>
                  <a:gd name="T106" fmla="*/ 427 w 3486"/>
                  <a:gd name="T107" fmla="*/ 929 h 3212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3486"/>
                  <a:gd name="T163" fmla="*/ 0 h 3212"/>
                  <a:gd name="T164" fmla="*/ 3486 w 3486"/>
                  <a:gd name="T165" fmla="*/ 3212 h 3212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3486" h="3212">
                    <a:moveTo>
                      <a:pt x="854" y="1859"/>
                    </a:moveTo>
                    <a:lnTo>
                      <a:pt x="679" y="640"/>
                    </a:lnTo>
                    <a:lnTo>
                      <a:pt x="679" y="635"/>
                    </a:lnTo>
                    <a:lnTo>
                      <a:pt x="679" y="618"/>
                    </a:lnTo>
                    <a:lnTo>
                      <a:pt x="679" y="589"/>
                    </a:lnTo>
                    <a:lnTo>
                      <a:pt x="690" y="562"/>
                    </a:lnTo>
                    <a:lnTo>
                      <a:pt x="690" y="540"/>
                    </a:lnTo>
                    <a:lnTo>
                      <a:pt x="696" y="517"/>
                    </a:lnTo>
                    <a:lnTo>
                      <a:pt x="702" y="494"/>
                    </a:lnTo>
                    <a:lnTo>
                      <a:pt x="713" y="477"/>
                    </a:lnTo>
                    <a:lnTo>
                      <a:pt x="719" y="448"/>
                    </a:lnTo>
                    <a:lnTo>
                      <a:pt x="730" y="427"/>
                    </a:lnTo>
                    <a:lnTo>
                      <a:pt x="740" y="399"/>
                    </a:lnTo>
                    <a:lnTo>
                      <a:pt x="757" y="376"/>
                    </a:lnTo>
                    <a:lnTo>
                      <a:pt x="774" y="348"/>
                    </a:lnTo>
                    <a:lnTo>
                      <a:pt x="791" y="327"/>
                    </a:lnTo>
                    <a:lnTo>
                      <a:pt x="808" y="293"/>
                    </a:lnTo>
                    <a:lnTo>
                      <a:pt x="837" y="270"/>
                    </a:lnTo>
                    <a:lnTo>
                      <a:pt x="860" y="241"/>
                    </a:lnTo>
                    <a:lnTo>
                      <a:pt x="886" y="218"/>
                    </a:lnTo>
                    <a:lnTo>
                      <a:pt x="915" y="192"/>
                    </a:lnTo>
                    <a:lnTo>
                      <a:pt x="955" y="175"/>
                    </a:lnTo>
                    <a:lnTo>
                      <a:pt x="966" y="158"/>
                    </a:lnTo>
                    <a:lnTo>
                      <a:pt x="983" y="146"/>
                    </a:lnTo>
                    <a:lnTo>
                      <a:pt x="1004" y="135"/>
                    </a:lnTo>
                    <a:lnTo>
                      <a:pt x="1021" y="123"/>
                    </a:lnTo>
                    <a:lnTo>
                      <a:pt x="1044" y="112"/>
                    </a:lnTo>
                    <a:lnTo>
                      <a:pt x="1061" y="101"/>
                    </a:lnTo>
                    <a:lnTo>
                      <a:pt x="1090" y="95"/>
                    </a:lnTo>
                    <a:lnTo>
                      <a:pt x="1110" y="83"/>
                    </a:lnTo>
                    <a:lnTo>
                      <a:pt x="1128" y="80"/>
                    </a:lnTo>
                    <a:lnTo>
                      <a:pt x="1156" y="68"/>
                    </a:lnTo>
                    <a:lnTo>
                      <a:pt x="1179" y="63"/>
                    </a:lnTo>
                    <a:lnTo>
                      <a:pt x="1213" y="57"/>
                    </a:lnTo>
                    <a:lnTo>
                      <a:pt x="1234" y="45"/>
                    </a:lnTo>
                    <a:lnTo>
                      <a:pt x="1262" y="45"/>
                    </a:lnTo>
                    <a:lnTo>
                      <a:pt x="1297" y="34"/>
                    </a:lnTo>
                    <a:lnTo>
                      <a:pt x="1325" y="34"/>
                    </a:lnTo>
                    <a:lnTo>
                      <a:pt x="1358" y="28"/>
                    </a:lnTo>
                    <a:lnTo>
                      <a:pt x="1386" y="28"/>
                    </a:lnTo>
                    <a:lnTo>
                      <a:pt x="1415" y="17"/>
                    </a:lnTo>
                    <a:lnTo>
                      <a:pt x="1449" y="17"/>
                    </a:lnTo>
                    <a:lnTo>
                      <a:pt x="1475" y="11"/>
                    </a:lnTo>
                    <a:lnTo>
                      <a:pt x="1510" y="11"/>
                    </a:lnTo>
                    <a:lnTo>
                      <a:pt x="1538" y="11"/>
                    </a:lnTo>
                    <a:lnTo>
                      <a:pt x="1567" y="11"/>
                    </a:lnTo>
                    <a:lnTo>
                      <a:pt x="1593" y="6"/>
                    </a:lnTo>
                    <a:lnTo>
                      <a:pt x="1627" y="0"/>
                    </a:lnTo>
                    <a:lnTo>
                      <a:pt x="1656" y="0"/>
                    </a:lnTo>
                    <a:lnTo>
                      <a:pt x="1690" y="0"/>
                    </a:lnTo>
                    <a:lnTo>
                      <a:pt x="1717" y="0"/>
                    </a:lnTo>
                    <a:lnTo>
                      <a:pt x="1745" y="0"/>
                    </a:lnTo>
                    <a:lnTo>
                      <a:pt x="1779" y="0"/>
                    </a:lnTo>
                    <a:lnTo>
                      <a:pt x="1808" y="6"/>
                    </a:lnTo>
                    <a:lnTo>
                      <a:pt x="1835" y="6"/>
                    </a:lnTo>
                    <a:lnTo>
                      <a:pt x="1863" y="6"/>
                    </a:lnTo>
                    <a:lnTo>
                      <a:pt x="1892" y="6"/>
                    </a:lnTo>
                    <a:lnTo>
                      <a:pt x="1926" y="6"/>
                    </a:lnTo>
                    <a:lnTo>
                      <a:pt x="1949" y="6"/>
                    </a:lnTo>
                    <a:lnTo>
                      <a:pt x="1981" y="11"/>
                    </a:lnTo>
                    <a:lnTo>
                      <a:pt x="2009" y="11"/>
                    </a:lnTo>
                    <a:lnTo>
                      <a:pt x="2038" y="17"/>
                    </a:lnTo>
                    <a:lnTo>
                      <a:pt x="2061" y="17"/>
                    </a:lnTo>
                    <a:lnTo>
                      <a:pt x="2093" y="17"/>
                    </a:lnTo>
                    <a:lnTo>
                      <a:pt x="2116" y="23"/>
                    </a:lnTo>
                    <a:lnTo>
                      <a:pt x="2144" y="28"/>
                    </a:lnTo>
                    <a:lnTo>
                      <a:pt x="2167" y="28"/>
                    </a:lnTo>
                    <a:lnTo>
                      <a:pt x="2196" y="34"/>
                    </a:lnTo>
                    <a:lnTo>
                      <a:pt x="2222" y="40"/>
                    </a:lnTo>
                    <a:lnTo>
                      <a:pt x="2251" y="45"/>
                    </a:lnTo>
                    <a:lnTo>
                      <a:pt x="2268" y="45"/>
                    </a:lnTo>
                    <a:lnTo>
                      <a:pt x="2296" y="51"/>
                    </a:lnTo>
                    <a:lnTo>
                      <a:pt x="2319" y="57"/>
                    </a:lnTo>
                    <a:lnTo>
                      <a:pt x="2346" y="63"/>
                    </a:lnTo>
                    <a:lnTo>
                      <a:pt x="2363" y="68"/>
                    </a:lnTo>
                    <a:lnTo>
                      <a:pt x="2386" y="74"/>
                    </a:lnTo>
                    <a:lnTo>
                      <a:pt x="2414" y="80"/>
                    </a:lnTo>
                    <a:lnTo>
                      <a:pt x="2437" y="83"/>
                    </a:lnTo>
                    <a:lnTo>
                      <a:pt x="2452" y="83"/>
                    </a:lnTo>
                    <a:lnTo>
                      <a:pt x="2475" y="95"/>
                    </a:lnTo>
                    <a:lnTo>
                      <a:pt x="2498" y="95"/>
                    </a:lnTo>
                    <a:lnTo>
                      <a:pt x="2515" y="101"/>
                    </a:lnTo>
                    <a:lnTo>
                      <a:pt x="2532" y="106"/>
                    </a:lnTo>
                    <a:lnTo>
                      <a:pt x="2555" y="112"/>
                    </a:lnTo>
                    <a:lnTo>
                      <a:pt x="2570" y="118"/>
                    </a:lnTo>
                    <a:lnTo>
                      <a:pt x="2593" y="129"/>
                    </a:lnTo>
                    <a:lnTo>
                      <a:pt x="2621" y="135"/>
                    </a:lnTo>
                    <a:lnTo>
                      <a:pt x="2656" y="152"/>
                    </a:lnTo>
                    <a:lnTo>
                      <a:pt x="2684" y="163"/>
                    </a:lnTo>
                    <a:lnTo>
                      <a:pt x="2716" y="175"/>
                    </a:lnTo>
                    <a:lnTo>
                      <a:pt x="2734" y="186"/>
                    </a:lnTo>
                    <a:lnTo>
                      <a:pt x="2762" y="197"/>
                    </a:lnTo>
                    <a:lnTo>
                      <a:pt x="2774" y="207"/>
                    </a:lnTo>
                    <a:lnTo>
                      <a:pt x="2796" y="218"/>
                    </a:lnTo>
                    <a:lnTo>
                      <a:pt x="2817" y="241"/>
                    </a:lnTo>
                    <a:lnTo>
                      <a:pt x="2846" y="264"/>
                    </a:lnTo>
                    <a:lnTo>
                      <a:pt x="2869" y="293"/>
                    </a:lnTo>
                    <a:lnTo>
                      <a:pt x="2886" y="321"/>
                    </a:lnTo>
                    <a:lnTo>
                      <a:pt x="2903" y="348"/>
                    </a:lnTo>
                    <a:lnTo>
                      <a:pt x="2920" y="376"/>
                    </a:lnTo>
                    <a:lnTo>
                      <a:pt x="2935" y="410"/>
                    </a:lnTo>
                    <a:lnTo>
                      <a:pt x="2952" y="448"/>
                    </a:lnTo>
                    <a:lnTo>
                      <a:pt x="2964" y="483"/>
                    </a:lnTo>
                    <a:lnTo>
                      <a:pt x="2969" y="517"/>
                    </a:lnTo>
                    <a:lnTo>
                      <a:pt x="2975" y="540"/>
                    </a:lnTo>
                    <a:lnTo>
                      <a:pt x="2981" y="562"/>
                    </a:lnTo>
                    <a:lnTo>
                      <a:pt x="2986" y="578"/>
                    </a:lnTo>
                    <a:lnTo>
                      <a:pt x="2992" y="600"/>
                    </a:lnTo>
                    <a:lnTo>
                      <a:pt x="2992" y="623"/>
                    </a:lnTo>
                    <a:lnTo>
                      <a:pt x="2998" y="646"/>
                    </a:lnTo>
                    <a:lnTo>
                      <a:pt x="2998" y="669"/>
                    </a:lnTo>
                    <a:lnTo>
                      <a:pt x="3003" y="692"/>
                    </a:lnTo>
                    <a:lnTo>
                      <a:pt x="3003" y="713"/>
                    </a:lnTo>
                    <a:lnTo>
                      <a:pt x="3015" y="741"/>
                    </a:lnTo>
                    <a:lnTo>
                      <a:pt x="3015" y="764"/>
                    </a:lnTo>
                    <a:lnTo>
                      <a:pt x="3021" y="792"/>
                    </a:lnTo>
                    <a:lnTo>
                      <a:pt x="3021" y="813"/>
                    </a:lnTo>
                    <a:lnTo>
                      <a:pt x="3021" y="842"/>
                    </a:lnTo>
                    <a:lnTo>
                      <a:pt x="3021" y="865"/>
                    </a:lnTo>
                    <a:lnTo>
                      <a:pt x="3021" y="899"/>
                    </a:lnTo>
                    <a:lnTo>
                      <a:pt x="3021" y="927"/>
                    </a:lnTo>
                    <a:lnTo>
                      <a:pt x="3021" y="948"/>
                    </a:lnTo>
                    <a:lnTo>
                      <a:pt x="3021" y="977"/>
                    </a:lnTo>
                    <a:lnTo>
                      <a:pt x="3026" y="1011"/>
                    </a:lnTo>
                    <a:lnTo>
                      <a:pt x="3021" y="1034"/>
                    </a:lnTo>
                    <a:lnTo>
                      <a:pt x="3021" y="1060"/>
                    </a:lnTo>
                    <a:lnTo>
                      <a:pt x="3021" y="1089"/>
                    </a:lnTo>
                    <a:lnTo>
                      <a:pt x="3021" y="1117"/>
                    </a:lnTo>
                    <a:lnTo>
                      <a:pt x="3021" y="1146"/>
                    </a:lnTo>
                    <a:lnTo>
                      <a:pt x="3021" y="1169"/>
                    </a:lnTo>
                    <a:lnTo>
                      <a:pt x="3021" y="1195"/>
                    </a:lnTo>
                    <a:lnTo>
                      <a:pt x="3021" y="1224"/>
                    </a:lnTo>
                    <a:lnTo>
                      <a:pt x="3015" y="1247"/>
                    </a:lnTo>
                    <a:lnTo>
                      <a:pt x="3015" y="1269"/>
                    </a:lnTo>
                    <a:lnTo>
                      <a:pt x="3015" y="1292"/>
                    </a:lnTo>
                    <a:lnTo>
                      <a:pt x="3015" y="1313"/>
                    </a:lnTo>
                    <a:lnTo>
                      <a:pt x="3009" y="1330"/>
                    </a:lnTo>
                    <a:lnTo>
                      <a:pt x="3003" y="1347"/>
                    </a:lnTo>
                    <a:lnTo>
                      <a:pt x="3003" y="1364"/>
                    </a:lnTo>
                    <a:lnTo>
                      <a:pt x="3003" y="1387"/>
                    </a:lnTo>
                    <a:lnTo>
                      <a:pt x="3003" y="1416"/>
                    </a:lnTo>
                    <a:lnTo>
                      <a:pt x="3003" y="1431"/>
                    </a:lnTo>
                    <a:lnTo>
                      <a:pt x="3003" y="1448"/>
                    </a:lnTo>
                    <a:lnTo>
                      <a:pt x="3003" y="1454"/>
                    </a:lnTo>
                    <a:lnTo>
                      <a:pt x="3015" y="1459"/>
                    </a:lnTo>
                    <a:lnTo>
                      <a:pt x="3026" y="1465"/>
                    </a:lnTo>
                    <a:lnTo>
                      <a:pt x="3049" y="1477"/>
                    </a:lnTo>
                    <a:lnTo>
                      <a:pt x="3070" y="1488"/>
                    </a:lnTo>
                    <a:lnTo>
                      <a:pt x="3104" y="1511"/>
                    </a:lnTo>
                    <a:lnTo>
                      <a:pt x="3133" y="1528"/>
                    </a:lnTo>
                    <a:lnTo>
                      <a:pt x="3173" y="1549"/>
                    </a:lnTo>
                    <a:lnTo>
                      <a:pt x="3199" y="1566"/>
                    </a:lnTo>
                    <a:lnTo>
                      <a:pt x="3239" y="1594"/>
                    </a:lnTo>
                    <a:lnTo>
                      <a:pt x="3256" y="1612"/>
                    </a:lnTo>
                    <a:lnTo>
                      <a:pt x="3273" y="1629"/>
                    </a:lnTo>
                    <a:lnTo>
                      <a:pt x="3290" y="1640"/>
                    </a:lnTo>
                    <a:lnTo>
                      <a:pt x="3311" y="1657"/>
                    </a:lnTo>
                    <a:lnTo>
                      <a:pt x="3346" y="1684"/>
                    </a:lnTo>
                    <a:lnTo>
                      <a:pt x="3380" y="1724"/>
                    </a:lnTo>
                    <a:lnTo>
                      <a:pt x="3391" y="1741"/>
                    </a:lnTo>
                    <a:lnTo>
                      <a:pt x="3408" y="1758"/>
                    </a:lnTo>
                    <a:lnTo>
                      <a:pt x="3418" y="1781"/>
                    </a:lnTo>
                    <a:lnTo>
                      <a:pt x="3435" y="1796"/>
                    </a:lnTo>
                    <a:lnTo>
                      <a:pt x="3441" y="1813"/>
                    </a:lnTo>
                    <a:lnTo>
                      <a:pt x="3452" y="1841"/>
                    </a:lnTo>
                    <a:lnTo>
                      <a:pt x="3458" y="1859"/>
                    </a:lnTo>
                    <a:lnTo>
                      <a:pt x="3469" y="1893"/>
                    </a:lnTo>
                    <a:lnTo>
                      <a:pt x="3475" y="1919"/>
                    </a:lnTo>
                    <a:lnTo>
                      <a:pt x="3481" y="1948"/>
                    </a:lnTo>
                    <a:lnTo>
                      <a:pt x="3481" y="1965"/>
                    </a:lnTo>
                    <a:lnTo>
                      <a:pt x="3486" y="1982"/>
                    </a:lnTo>
                    <a:lnTo>
                      <a:pt x="3486" y="2005"/>
                    </a:lnTo>
                    <a:lnTo>
                      <a:pt x="3486" y="2028"/>
                    </a:lnTo>
                    <a:lnTo>
                      <a:pt x="3486" y="2043"/>
                    </a:lnTo>
                    <a:lnTo>
                      <a:pt x="3486" y="2060"/>
                    </a:lnTo>
                    <a:lnTo>
                      <a:pt x="3486" y="2083"/>
                    </a:lnTo>
                    <a:lnTo>
                      <a:pt x="3486" y="2100"/>
                    </a:lnTo>
                    <a:lnTo>
                      <a:pt x="3481" y="2123"/>
                    </a:lnTo>
                    <a:lnTo>
                      <a:pt x="3481" y="2146"/>
                    </a:lnTo>
                    <a:lnTo>
                      <a:pt x="3475" y="2161"/>
                    </a:lnTo>
                    <a:lnTo>
                      <a:pt x="3475" y="2184"/>
                    </a:lnTo>
                    <a:lnTo>
                      <a:pt x="3469" y="2206"/>
                    </a:lnTo>
                    <a:lnTo>
                      <a:pt x="3469" y="2229"/>
                    </a:lnTo>
                    <a:lnTo>
                      <a:pt x="3463" y="2258"/>
                    </a:lnTo>
                    <a:lnTo>
                      <a:pt x="3463" y="2279"/>
                    </a:lnTo>
                    <a:lnTo>
                      <a:pt x="3458" y="2296"/>
                    </a:lnTo>
                    <a:lnTo>
                      <a:pt x="3452" y="2324"/>
                    </a:lnTo>
                    <a:lnTo>
                      <a:pt x="3446" y="2347"/>
                    </a:lnTo>
                    <a:lnTo>
                      <a:pt x="3441" y="2376"/>
                    </a:lnTo>
                    <a:lnTo>
                      <a:pt x="3435" y="2393"/>
                    </a:lnTo>
                    <a:lnTo>
                      <a:pt x="3424" y="2414"/>
                    </a:lnTo>
                    <a:lnTo>
                      <a:pt x="3418" y="2442"/>
                    </a:lnTo>
                    <a:lnTo>
                      <a:pt x="3414" y="2465"/>
                    </a:lnTo>
                    <a:lnTo>
                      <a:pt x="3403" y="2482"/>
                    </a:lnTo>
                    <a:lnTo>
                      <a:pt x="3397" y="2510"/>
                    </a:lnTo>
                    <a:lnTo>
                      <a:pt x="3386" y="2531"/>
                    </a:lnTo>
                    <a:lnTo>
                      <a:pt x="3380" y="2560"/>
                    </a:lnTo>
                    <a:lnTo>
                      <a:pt x="3368" y="2577"/>
                    </a:lnTo>
                    <a:lnTo>
                      <a:pt x="3357" y="2606"/>
                    </a:lnTo>
                    <a:lnTo>
                      <a:pt x="3346" y="2628"/>
                    </a:lnTo>
                    <a:lnTo>
                      <a:pt x="3334" y="2649"/>
                    </a:lnTo>
                    <a:lnTo>
                      <a:pt x="3323" y="2672"/>
                    </a:lnTo>
                    <a:lnTo>
                      <a:pt x="3306" y="2701"/>
                    </a:lnTo>
                    <a:lnTo>
                      <a:pt x="3294" y="2723"/>
                    </a:lnTo>
                    <a:lnTo>
                      <a:pt x="3285" y="2746"/>
                    </a:lnTo>
                    <a:lnTo>
                      <a:pt x="3268" y="2767"/>
                    </a:lnTo>
                    <a:lnTo>
                      <a:pt x="3256" y="2790"/>
                    </a:lnTo>
                    <a:lnTo>
                      <a:pt x="3239" y="2813"/>
                    </a:lnTo>
                    <a:lnTo>
                      <a:pt x="3222" y="2835"/>
                    </a:lnTo>
                    <a:lnTo>
                      <a:pt x="3205" y="2858"/>
                    </a:lnTo>
                    <a:lnTo>
                      <a:pt x="3188" y="2875"/>
                    </a:lnTo>
                    <a:lnTo>
                      <a:pt x="3173" y="2896"/>
                    </a:lnTo>
                    <a:lnTo>
                      <a:pt x="3161" y="2919"/>
                    </a:lnTo>
                    <a:lnTo>
                      <a:pt x="3138" y="2936"/>
                    </a:lnTo>
                    <a:lnTo>
                      <a:pt x="3121" y="2959"/>
                    </a:lnTo>
                    <a:lnTo>
                      <a:pt x="3099" y="2976"/>
                    </a:lnTo>
                    <a:lnTo>
                      <a:pt x="3081" y="2999"/>
                    </a:lnTo>
                    <a:lnTo>
                      <a:pt x="3064" y="3014"/>
                    </a:lnTo>
                    <a:lnTo>
                      <a:pt x="3043" y="3031"/>
                    </a:lnTo>
                    <a:lnTo>
                      <a:pt x="3021" y="3048"/>
                    </a:lnTo>
                    <a:lnTo>
                      <a:pt x="3003" y="3071"/>
                    </a:lnTo>
                    <a:lnTo>
                      <a:pt x="2975" y="3083"/>
                    </a:lnTo>
                    <a:lnTo>
                      <a:pt x="2952" y="3100"/>
                    </a:lnTo>
                    <a:lnTo>
                      <a:pt x="2920" y="3111"/>
                    </a:lnTo>
                    <a:lnTo>
                      <a:pt x="2891" y="3126"/>
                    </a:lnTo>
                    <a:lnTo>
                      <a:pt x="2857" y="3138"/>
                    </a:lnTo>
                    <a:lnTo>
                      <a:pt x="2823" y="3149"/>
                    </a:lnTo>
                    <a:lnTo>
                      <a:pt x="2785" y="3160"/>
                    </a:lnTo>
                    <a:lnTo>
                      <a:pt x="2751" y="3172"/>
                    </a:lnTo>
                    <a:lnTo>
                      <a:pt x="2705" y="3178"/>
                    </a:lnTo>
                    <a:lnTo>
                      <a:pt x="2667" y="3183"/>
                    </a:lnTo>
                    <a:lnTo>
                      <a:pt x="2621" y="3195"/>
                    </a:lnTo>
                    <a:lnTo>
                      <a:pt x="2576" y="3200"/>
                    </a:lnTo>
                    <a:lnTo>
                      <a:pt x="2532" y="3206"/>
                    </a:lnTo>
                    <a:lnTo>
                      <a:pt x="2481" y="3206"/>
                    </a:lnTo>
                    <a:lnTo>
                      <a:pt x="2431" y="3212"/>
                    </a:lnTo>
                    <a:lnTo>
                      <a:pt x="2386" y="3212"/>
                    </a:lnTo>
                    <a:lnTo>
                      <a:pt x="2329" y="3212"/>
                    </a:lnTo>
                    <a:lnTo>
                      <a:pt x="2279" y="3212"/>
                    </a:lnTo>
                    <a:lnTo>
                      <a:pt x="2222" y="3212"/>
                    </a:lnTo>
                    <a:lnTo>
                      <a:pt x="2167" y="3212"/>
                    </a:lnTo>
                    <a:lnTo>
                      <a:pt x="2110" y="3206"/>
                    </a:lnTo>
                    <a:lnTo>
                      <a:pt x="2055" y="3200"/>
                    </a:lnTo>
                    <a:lnTo>
                      <a:pt x="1998" y="3195"/>
                    </a:lnTo>
                    <a:lnTo>
                      <a:pt x="1943" y="3195"/>
                    </a:lnTo>
                    <a:lnTo>
                      <a:pt x="1880" y="3183"/>
                    </a:lnTo>
                    <a:lnTo>
                      <a:pt x="1825" y="3178"/>
                    </a:lnTo>
                    <a:lnTo>
                      <a:pt x="1762" y="3166"/>
                    </a:lnTo>
                    <a:lnTo>
                      <a:pt x="1702" y="3160"/>
                    </a:lnTo>
                    <a:lnTo>
                      <a:pt x="1645" y="3149"/>
                    </a:lnTo>
                    <a:lnTo>
                      <a:pt x="1584" y="3138"/>
                    </a:lnTo>
                    <a:lnTo>
                      <a:pt x="1527" y="3126"/>
                    </a:lnTo>
                    <a:lnTo>
                      <a:pt x="1466" y="3117"/>
                    </a:lnTo>
                    <a:lnTo>
                      <a:pt x="1409" y="3100"/>
                    </a:lnTo>
                    <a:lnTo>
                      <a:pt x="1348" y="3083"/>
                    </a:lnTo>
                    <a:lnTo>
                      <a:pt x="1285" y="3065"/>
                    </a:lnTo>
                    <a:lnTo>
                      <a:pt x="1224" y="3048"/>
                    </a:lnTo>
                    <a:lnTo>
                      <a:pt x="1162" y="3026"/>
                    </a:lnTo>
                    <a:lnTo>
                      <a:pt x="1105" y="3008"/>
                    </a:lnTo>
                    <a:lnTo>
                      <a:pt x="1050" y="2988"/>
                    </a:lnTo>
                    <a:lnTo>
                      <a:pt x="993" y="2965"/>
                    </a:lnTo>
                    <a:lnTo>
                      <a:pt x="937" y="2942"/>
                    </a:lnTo>
                    <a:lnTo>
                      <a:pt x="880" y="2913"/>
                    </a:lnTo>
                    <a:lnTo>
                      <a:pt x="825" y="2891"/>
                    </a:lnTo>
                    <a:lnTo>
                      <a:pt x="774" y="2864"/>
                    </a:lnTo>
                    <a:lnTo>
                      <a:pt x="719" y="2841"/>
                    </a:lnTo>
                    <a:lnTo>
                      <a:pt x="668" y="2813"/>
                    </a:lnTo>
                    <a:lnTo>
                      <a:pt x="618" y="2778"/>
                    </a:lnTo>
                    <a:lnTo>
                      <a:pt x="573" y="2752"/>
                    </a:lnTo>
                    <a:lnTo>
                      <a:pt x="521" y="2723"/>
                    </a:lnTo>
                    <a:lnTo>
                      <a:pt x="472" y="2689"/>
                    </a:lnTo>
                    <a:lnTo>
                      <a:pt x="426" y="2649"/>
                    </a:lnTo>
                    <a:lnTo>
                      <a:pt x="386" y="2617"/>
                    </a:lnTo>
                    <a:lnTo>
                      <a:pt x="343" y="2583"/>
                    </a:lnTo>
                    <a:lnTo>
                      <a:pt x="303" y="2543"/>
                    </a:lnTo>
                    <a:lnTo>
                      <a:pt x="263" y="2510"/>
                    </a:lnTo>
                    <a:lnTo>
                      <a:pt x="230" y="2471"/>
                    </a:lnTo>
                    <a:lnTo>
                      <a:pt x="191" y="2425"/>
                    </a:lnTo>
                    <a:lnTo>
                      <a:pt x="162" y="2387"/>
                    </a:lnTo>
                    <a:lnTo>
                      <a:pt x="130" y="2347"/>
                    </a:lnTo>
                    <a:lnTo>
                      <a:pt x="107" y="2307"/>
                    </a:lnTo>
                    <a:lnTo>
                      <a:pt x="78" y="2258"/>
                    </a:lnTo>
                    <a:lnTo>
                      <a:pt x="56" y="2212"/>
                    </a:lnTo>
                    <a:lnTo>
                      <a:pt x="33" y="2166"/>
                    </a:lnTo>
                    <a:lnTo>
                      <a:pt x="21" y="2123"/>
                    </a:lnTo>
                    <a:lnTo>
                      <a:pt x="10" y="2100"/>
                    </a:lnTo>
                    <a:lnTo>
                      <a:pt x="6" y="2071"/>
                    </a:lnTo>
                    <a:lnTo>
                      <a:pt x="6" y="2049"/>
                    </a:lnTo>
                    <a:lnTo>
                      <a:pt x="0" y="2032"/>
                    </a:lnTo>
                    <a:lnTo>
                      <a:pt x="0" y="2016"/>
                    </a:lnTo>
                    <a:lnTo>
                      <a:pt x="6" y="1994"/>
                    </a:lnTo>
                    <a:lnTo>
                      <a:pt x="6" y="1965"/>
                    </a:lnTo>
                    <a:lnTo>
                      <a:pt x="6" y="1942"/>
                    </a:lnTo>
                    <a:lnTo>
                      <a:pt x="6" y="1914"/>
                    </a:lnTo>
                    <a:lnTo>
                      <a:pt x="16" y="1893"/>
                    </a:lnTo>
                    <a:lnTo>
                      <a:pt x="16" y="1864"/>
                    </a:lnTo>
                    <a:lnTo>
                      <a:pt x="27" y="1836"/>
                    </a:lnTo>
                    <a:lnTo>
                      <a:pt x="38" y="1807"/>
                    </a:lnTo>
                    <a:lnTo>
                      <a:pt x="50" y="1781"/>
                    </a:lnTo>
                    <a:lnTo>
                      <a:pt x="61" y="1746"/>
                    </a:lnTo>
                    <a:lnTo>
                      <a:pt x="78" y="1712"/>
                    </a:lnTo>
                    <a:lnTo>
                      <a:pt x="95" y="1684"/>
                    </a:lnTo>
                    <a:lnTo>
                      <a:pt x="118" y="1657"/>
                    </a:lnTo>
                    <a:lnTo>
                      <a:pt x="139" y="1617"/>
                    </a:lnTo>
                    <a:lnTo>
                      <a:pt x="168" y="1589"/>
                    </a:lnTo>
                    <a:lnTo>
                      <a:pt x="191" y="1560"/>
                    </a:lnTo>
                    <a:lnTo>
                      <a:pt x="230" y="1528"/>
                    </a:lnTo>
                    <a:lnTo>
                      <a:pt x="242" y="1511"/>
                    </a:lnTo>
                    <a:lnTo>
                      <a:pt x="257" y="1499"/>
                    </a:lnTo>
                    <a:lnTo>
                      <a:pt x="280" y="1482"/>
                    </a:lnTo>
                    <a:lnTo>
                      <a:pt x="303" y="1465"/>
                    </a:lnTo>
                    <a:lnTo>
                      <a:pt x="320" y="1448"/>
                    </a:lnTo>
                    <a:lnTo>
                      <a:pt x="343" y="1437"/>
                    </a:lnTo>
                    <a:lnTo>
                      <a:pt x="365" y="1421"/>
                    </a:lnTo>
                    <a:lnTo>
                      <a:pt x="386" y="1410"/>
                    </a:lnTo>
                    <a:lnTo>
                      <a:pt x="409" y="1393"/>
                    </a:lnTo>
                    <a:lnTo>
                      <a:pt x="438" y="1382"/>
                    </a:lnTo>
                    <a:lnTo>
                      <a:pt x="460" y="1364"/>
                    </a:lnTo>
                    <a:lnTo>
                      <a:pt x="489" y="1353"/>
                    </a:lnTo>
                    <a:lnTo>
                      <a:pt x="516" y="1342"/>
                    </a:lnTo>
                    <a:lnTo>
                      <a:pt x="544" y="1325"/>
                    </a:lnTo>
                    <a:lnTo>
                      <a:pt x="578" y="1313"/>
                    </a:lnTo>
                    <a:lnTo>
                      <a:pt x="612" y="1302"/>
                    </a:lnTo>
                    <a:lnTo>
                      <a:pt x="854" y="1859"/>
                    </a:lnTo>
                    <a:close/>
                  </a:path>
                </a:pathLst>
              </a:custGeom>
              <a:solidFill>
                <a:srgbClr val="7DB8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3609" name="Freeform 16"/>
              <p:cNvSpPr>
                <a:spLocks/>
              </p:cNvSpPr>
              <p:nvPr/>
            </p:nvSpPr>
            <p:spPr bwMode="auto">
              <a:xfrm>
                <a:off x="2170" y="2709"/>
                <a:ext cx="1013" cy="409"/>
              </a:xfrm>
              <a:custGeom>
                <a:avLst/>
                <a:gdLst>
                  <a:gd name="T0" fmla="*/ 22 w 2026"/>
                  <a:gd name="T1" fmla="*/ 179 h 819"/>
                  <a:gd name="T2" fmla="*/ 22 w 2026"/>
                  <a:gd name="T3" fmla="*/ 190 h 819"/>
                  <a:gd name="T4" fmla="*/ 31 w 2026"/>
                  <a:gd name="T5" fmla="*/ 221 h 819"/>
                  <a:gd name="T6" fmla="*/ 39 w 2026"/>
                  <a:gd name="T7" fmla="*/ 238 h 819"/>
                  <a:gd name="T8" fmla="*/ 53 w 2026"/>
                  <a:gd name="T9" fmla="*/ 260 h 819"/>
                  <a:gd name="T10" fmla="*/ 70 w 2026"/>
                  <a:gd name="T11" fmla="*/ 280 h 819"/>
                  <a:gd name="T12" fmla="*/ 95 w 2026"/>
                  <a:gd name="T13" fmla="*/ 303 h 819"/>
                  <a:gd name="T14" fmla="*/ 112 w 2026"/>
                  <a:gd name="T15" fmla="*/ 311 h 819"/>
                  <a:gd name="T16" fmla="*/ 131 w 2026"/>
                  <a:gd name="T17" fmla="*/ 319 h 819"/>
                  <a:gd name="T18" fmla="*/ 154 w 2026"/>
                  <a:gd name="T19" fmla="*/ 328 h 819"/>
                  <a:gd name="T20" fmla="*/ 185 w 2026"/>
                  <a:gd name="T21" fmla="*/ 339 h 819"/>
                  <a:gd name="T22" fmla="*/ 213 w 2026"/>
                  <a:gd name="T23" fmla="*/ 345 h 819"/>
                  <a:gd name="T24" fmla="*/ 247 w 2026"/>
                  <a:gd name="T25" fmla="*/ 353 h 819"/>
                  <a:gd name="T26" fmla="*/ 281 w 2026"/>
                  <a:gd name="T27" fmla="*/ 362 h 819"/>
                  <a:gd name="T28" fmla="*/ 298 w 2026"/>
                  <a:gd name="T29" fmla="*/ 367 h 819"/>
                  <a:gd name="T30" fmla="*/ 319 w 2026"/>
                  <a:gd name="T31" fmla="*/ 370 h 819"/>
                  <a:gd name="T32" fmla="*/ 354 w 2026"/>
                  <a:gd name="T33" fmla="*/ 378 h 819"/>
                  <a:gd name="T34" fmla="*/ 387 w 2026"/>
                  <a:gd name="T35" fmla="*/ 384 h 819"/>
                  <a:gd name="T36" fmla="*/ 421 w 2026"/>
                  <a:gd name="T37" fmla="*/ 389 h 819"/>
                  <a:gd name="T38" fmla="*/ 457 w 2026"/>
                  <a:gd name="T39" fmla="*/ 395 h 819"/>
                  <a:gd name="T40" fmla="*/ 489 w 2026"/>
                  <a:gd name="T41" fmla="*/ 398 h 819"/>
                  <a:gd name="T42" fmla="*/ 519 w 2026"/>
                  <a:gd name="T43" fmla="*/ 404 h 819"/>
                  <a:gd name="T44" fmla="*/ 545 w 2026"/>
                  <a:gd name="T45" fmla="*/ 407 h 819"/>
                  <a:gd name="T46" fmla="*/ 569 w 2026"/>
                  <a:gd name="T47" fmla="*/ 409 h 819"/>
                  <a:gd name="T48" fmla="*/ 589 w 2026"/>
                  <a:gd name="T49" fmla="*/ 409 h 819"/>
                  <a:gd name="T50" fmla="*/ 614 w 2026"/>
                  <a:gd name="T51" fmla="*/ 404 h 819"/>
                  <a:gd name="T52" fmla="*/ 643 w 2026"/>
                  <a:gd name="T53" fmla="*/ 398 h 819"/>
                  <a:gd name="T54" fmla="*/ 673 w 2026"/>
                  <a:gd name="T55" fmla="*/ 395 h 819"/>
                  <a:gd name="T56" fmla="*/ 704 w 2026"/>
                  <a:gd name="T57" fmla="*/ 387 h 819"/>
                  <a:gd name="T58" fmla="*/ 735 w 2026"/>
                  <a:gd name="T59" fmla="*/ 378 h 819"/>
                  <a:gd name="T60" fmla="*/ 766 w 2026"/>
                  <a:gd name="T61" fmla="*/ 370 h 819"/>
                  <a:gd name="T62" fmla="*/ 799 w 2026"/>
                  <a:gd name="T63" fmla="*/ 362 h 819"/>
                  <a:gd name="T64" fmla="*/ 825 w 2026"/>
                  <a:gd name="T65" fmla="*/ 351 h 819"/>
                  <a:gd name="T66" fmla="*/ 855 w 2026"/>
                  <a:gd name="T67" fmla="*/ 339 h 819"/>
                  <a:gd name="T68" fmla="*/ 878 w 2026"/>
                  <a:gd name="T69" fmla="*/ 331 h 819"/>
                  <a:gd name="T70" fmla="*/ 901 w 2026"/>
                  <a:gd name="T71" fmla="*/ 325 h 819"/>
                  <a:gd name="T72" fmla="*/ 917 w 2026"/>
                  <a:gd name="T73" fmla="*/ 316 h 819"/>
                  <a:gd name="T74" fmla="*/ 934 w 2026"/>
                  <a:gd name="T75" fmla="*/ 313 h 819"/>
                  <a:gd name="T76" fmla="*/ 946 w 2026"/>
                  <a:gd name="T77" fmla="*/ 311 h 819"/>
                  <a:gd name="T78" fmla="*/ 1002 w 2026"/>
                  <a:gd name="T79" fmla="*/ 0 h 819"/>
                  <a:gd name="T80" fmla="*/ 437 w 2026"/>
                  <a:gd name="T81" fmla="*/ 128 h 819"/>
                  <a:gd name="T82" fmla="*/ 421 w 2026"/>
                  <a:gd name="T83" fmla="*/ 128 h 819"/>
                  <a:gd name="T84" fmla="*/ 396 w 2026"/>
                  <a:gd name="T85" fmla="*/ 128 h 819"/>
                  <a:gd name="T86" fmla="*/ 370 w 2026"/>
                  <a:gd name="T87" fmla="*/ 128 h 819"/>
                  <a:gd name="T88" fmla="*/ 351 w 2026"/>
                  <a:gd name="T89" fmla="*/ 128 h 819"/>
                  <a:gd name="T90" fmla="*/ 331 w 2026"/>
                  <a:gd name="T91" fmla="*/ 125 h 819"/>
                  <a:gd name="T92" fmla="*/ 308 w 2026"/>
                  <a:gd name="T93" fmla="*/ 123 h 819"/>
                  <a:gd name="T94" fmla="*/ 286 w 2026"/>
                  <a:gd name="T95" fmla="*/ 121 h 819"/>
                  <a:gd name="T96" fmla="*/ 263 w 2026"/>
                  <a:gd name="T97" fmla="*/ 121 h 819"/>
                  <a:gd name="T98" fmla="*/ 244 w 2026"/>
                  <a:gd name="T99" fmla="*/ 118 h 819"/>
                  <a:gd name="T100" fmla="*/ 219 w 2026"/>
                  <a:gd name="T101" fmla="*/ 115 h 819"/>
                  <a:gd name="T102" fmla="*/ 199 w 2026"/>
                  <a:gd name="T103" fmla="*/ 112 h 819"/>
                  <a:gd name="T104" fmla="*/ 180 w 2026"/>
                  <a:gd name="T105" fmla="*/ 106 h 819"/>
                  <a:gd name="T106" fmla="*/ 160 w 2026"/>
                  <a:gd name="T107" fmla="*/ 103 h 819"/>
                  <a:gd name="T108" fmla="*/ 140 w 2026"/>
                  <a:gd name="T109" fmla="*/ 98 h 819"/>
                  <a:gd name="T110" fmla="*/ 115 w 2026"/>
                  <a:gd name="T111" fmla="*/ 89 h 819"/>
                  <a:gd name="T112" fmla="*/ 84 w 2026"/>
                  <a:gd name="T113" fmla="*/ 81 h 819"/>
                  <a:gd name="T114" fmla="*/ 56 w 2026"/>
                  <a:gd name="T115" fmla="*/ 69 h 819"/>
                  <a:gd name="T116" fmla="*/ 33 w 2026"/>
                  <a:gd name="T117" fmla="*/ 62 h 819"/>
                  <a:gd name="T118" fmla="*/ 16 w 2026"/>
                  <a:gd name="T119" fmla="*/ 50 h 819"/>
                  <a:gd name="T120" fmla="*/ 0 w 2026"/>
                  <a:gd name="T121" fmla="*/ 42 h 819"/>
                  <a:gd name="T122" fmla="*/ 0 w 2026"/>
                  <a:gd name="T123" fmla="*/ 42 h 819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2026"/>
                  <a:gd name="T187" fmla="*/ 0 h 819"/>
                  <a:gd name="T188" fmla="*/ 2026 w 2026"/>
                  <a:gd name="T189" fmla="*/ 819 h 819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2026" h="819">
                    <a:moveTo>
                      <a:pt x="0" y="84"/>
                    </a:moveTo>
                    <a:lnTo>
                      <a:pt x="44" y="359"/>
                    </a:lnTo>
                    <a:lnTo>
                      <a:pt x="44" y="365"/>
                    </a:lnTo>
                    <a:lnTo>
                      <a:pt x="44" y="380"/>
                    </a:lnTo>
                    <a:lnTo>
                      <a:pt x="49" y="409"/>
                    </a:lnTo>
                    <a:lnTo>
                      <a:pt x="61" y="443"/>
                    </a:lnTo>
                    <a:lnTo>
                      <a:pt x="66" y="460"/>
                    </a:lnTo>
                    <a:lnTo>
                      <a:pt x="78" y="477"/>
                    </a:lnTo>
                    <a:lnTo>
                      <a:pt x="89" y="498"/>
                    </a:lnTo>
                    <a:lnTo>
                      <a:pt x="106" y="521"/>
                    </a:lnTo>
                    <a:lnTo>
                      <a:pt x="118" y="544"/>
                    </a:lnTo>
                    <a:lnTo>
                      <a:pt x="139" y="561"/>
                    </a:lnTo>
                    <a:lnTo>
                      <a:pt x="161" y="584"/>
                    </a:lnTo>
                    <a:lnTo>
                      <a:pt x="190" y="606"/>
                    </a:lnTo>
                    <a:lnTo>
                      <a:pt x="201" y="612"/>
                    </a:lnTo>
                    <a:lnTo>
                      <a:pt x="224" y="622"/>
                    </a:lnTo>
                    <a:lnTo>
                      <a:pt x="241" y="627"/>
                    </a:lnTo>
                    <a:lnTo>
                      <a:pt x="262" y="639"/>
                    </a:lnTo>
                    <a:lnTo>
                      <a:pt x="285" y="644"/>
                    </a:lnTo>
                    <a:lnTo>
                      <a:pt x="308" y="656"/>
                    </a:lnTo>
                    <a:lnTo>
                      <a:pt x="336" y="667"/>
                    </a:lnTo>
                    <a:lnTo>
                      <a:pt x="370" y="679"/>
                    </a:lnTo>
                    <a:lnTo>
                      <a:pt x="397" y="684"/>
                    </a:lnTo>
                    <a:lnTo>
                      <a:pt x="426" y="690"/>
                    </a:lnTo>
                    <a:lnTo>
                      <a:pt x="460" y="696"/>
                    </a:lnTo>
                    <a:lnTo>
                      <a:pt x="494" y="707"/>
                    </a:lnTo>
                    <a:lnTo>
                      <a:pt x="526" y="713"/>
                    </a:lnTo>
                    <a:lnTo>
                      <a:pt x="561" y="724"/>
                    </a:lnTo>
                    <a:lnTo>
                      <a:pt x="578" y="730"/>
                    </a:lnTo>
                    <a:lnTo>
                      <a:pt x="595" y="734"/>
                    </a:lnTo>
                    <a:lnTo>
                      <a:pt x="616" y="734"/>
                    </a:lnTo>
                    <a:lnTo>
                      <a:pt x="638" y="740"/>
                    </a:lnTo>
                    <a:lnTo>
                      <a:pt x="673" y="745"/>
                    </a:lnTo>
                    <a:lnTo>
                      <a:pt x="707" y="757"/>
                    </a:lnTo>
                    <a:lnTo>
                      <a:pt x="739" y="757"/>
                    </a:lnTo>
                    <a:lnTo>
                      <a:pt x="773" y="768"/>
                    </a:lnTo>
                    <a:lnTo>
                      <a:pt x="808" y="774"/>
                    </a:lnTo>
                    <a:lnTo>
                      <a:pt x="842" y="779"/>
                    </a:lnTo>
                    <a:lnTo>
                      <a:pt x="874" y="785"/>
                    </a:lnTo>
                    <a:lnTo>
                      <a:pt x="914" y="791"/>
                    </a:lnTo>
                    <a:lnTo>
                      <a:pt x="943" y="797"/>
                    </a:lnTo>
                    <a:lnTo>
                      <a:pt x="977" y="797"/>
                    </a:lnTo>
                    <a:lnTo>
                      <a:pt x="1003" y="802"/>
                    </a:lnTo>
                    <a:lnTo>
                      <a:pt x="1038" y="808"/>
                    </a:lnTo>
                    <a:lnTo>
                      <a:pt x="1060" y="808"/>
                    </a:lnTo>
                    <a:lnTo>
                      <a:pt x="1089" y="814"/>
                    </a:lnTo>
                    <a:lnTo>
                      <a:pt x="1110" y="819"/>
                    </a:lnTo>
                    <a:lnTo>
                      <a:pt x="1138" y="819"/>
                    </a:lnTo>
                    <a:lnTo>
                      <a:pt x="1155" y="819"/>
                    </a:lnTo>
                    <a:lnTo>
                      <a:pt x="1178" y="819"/>
                    </a:lnTo>
                    <a:lnTo>
                      <a:pt x="1201" y="814"/>
                    </a:lnTo>
                    <a:lnTo>
                      <a:pt x="1228" y="808"/>
                    </a:lnTo>
                    <a:lnTo>
                      <a:pt x="1256" y="802"/>
                    </a:lnTo>
                    <a:lnTo>
                      <a:pt x="1285" y="797"/>
                    </a:lnTo>
                    <a:lnTo>
                      <a:pt x="1313" y="791"/>
                    </a:lnTo>
                    <a:lnTo>
                      <a:pt x="1346" y="791"/>
                    </a:lnTo>
                    <a:lnTo>
                      <a:pt x="1374" y="779"/>
                    </a:lnTo>
                    <a:lnTo>
                      <a:pt x="1408" y="774"/>
                    </a:lnTo>
                    <a:lnTo>
                      <a:pt x="1437" y="762"/>
                    </a:lnTo>
                    <a:lnTo>
                      <a:pt x="1469" y="757"/>
                    </a:lnTo>
                    <a:lnTo>
                      <a:pt x="1498" y="745"/>
                    </a:lnTo>
                    <a:lnTo>
                      <a:pt x="1532" y="740"/>
                    </a:lnTo>
                    <a:lnTo>
                      <a:pt x="1566" y="730"/>
                    </a:lnTo>
                    <a:lnTo>
                      <a:pt x="1598" y="724"/>
                    </a:lnTo>
                    <a:lnTo>
                      <a:pt x="1627" y="713"/>
                    </a:lnTo>
                    <a:lnTo>
                      <a:pt x="1650" y="702"/>
                    </a:lnTo>
                    <a:lnTo>
                      <a:pt x="1678" y="690"/>
                    </a:lnTo>
                    <a:lnTo>
                      <a:pt x="1710" y="679"/>
                    </a:lnTo>
                    <a:lnTo>
                      <a:pt x="1733" y="673"/>
                    </a:lnTo>
                    <a:lnTo>
                      <a:pt x="1756" y="662"/>
                    </a:lnTo>
                    <a:lnTo>
                      <a:pt x="1779" y="656"/>
                    </a:lnTo>
                    <a:lnTo>
                      <a:pt x="1802" y="650"/>
                    </a:lnTo>
                    <a:lnTo>
                      <a:pt x="1819" y="639"/>
                    </a:lnTo>
                    <a:lnTo>
                      <a:pt x="1834" y="633"/>
                    </a:lnTo>
                    <a:lnTo>
                      <a:pt x="1851" y="627"/>
                    </a:lnTo>
                    <a:lnTo>
                      <a:pt x="1868" y="627"/>
                    </a:lnTo>
                    <a:lnTo>
                      <a:pt x="1885" y="622"/>
                    </a:lnTo>
                    <a:lnTo>
                      <a:pt x="1891" y="622"/>
                    </a:lnTo>
                    <a:lnTo>
                      <a:pt x="2026" y="454"/>
                    </a:lnTo>
                    <a:lnTo>
                      <a:pt x="2003" y="0"/>
                    </a:lnTo>
                    <a:lnTo>
                      <a:pt x="880" y="262"/>
                    </a:lnTo>
                    <a:lnTo>
                      <a:pt x="874" y="257"/>
                    </a:lnTo>
                    <a:lnTo>
                      <a:pt x="863" y="257"/>
                    </a:lnTo>
                    <a:lnTo>
                      <a:pt x="842" y="257"/>
                    </a:lnTo>
                    <a:lnTo>
                      <a:pt x="825" y="257"/>
                    </a:lnTo>
                    <a:lnTo>
                      <a:pt x="791" y="257"/>
                    </a:lnTo>
                    <a:lnTo>
                      <a:pt x="756" y="257"/>
                    </a:lnTo>
                    <a:lnTo>
                      <a:pt x="739" y="257"/>
                    </a:lnTo>
                    <a:lnTo>
                      <a:pt x="724" y="257"/>
                    </a:lnTo>
                    <a:lnTo>
                      <a:pt x="701" y="257"/>
                    </a:lnTo>
                    <a:lnTo>
                      <a:pt x="684" y="257"/>
                    </a:lnTo>
                    <a:lnTo>
                      <a:pt x="661" y="251"/>
                    </a:lnTo>
                    <a:lnTo>
                      <a:pt x="638" y="247"/>
                    </a:lnTo>
                    <a:lnTo>
                      <a:pt x="616" y="247"/>
                    </a:lnTo>
                    <a:lnTo>
                      <a:pt x="595" y="247"/>
                    </a:lnTo>
                    <a:lnTo>
                      <a:pt x="572" y="242"/>
                    </a:lnTo>
                    <a:lnTo>
                      <a:pt x="555" y="242"/>
                    </a:lnTo>
                    <a:lnTo>
                      <a:pt x="526" y="242"/>
                    </a:lnTo>
                    <a:lnTo>
                      <a:pt x="509" y="242"/>
                    </a:lnTo>
                    <a:lnTo>
                      <a:pt x="488" y="236"/>
                    </a:lnTo>
                    <a:lnTo>
                      <a:pt x="460" y="230"/>
                    </a:lnTo>
                    <a:lnTo>
                      <a:pt x="437" y="230"/>
                    </a:lnTo>
                    <a:lnTo>
                      <a:pt x="420" y="230"/>
                    </a:lnTo>
                    <a:lnTo>
                      <a:pt x="397" y="224"/>
                    </a:lnTo>
                    <a:lnTo>
                      <a:pt x="374" y="224"/>
                    </a:lnTo>
                    <a:lnTo>
                      <a:pt x="359" y="213"/>
                    </a:lnTo>
                    <a:lnTo>
                      <a:pt x="342" y="213"/>
                    </a:lnTo>
                    <a:lnTo>
                      <a:pt x="319" y="207"/>
                    </a:lnTo>
                    <a:lnTo>
                      <a:pt x="302" y="202"/>
                    </a:lnTo>
                    <a:lnTo>
                      <a:pt x="279" y="196"/>
                    </a:lnTo>
                    <a:lnTo>
                      <a:pt x="262" y="190"/>
                    </a:lnTo>
                    <a:lnTo>
                      <a:pt x="230" y="179"/>
                    </a:lnTo>
                    <a:lnTo>
                      <a:pt x="201" y="173"/>
                    </a:lnTo>
                    <a:lnTo>
                      <a:pt x="167" y="162"/>
                    </a:lnTo>
                    <a:lnTo>
                      <a:pt x="139" y="150"/>
                    </a:lnTo>
                    <a:lnTo>
                      <a:pt x="112" y="139"/>
                    </a:lnTo>
                    <a:lnTo>
                      <a:pt x="89" y="128"/>
                    </a:lnTo>
                    <a:lnTo>
                      <a:pt x="66" y="124"/>
                    </a:lnTo>
                    <a:lnTo>
                      <a:pt x="49" y="112"/>
                    </a:lnTo>
                    <a:lnTo>
                      <a:pt x="32" y="101"/>
                    </a:lnTo>
                    <a:lnTo>
                      <a:pt x="21" y="95"/>
                    </a:lnTo>
                    <a:lnTo>
                      <a:pt x="0" y="84"/>
                    </a:lnTo>
                    <a:close/>
                  </a:path>
                </a:pathLst>
              </a:custGeom>
              <a:solidFill>
                <a:srgbClr val="2B6B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3610" name="Freeform 17"/>
              <p:cNvSpPr>
                <a:spLocks/>
              </p:cNvSpPr>
              <p:nvPr/>
            </p:nvSpPr>
            <p:spPr bwMode="auto">
              <a:xfrm>
                <a:off x="2638" y="2775"/>
                <a:ext cx="365" cy="337"/>
              </a:xfrm>
              <a:custGeom>
                <a:avLst/>
                <a:gdLst>
                  <a:gd name="T0" fmla="*/ 0 w 730"/>
                  <a:gd name="T1" fmla="*/ 275 h 675"/>
                  <a:gd name="T2" fmla="*/ 6 w 730"/>
                  <a:gd name="T3" fmla="*/ 26 h 675"/>
                  <a:gd name="T4" fmla="*/ 68 w 730"/>
                  <a:gd name="T5" fmla="*/ 6 h 675"/>
                  <a:gd name="T6" fmla="*/ 312 w 730"/>
                  <a:gd name="T7" fmla="*/ 0 h 675"/>
                  <a:gd name="T8" fmla="*/ 342 w 730"/>
                  <a:gd name="T9" fmla="*/ 93 h 675"/>
                  <a:gd name="T10" fmla="*/ 365 w 730"/>
                  <a:gd name="T11" fmla="*/ 241 h 675"/>
                  <a:gd name="T12" fmla="*/ 334 w 730"/>
                  <a:gd name="T13" fmla="*/ 298 h 675"/>
                  <a:gd name="T14" fmla="*/ 328 w 730"/>
                  <a:gd name="T15" fmla="*/ 300 h 675"/>
                  <a:gd name="T16" fmla="*/ 315 w 730"/>
                  <a:gd name="T17" fmla="*/ 312 h 675"/>
                  <a:gd name="T18" fmla="*/ 306 w 730"/>
                  <a:gd name="T19" fmla="*/ 314 h 675"/>
                  <a:gd name="T20" fmla="*/ 298 w 730"/>
                  <a:gd name="T21" fmla="*/ 320 h 675"/>
                  <a:gd name="T22" fmla="*/ 286 w 730"/>
                  <a:gd name="T23" fmla="*/ 320 h 675"/>
                  <a:gd name="T24" fmla="*/ 278 w 730"/>
                  <a:gd name="T25" fmla="*/ 320 h 675"/>
                  <a:gd name="T26" fmla="*/ 266 w 730"/>
                  <a:gd name="T27" fmla="*/ 314 h 675"/>
                  <a:gd name="T28" fmla="*/ 259 w 730"/>
                  <a:gd name="T29" fmla="*/ 309 h 675"/>
                  <a:gd name="T30" fmla="*/ 252 w 730"/>
                  <a:gd name="T31" fmla="*/ 300 h 675"/>
                  <a:gd name="T32" fmla="*/ 247 w 730"/>
                  <a:gd name="T33" fmla="*/ 295 h 675"/>
                  <a:gd name="T34" fmla="*/ 244 w 730"/>
                  <a:gd name="T35" fmla="*/ 281 h 675"/>
                  <a:gd name="T36" fmla="*/ 244 w 730"/>
                  <a:gd name="T37" fmla="*/ 275 h 675"/>
                  <a:gd name="T38" fmla="*/ 235 w 730"/>
                  <a:gd name="T39" fmla="*/ 67 h 675"/>
                  <a:gd name="T40" fmla="*/ 71 w 730"/>
                  <a:gd name="T41" fmla="*/ 59 h 675"/>
                  <a:gd name="T42" fmla="*/ 76 w 730"/>
                  <a:gd name="T43" fmla="*/ 123 h 675"/>
                  <a:gd name="T44" fmla="*/ 199 w 730"/>
                  <a:gd name="T45" fmla="*/ 121 h 675"/>
                  <a:gd name="T46" fmla="*/ 207 w 730"/>
                  <a:gd name="T47" fmla="*/ 185 h 675"/>
                  <a:gd name="T48" fmla="*/ 92 w 730"/>
                  <a:gd name="T49" fmla="*/ 185 h 675"/>
                  <a:gd name="T50" fmla="*/ 92 w 730"/>
                  <a:gd name="T51" fmla="*/ 320 h 675"/>
                  <a:gd name="T52" fmla="*/ 92 w 730"/>
                  <a:gd name="T53" fmla="*/ 320 h 675"/>
                  <a:gd name="T54" fmla="*/ 87 w 730"/>
                  <a:gd name="T55" fmla="*/ 326 h 675"/>
                  <a:gd name="T56" fmla="*/ 79 w 730"/>
                  <a:gd name="T57" fmla="*/ 329 h 675"/>
                  <a:gd name="T58" fmla="*/ 76 w 730"/>
                  <a:gd name="T59" fmla="*/ 332 h 675"/>
                  <a:gd name="T60" fmla="*/ 65 w 730"/>
                  <a:gd name="T61" fmla="*/ 332 h 675"/>
                  <a:gd name="T62" fmla="*/ 53 w 730"/>
                  <a:gd name="T63" fmla="*/ 337 h 675"/>
                  <a:gd name="T64" fmla="*/ 39 w 730"/>
                  <a:gd name="T65" fmla="*/ 334 h 675"/>
                  <a:gd name="T66" fmla="*/ 27 w 730"/>
                  <a:gd name="T67" fmla="*/ 334 h 675"/>
                  <a:gd name="T68" fmla="*/ 20 w 730"/>
                  <a:gd name="T69" fmla="*/ 332 h 675"/>
                  <a:gd name="T70" fmla="*/ 14 w 730"/>
                  <a:gd name="T71" fmla="*/ 329 h 675"/>
                  <a:gd name="T72" fmla="*/ 3 w 730"/>
                  <a:gd name="T73" fmla="*/ 320 h 675"/>
                  <a:gd name="T74" fmla="*/ 3 w 730"/>
                  <a:gd name="T75" fmla="*/ 320 h 675"/>
                  <a:gd name="T76" fmla="*/ 0 w 730"/>
                  <a:gd name="T77" fmla="*/ 275 h 675"/>
                  <a:gd name="T78" fmla="*/ 0 w 730"/>
                  <a:gd name="T79" fmla="*/ 275 h 675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730"/>
                  <a:gd name="T121" fmla="*/ 0 h 675"/>
                  <a:gd name="T122" fmla="*/ 730 w 730"/>
                  <a:gd name="T123" fmla="*/ 675 h 675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730" h="675">
                    <a:moveTo>
                      <a:pt x="0" y="551"/>
                    </a:moveTo>
                    <a:lnTo>
                      <a:pt x="11" y="52"/>
                    </a:lnTo>
                    <a:lnTo>
                      <a:pt x="135" y="12"/>
                    </a:lnTo>
                    <a:lnTo>
                      <a:pt x="623" y="0"/>
                    </a:lnTo>
                    <a:lnTo>
                      <a:pt x="684" y="186"/>
                    </a:lnTo>
                    <a:lnTo>
                      <a:pt x="730" y="483"/>
                    </a:lnTo>
                    <a:lnTo>
                      <a:pt x="667" y="597"/>
                    </a:lnTo>
                    <a:lnTo>
                      <a:pt x="656" y="601"/>
                    </a:lnTo>
                    <a:lnTo>
                      <a:pt x="629" y="624"/>
                    </a:lnTo>
                    <a:lnTo>
                      <a:pt x="612" y="629"/>
                    </a:lnTo>
                    <a:lnTo>
                      <a:pt x="595" y="641"/>
                    </a:lnTo>
                    <a:lnTo>
                      <a:pt x="572" y="641"/>
                    </a:lnTo>
                    <a:lnTo>
                      <a:pt x="555" y="641"/>
                    </a:lnTo>
                    <a:lnTo>
                      <a:pt x="532" y="629"/>
                    </a:lnTo>
                    <a:lnTo>
                      <a:pt x="517" y="618"/>
                    </a:lnTo>
                    <a:lnTo>
                      <a:pt x="505" y="601"/>
                    </a:lnTo>
                    <a:lnTo>
                      <a:pt x="494" y="591"/>
                    </a:lnTo>
                    <a:lnTo>
                      <a:pt x="488" y="563"/>
                    </a:lnTo>
                    <a:lnTo>
                      <a:pt x="488" y="551"/>
                    </a:lnTo>
                    <a:lnTo>
                      <a:pt x="471" y="135"/>
                    </a:lnTo>
                    <a:lnTo>
                      <a:pt x="141" y="118"/>
                    </a:lnTo>
                    <a:lnTo>
                      <a:pt x="152" y="247"/>
                    </a:lnTo>
                    <a:lnTo>
                      <a:pt x="399" y="242"/>
                    </a:lnTo>
                    <a:lnTo>
                      <a:pt x="414" y="371"/>
                    </a:lnTo>
                    <a:lnTo>
                      <a:pt x="184" y="371"/>
                    </a:lnTo>
                    <a:lnTo>
                      <a:pt x="184" y="641"/>
                    </a:lnTo>
                    <a:lnTo>
                      <a:pt x="173" y="652"/>
                    </a:lnTo>
                    <a:lnTo>
                      <a:pt x="158" y="658"/>
                    </a:lnTo>
                    <a:lnTo>
                      <a:pt x="152" y="664"/>
                    </a:lnTo>
                    <a:lnTo>
                      <a:pt x="129" y="664"/>
                    </a:lnTo>
                    <a:lnTo>
                      <a:pt x="106" y="675"/>
                    </a:lnTo>
                    <a:lnTo>
                      <a:pt x="78" y="669"/>
                    </a:lnTo>
                    <a:lnTo>
                      <a:pt x="55" y="669"/>
                    </a:lnTo>
                    <a:lnTo>
                      <a:pt x="40" y="664"/>
                    </a:lnTo>
                    <a:lnTo>
                      <a:pt x="28" y="658"/>
                    </a:lnTo>
                    <a:lnTo>
                      <a:pt x="6" y="641"/>
                    </a:lnTo>
                    <a:lnTo>
                      <a:pt x="0" y="551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3611" name="Freeform 18"/>
              <p:cNvSpPr>
                <a:spLocks/>
              </p:cNvSpPr>
              <p:nvPr/>
            </p:nvSpPr>
            <p:spPr bwMode="auto">
              <a:xfrm>
                <a:off x="2857" y="2531"/>
                <a:ext cx="340" cy="354"/>
              </a:xfrm>
              <a:custGeom>
                <a:avLst/>
                <a:gdLst>
                  <a:gd name="T0" fmla="*/ 40 w 680"/>
                  <a:gd name="T1" fmla="*/ 228 h 709"/>
                  <a:gd name="T2" fmla="*/ 20 w 680"/>
                  <a:gd name="T3" fmla="*/ 208 h 709"/>
                  <a:gd name="T4" fmla="*/ 9 w 680"/>
                  <a:gd name="T5" fmla="*/ 188 h 709"/>
                  <a:gd name="T6" fmla="*/ 0 w 680"/>
                  <a:gd name="T7" fmla="*/ 157 h 709"/>
                  <a:gd name="T8" fmla="*/ 0 w 680"/>
                  <a:gd name="T9" fmla="*/ 129 h 709"/>
                  <a:gd name="T10" fmla="*/ 5 w 680"/>
                  <a:gd name="T11" fmla="*/ 107 h 709"/>
                  <a:gd name="T12" fmla="*/ 17 w 680"/>
                  <a:gd name="T13" fmla="*/ 90 h 709"/>
                  <a:gd name="T14" fmla="*/ 34 w 680"/>
                  <a:gd name="T15" fmla="*/ 81 h 709"/>
                  <a:gd name="T16" fmla="*/ 56 w 680"/>
                  <a:gd name="T17" fmla="*/ 84 h 709"/>
                  <a:gd name="T18" fmla="*/ 76 w 680"/>
                  <a:gd name="T19" fmla="*/ 96 h 709"/>
                  <a:gd name="T20" fmla="*/ 90 w 680"/>
                  <a:gd name="T21" fmla="*/ 104 h 709"/>
                  <a:gd name="T22" fmla="*/ 93 w 680"/>
                  <a:gd name="T23" fmla="*/ 104 h 709"/>
                  <a:gd name="T24" fmla="*/ 96 w 680"/>
                  <a:gd name="T25" fmla="*/ 84 h 709"/>
                  <a:gd name="T26" fmla="*/ 104 w 680"/>
                  <a:gd name="T27" fmla="*/ 59 h 709"/>
                  <a:gd name="T28" fmla="*/ 118 w 680"/>
                  <a:gd name="T29" fmla="*/ 31 h 709"/>
                  <a:gd name="T30" fmla="*/ 138 w 680"/>
                  <a:gd name="T31" fmla="*/ 8 h 709"/>
                  <a:gd name="T32" fmla="*/ 164 w 680"/>
                  <a:gd name="T33" fmla="*/ 0 h 709"/>
                  <a:gd name="T34" fmla="*/ 185 w 680"/>
                  <a:gd name="T35" fmla="*/ 0 h 709"/>
                  <a:gd name="T36" fmla="*/ 199 w 680"/>
                  <a:gd name="T37" fmla="*/ 0 h 709"/>
                  <a:gd name="T38" fmla="*/ 205 w 680"/>
                  <a:gd name="T39" fmla="*/ 2 h 709"/>
                  <a:gd name="T40" fmla="*/ 228 w 680"/>
                  <a:gd name="T41" fmla="*/ 11 h 709"/>
                  <a:gd name="T42" fmla="*/ 241 w 680"/>
                  <a:gd name="T43" fmla="*/ 37 h 709"/>
                  <a:gd name="T44" fmla="*/ 238 w 680"/>
                  <a:gd name="T45" fmla="*/ 59 h 709"/>
                  <a:gd name="T46" fmla="*/ 315 w 680"/>
                  <a:gd name="T47" fmla="*/ 104 h 709"/>
                  <a:gd name="T48" fmla="*/ 326 w 680"/>
                  <a:gd name="T49" fmla="*/ 123 h 709"/>
                  <a:gd name="T50" fmla="*/ 335 w 680"/>
                  <a:gd name="T51" fmla="*/ 143 h 709"/>
                  <a:gd name="T52" fmla="*/ 340 w 680"/>
                  <a:gd name="T53" fmla="*/ 166 h 709"/>
                  <a:gd name="T54" fmla="*/ 332 w 680"/>
                  <a:gd name="T55" fmla="*/ 188 h 709"/>
                  <a:gd name="T56" fmla="*/ 318 w 680"/>
                  <a:gd name="T57" fmla="*/ 211 h 709"/>
                  <a:gd name="T58" fmla="*/ 298 w 680"/>
                  <a:gd name="T59" fmla="*/ 233 h 709"/>
                  <a:gd name="T60" fmla="*/ 250 w 680"/>
                  <a:gd name="T61" fmla="*/ 255 h 709"/>
                  <a:gd name="T62" fmla="*/ 253 w 680"/>
                  <a:gd name="T63" fmla="*/ 272 h 709"/>
                  <a:gd name="T64" fmla="*/ 247 w 680"/>
                  <a:gd name="T65" fmla="*/ 298 h 709"/>
                  <a:gd name="T66" fmla="*/ 222 w 680"/>
                  <a:gd name="T67" fmla="*/ 331 h 709"/>
                  <a:gd name="T68" fmla="*/ 202 w 680"/>
                  <a:gd name="T69" fmla="*/ 340 h 709"/>
                  <a:gd name="T70" fmla="*/ 185 w 680"/>
                  <a:gd name="T71" fmla="*/ 348 h 709"/>
                  <a:gd name="T72" fmla="*/ 167 w 680"/>
                  <a:gd name="T73" fmla="*/ 351 h 709"/>
                  <a:gd name="T74" fmla="*/ 149 w 680"/>
                  <a:gd name="T75" fmla="*/ 354 h 709"/>
                  <a:gd name="T76" fmla="*/ 120 w 680"/>
                  <a:gd name="T77" fmla="*/ 348 h 709"/>
                  <a:gd name="T78" fmla="*/ 109 w 680"/>
                  <a:gd name="T79" fmla="*/ 348 h 709"/>
                  <a:gd name="T80" fmla="*/ 45 w 680"/>
                  <a:gd name="T81" fmla="*/ 231 h 709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680"/>
                  <a:gd name="T124" fmla="*/ 0 h 709"/>
                  <a:gd name="T125" fmla="*/ 680 w 680"/>
                  <a:gd name="T126" fmla="*/ 709 h 709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680" h="709">
                    <a:moveTo>
                      <a:pt x="91" y="462"/>
                    </a:moveTo>
                    <a:lnTo>
                      <a:pt x="80" y="456"/>
                    </a:lnTo>
                    <a:lnTo>
                      <a:pt x="57" y="433"/>
                    </a:lnTo>
                    <a:lnTo>
                      <a:pt x="40" y="416"/>
                    </a:lnTo>
                    <a:lnTo>
                      <a:pt x="29" y="399"/>
                    </a:lnTo>
                    <a:lnTo>
                      <a:pt x="17" y="376"/>
                    </a:lnTo>
                    <a:lnTo>
                      <a:pt x="11" y="349"/>
                    </a:lnTo>
                    <a:lnTo>
                      <a:pt x="0" y="315"/>
                    </a:lnTo>
                    <a:lnTo>
                      <a:pt x="0" y="287"/>
                    </a:lnTo>
                    <a:lnTo>
                      <a:pt x="0" y="258"/>
                    </a:lnTo>
                    <a:lnTo>
                      <a:pt x="6" y="237"/>
                    </a:lnTo>
                    <a:lnTo>
                      <a:pt x="11" y="215"/>
                    </a:lnTo>
                    <a:lnTo>
                      <a:pt x="23" y="197"/>
                    </a:lnTo>
                    <a:lnTo>
                      <a:pt x="34" y="180"/>
                    </a:lnTo>
                    <a:lnTo>
                      <a:pt x="51" y="169"/>
                    </a:lnTo>
                    <a:lnTo>
                      <a:pt x="68" y="163"/>
                    </a:lnTo>
                    <a:lnTo>
                      <a:pt x="91" y="163"/>
                    </a:lnTo>
                    <a:lnTo>
                      <a:pt x="112" y="169"/>
                    </a:lnTo>
                    <a:lnTo>
                      <a:pt x="135" y="180"/>
                    </a:lnTo>
                    <a:lnTo>
                      <a:pt x="152" y="192"/>
                    </a:lnTo>
                    <a:lnTo>
                      <a:pt x="169" y="203"/>
                    </a:lnTo>
                    <a:lnTo>
                      <a:pt x="181" y="209"/>
                    </a:lnTo>
                    <a:lnTo>
                      <a:pt x="186" y="215"/>
                    </a:lnTo>
                    <a:lnTo>
                      <a:pt x="186" y="209"/>
                    </a:lnTo>
                    <a:lnTo>
                      <a:pt x="186" y="192"/>
                    </a:lnTo>
                    <a:lnTo>
                      <a:pt x="192" y="169"/>
                    </a:lnTo>
                    <a:lnTo>
                      <a:pt x="203" y="146"/>
                    </a:lnTo>
                    <a:lnTo>
                      <a:pt x="209" y="118"/>
                    </a:lnTo>
                    <a:lnTo>
                      <a:pt x="219" y="91"/>
                    </a:lnTo>
                    <a:lnTo>
                      <a:pt x="236" y="63"/>
                    </a:lnTo>
                    <a:lnTo>
                      <a:pt x="259" y="45"/>
                    </a:lnTo>
                    <a:lnTo>
                      <a:pt x="276" y="17"/>
                    </a:lnTo>
                    <a:lnTo>
                      <a:pt x="304" y="11"/>
                    </a:lnTo>
                    <a:lnTo>
                      <a:pt x="327" y="0"/>
                    </a:lnTo>
                    <a:lnTo>
                      <a:pt x="354" y="0"/>
                    </a:lnTo>
                    <a:lnTo>
                      <a:pt x="371" y="0"/>
                    </a:lnTo>
                    <a:lnTo>
                      <a:pt x="388" y="0"/>
                    </a:lnTo>
                    <a:lnTo>
                      <a:pt x="399" y="0"/>
                    </a:lnTo>
                    <a:lnTo>
                      <a:pt x="405" y="5"/>
                    </a:lnTo>
                    <a:lnTo>
                      <a:pt x="411" y="5"/>
                    </a:lnTo>
                    <a:lnTo>
                      <a:pt x="439" y="11"/>
                    </a:lnTo>
                    <a:lnTo>
                      <a:pt x="456" y="23"/>
                    </a:lnTo>
                    <a:lnTo>
                      <a:pt x="477" y="45"/>
                    </a:lnTo>
                    <a:lnTo>
                      <a:pt x="483" y="74"/>
                    </a:lnTo>
                    <a:lnTo>
                      <a:pt x="483" y="108"/>
                    </a:lnTo>
                    <a:lnTo>
                      <a:pt x="477" y="118"/>
                    </a:lnTo>
                    <a:lnTo>
                      <a:pt x="477" y="129"/>
                    </a:lnTo>
                    <a:lnTo>
                      <a:pt x="629" y="209"/>
                    </a:lnTo>
                    <a:lnTo>
                      <a:pt x="635" y="220"/>
                    </a:lnTo>
                    <a:lnTo>
                      <a:pt x="652" y="247"/>
                    </a:lnTo>
                    <a:lnTo>
                      <a:pt x="658" y="264"/>
                    </a:lnTo>
                    <a:lnTo>
                      <a:pt x="669" y="287"/>
                    </a:lnTo>
                    <a:lnTo>
                      <a:pt x="675" y="310"/>
                    </a:lnTo>
                    <a:lnTo>
                      <a:pt x="680" y="332"/>
                    </a:lnTo>
                    <a:lnTo>
                      <a:pt x="669" y="355"/>
                    </a:lnTo>
                    <a:lnTo>
                      <a:pt x="663" y="376"/>
                    </a:lnTo>
                    <a:lnTo>
                      <a:pt x="652" y="399"/>
                    </a:lnTo>
                    <a:lnTo>
                      <a:pt x="635" y="422"/>
                    </a:lnTo>
                    <a:lnTo>
                      <a:pt x="606" y="450"/>
                    </a:lnTo>
                    <a:lnTo>
                      <a:pt x="595" y="467"/>
                    </a:lnTo>
                    <a:lnTo>
                      <a:pt x="494" y="494"/>
                    </a:lnTo>
                    <a:lnTo>
                      <a:pt x="500" y="511"/>
                    </a:lnTo>
                    <a:lnTo>
                      <a:pt x="506" y="522"/>
                    </a:lnTo>
                    <a:lnTo>
                      <a:pt x="506" y="545"/>
                    </a:lnTo>
                    <a:lnTo>
                      <a:pt x="506" y="568"/>
                    </a:lnTo>
                    <a:lnTo>
                      <a:pt x="494" y="597"/>
                    </a:lnTo>
                    <a:lnTo>
                      <a:pt x="471" y="629"/>
                    </a:lnTo>
                    <a:lnTo>
                      <a:pt x="445" y="663"/>
                    </a:lnTo>
                    <a:lnTo>
                      <a:pt x="428" y="674"/>
                    </a:lnTo>
                    <a:lnTo>
                      <a:pt x="405" y="680"/>
                    </a:lnTo>
                    <a:lnTo>
                      <a:pt x="388" y="686"/>
                    </a:lnTo>
                    <a:lnTo>
                      <a:pt x="371" y="697"/>
                    </a:lnTo>
                    <a:lnTo>
                      <a:pt x="348" y="697"/>
                    </a:lnTo>
                    <a:lnTo>
                      <a:pt x="333" y="703"/>
                    </a:lnTo>
                    <a:lnTo>
                      <a:pt x="310" y="703"/>
                    </a:lnTo>
                    <a:lnTo>
                      <a:pt x="298" y="709"/>
                    </a:lnTo>
                    <a:lnTo>
                      <a:pt x="264" y="703"/>
                    </a:lnTo>
                    <a:lnTo>
                      <a:pt x="241" y="697"/>
                    </a:lnTo>
                    <a:lnTo>
                      <a:pt x="224" y="697"/>
                    </a:lnTo>
                    <a:lnTo>
                      <a:pt x="219" y="697"/>
                    </a:lnTo>
                    <a:lnTo>
                      <a:pt x="91" y="462"/>
                    </a:lnTo>
                    <a:close/>
                  </a:path>
                </a:pathLst>
              </a:custGeom>
              <a:solidFill>
                <a:srgbClr val="599E2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3612" name="Freeform 19"/>
              <p:cNvSpPr>
                <a:spLocks/>
              </p:cNvSpPr>
              <p:nvPr/>
            </p:nvSpPr>
            <p:spPr bwMode="auto">
              <a:xfrm>
                <a:off x="2697" y="2972"/>
                <a:ext cx="236" cy="138"/>
              </a:xfrm>
              <a:custGeom>
                <a:avLst/>
                <a:gdLst>
                  <a:gd name="T0" fmla="*/ 0 w 471"/>
                  <a:gd name="T1" fmla="*/ 40 h 275"/>
                  <a:gd name="T2" fmla="*/ 210 w 471"/>
                  <a:gd name="T3" fmla="*/ 0 h 275"/>
                  <a:gd name="T4" fmla="*/ 236 w 471"/>
                  <a:gd name="T5" fmla="*/ 93 h 275"/>
                  <a:gd name="T6" fmla="*/ 3 w 471"/>
                  <a:gd name="T7" fmla="*/ 138 h 275"/>
                  <a:gd name="T8" fmla="*/ 0 w 471"/>
                  <a:gd name="T9" fmla="*/ 40 h 275"/>
                  <a:gd name="T10" fmla="*/ 0 w 471"/>
                  <a:gd name="T11" fmla="*/ 40 h 27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1"/>
                  <a:gd name="T19" fmla="*/ 0 h 275"/>
                  <a:gd name="T20" fmla="*/ 471 w 471"/>
                  <a:gd name="T21" fmla="*/ 275 h 27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1" h="275">
                    <a:moveTo>
                      <a:pt x="0" y="79"/>
                    </a:moveTo>
                    <a:lnTo>
                      <a:pt x="420" y="0"/>
                    </a:lnTo>
                    <a:lnTo>
                      <a:pt x="471" y="186"/>
                    </a:lnTo>
                    <a:lnTo>
                      <a:pt x="5" y="275"/>
                    </a:lnTo>
                    <a:lnTo>
                      <a:pt x="0" y="79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3613" name="Freeform 20"/>
              <p:cNvSpPr>
                <a:spLocks/>
              </p:cNvSpPr>
              <p:nvPr/>
            </p:nvSpPr>
            <p:spPr bwMode="auto">
              <a:xfrm>
                <a:off x="1948" y="2515"/>
                <a:ext cx="216" cy="280"/>
              </a:xfrm>
              <a:custGeom>
                <a:avLst/>
                <a:gdLst>
                  <a:gd name="T0" fmla="*/ 152 w 433"/>
                  <a:gd name="T1" fmla="*/ 0 h 561"/>
                  <a:gd name="T2" fmla="*/ 149 w 433"/>
                  <a:gd name="T3" fmla="*/ 3 h 561"/>
                  <a:gd name="T4" fmla="*/ 135 w 433"/>
                  <a:gd name="T5" fmla="*/ 13 h 561"/>
                  <a:gd name="T6" fmla="*/ 129 w 433"/>
                  <a:gd name="T7" fmla="*/ 16 h 561"/>
                  <a:gd name="T8" fmla="*/ 120 w 433"/>
                  <a:gd name="T9" fmla="*/ 28 h 561"/>
                  <a:gd name="T10" fmla="*/ 109 w 433"/>
                  <a:gd name="T11" fmla="*/ 39 h 561"/>
                  <a:gd name="T12" fmla="*/ 101 w 433"/>
                  <a:gd name="T13" fmla="*/ 48 h 561"/>
                  <a:gd name="T14" fmla="*/ 90 w 433"/>
                  <a:gd name="T15" fmla="*/ 59 h 561"/>
                  <a:gd name="T16" fmla="*/ 76 w 433"/>
                  <a:gd name="T17" fmla="*/ 70 h 561"/>
                  <a:gd name="T18" fmla="*/ 64 w 433"/>
                  <a:gd name="T19" fmla="*/ 78 h 561"/>
                  <a:gd name="T20" fmla="*/ 56 w 433"/>
                  <a:gd name="T21" fmla="*/ 89 h 561"/>
                  <a:gd name="T22" fmla="*/ 43 w 433"/>
                  <a:gd name="T23" fmla="*/ 98 h 561"/>
                  <a:gd name="T24" fmla="*/ 34 w 433"/>
                  <a:gd name="T25" fmla="*/ 109 h 561"/>
                  <a:gd name="T26" fmla="*/ 23 w 433"/>
                  <a:gd name="T27" fmla="*/ 121 h 561"/>
                  <a:gd name="T28" fmla="*/ 17 w 433"/>
                  <a:gd name="T29" fmla="*/ 129 h 561"/>
                  <a:gd name="T30" fmla="*/ 8 w 433"/>
                  <a:gd name="T31" fmla="*/ 137 h 561"/>
                  <a:gd name="T32" fmla="*/ 3 w 433"/>
                  <a:gd name="T33" fmla="*/ 145 h 561"/>
                  <a:gd name="T34" fmla="*/ 0 w 433"/>
                  <a:gd name="T35" fmla="*/ 157 h 561"/>
                  <a:gd name="T36" fmla="*/ 0 w 433"/>
                  <a:gd name="T37" fmla="*/ 171 h 561"/>
                  <a:gd name="T38" fmla="*/ 0 w 433"/>
                  <a:gd name="T39" fmla="*/ 180 h 561"/>
                  <a:gd name="T40" fmla="*/ 6 w 433"/>
                  <a:gd name="T41" fmla="*/ 194 h 561"/>
                  <a:gd name="T42" fmla="*/ 8 w 433"/>
                  <a:gd name="T43" fmla="*/ 207 h 561"/>
                  <a:gd name="T44" fmla="*/ 17 w 433"/>
                  <a:gd name="T45" fmla="*/ 221 h 561"/>
                  <a:gd name="T46" fmla="*/ 23 w 433"/>
                  <a:gd name="T47" fmla="*/ 230 h 561"/>
                  <a:gd name="T48" fmla="*/ 28 w 433"/>
                  <a:gd name="T49" fmla="*/ 241 h 561"/>
                  <a:gd name="T50" fmla="*/ 34 w 433"/>
                  <a:gd name="T51" fmla="*/ 253 h 561"/>
                  <a:gd name="T52" fmla="*/ 40 w 433"/>
                  <a:gd name="T53" fmla="*/ 263 h 561"/>
                  <a:gd name="T54" fmla="*/ 47 w 433"/>
                  <a:gd name="T55" fmla="*/ 275 h 561"/>
                  <a:gd name="T56" fmla="*/ 53 w 433"/>
                  <a:gd name="T57" fmla="*/ 280 h 561"/>
                  <a:gd name="T58" fmla="*/ 216 w 433"/>
                  <a:gd name="T59" fmla="*/ 171 h 561"/>
                  <a:gd name="T60" fmla="*/ 152 w 433"/>
                  <a:gd name="T61" fmla="*/ 0 h 561"/>
                  <a:gd name="T62" fmla="*/ 152 w 433"/>
                  <a:gd name="T63" fmla="*/ 0 h 56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433"/>
                  <a:gd name="T97" fmla="*/ 0 h 561"/>
                  <a:gd name="T98" fmla="*/ 433 w 433"/>
                  <a:gd name="T99" fmla="*/ 561 h 561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433" h="561">
                    <a:moveTo>
                      <a:pt x="304" y="0"/>
                    </a:moveTo>
                    <a:lnTo>
                      <a:pt x="299" y="6"/>
                    </a:lnTo>
                    <a:lnTo>
                      <a:pt x="270" y="27"/>
                    </a:lnTo>
                    <a:lnTo>
                      <a:pt x="259" y="33"/>
                    </a:lnTo>
                    <a:lnTo>
                      <a:pt x="241" y="56"/>
                    </a:lnTo>
                    <a:lnTo>
                      <a:pt x="219" y="78"/>
                    </a:lnTo>
                    <a:lnTo>
                      <a:pt x="203" y="96"/>
                    </a:lnTo>
                    <a:lnTo>
                      <a:pt x="181" y="118"/>
                    </a:lnTo>
                    <a:lnTo>
                      <a:pt x="152" y="141"/>
                    </a:lnTo>
                    <a:lnTo>
                      <a:pt x="129" y="156"/>
                    </a:lnTo>
                    <a:lnTo>
                      <a:pt x="112" y="179"/>
                    </a:lnTo>
                    <a:lnTo>
                      <a:pt x="86" y="196"/>
                    </a:lnTo>
                    <a:lnTo>
                      <a:pt x="69" y="219"/>
                    </a:lnTo>
                    <a:lnTo>
                      <a:pt x="46" y="242"/>
                    </a:lnTo>
                    <a:lnTo>
                      <a:pt x="34" y="259"/>
                    </a:lnTo>
                    <a:lnTo>
                      <a:pt x="17" y="274"/>
                    </a:lnTo>
                    <a:lnTo>
                      <a:pt x="6" y="291"/>
                    </a:lnTo>
                    <a:lnTo>
                      <a:pt x="0" y="314"/>
                    </a:lnTo>
                    <a:lnTo>
                      <a:pt x="0" y="343"/>
                    </a:lnTo>
                    <a:lnTo>
                      <a:pt x="0" y="360"/>
                    </a:lnTo>
                    <a:lnTo>
                      <a:pt x="12" y="388"/>
                    </a:lnTo>
                    <a:lnTo>
                      <a:pt x="17" y="415"/>
                    </a:lnTo>
                    <a:lnTo>
                      <a:pt x="34" y="443"/>
                    </a:lnTo>
                    <a:lnTo>
                      <a:pt x="46" y="460"/>
                    </a:lnTo>
                    <a:lnTo>
                      <a:pt x="57" y="483"/>
                    </a:lnTo>
                    <a:lnTo>
                      <a:pt x="69" y="506"/>
                    </a:lnTo>
                    <a:lnTo>
                      <a:pt x="80" y="527"/>
                    </a:lnTo>
                    <a:lnTo>
                      <a:pt x="95" y="550"/>
                    </a:lnTo>
                    <a:lnTo>
                      <a:pt x="107" y="561"/>
                    </a:lnTo>
                    <a:lnTo>
                      <a:pt x="433" y="343"/>
                    </a:lnTo>
                    <a:lnTo>
                      <a:pt x="304" y="0"/>
                    </a:lnTo>
                    <a:close/>
                  </a:path>
                </a:pathLst>
              </a:custGeom>
              <a:solidFill>
                <a:srgbClr val="599E2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3614" name="Freeform 21"/>
              <p:cNvSpPr>
                <a:spLocks/>
              </p:cNvSpPr>
              <p:nvPr/>
            </p:nvSpPr>
            <p:spPr bwMode="auto">
              <a:xfrm>
                <a:off x="1712" y="2357"/>
                <a:ext cx="1732" cy="983"/>
              </a:xfrm>
              <a:custGeom>
                <a:avLst/>
                <a:gdLst>
                  <a:gd name="T0" fmla="*/ 241 w 3465"/>
                  <a:gd name="T1" fmla="*/ 34 h 1965"/>
                  <a:gd name="T2" fmla="*/ 155 w 3465"/>
                  <a:gd name="T3" fmla="*/ 88 h 1965"/>
                  <a:gd name="T4" fmla="*/ 76 w 3465"/>
                  <a:gd name="T5" fmla="*/ 152 h 1965"/>
                  <a:gd name="T6" fmla="*/ 20 w 3465"/>
                  <a:gd name="T7" fmla="*/ 239 h 1965"/>
                  <a:gd name="T8" fmla="*/ 0 w 3465"/>
                  <a:gd name="T9" fmla="*/ 320 h 1965"/>
                  <a:gd name="T10" fmla="*/ 5 w 3465"/>
                  <a:gd name="T11" fmla="*/ 399 h 1965"/>
                  <a:gd name="T12" fmla="*/ 36 w 3465"/>
                  <a:gd name="T13" fmla="*/ 475 h 1965"/>
                  <a:gd name="T14" fmla="*/ 115 w 3465"/>
                  <a:gd name="T15" fmla="*/ 585 h 1965"/>
                  <a:gd name="T16" fmla="*/ 199 w 3465"/>
                  <a:gd name="T17" fmla="*/ 665 h 1965"/>
                  <a:gd name="T18" fmla="*/ 294 w 3465"/>
                  <a:gd name="T19" fmla="*/ 736 h 1965"/>
                  <a:gd name="T20" fmla="*/ 399 w 3465"/>
                  <a:gd name="T21" fmla="*/ 795 h 1965"/>
                  <a:gd name="T22" fmla="*/ 508 w 3465"/>
                  <a:gd name="T23" fmla="*/ 845 h 1965"/>
                  <a:gd name="T24" fmla="*/ 620 w 3465"/>
                  <a:gd name="T25" fmla="*/ 882 h 1965"/>
                  <a:gd name="T26" fmla="*/ 735 w 3465"/>
                  <a:gd name="T27" fmla="*/ 915 h 1965"/>
                  <a:gd name="T28" fmla="*/ 853 w 3465"/>
                  <a:gd name="T29" fmla="*/ 944 h 1965"/>
                  <a:gd name="T30" fmla="*/ 965 w 3465"/>
                  <a:gd name="T31" fmla="*/ 966 h 1965"/>
                  <a:gd name="T32" fmla="*/ 1077 w 3465"/>
                  <a:gd name="T33" fmla="*/ 977 h 1965"/>
                  <a:gd name="T34" fmla="*/ 1188 w 3465"/>
                  <a:gd name="T35" fmla="*/ 980 h 1965"/>
                  <a:gd name="T36" fmla="*/ 1294 w 3465"/>
                  <a:gd name="T37" fmla="*/ 966 h 1965"/>
                  <a:gd name="T38" fmla="*/ 1395 w 3465"/>
                  <a:gd name="T39" fmla="*/ 938 h 1965"/>
                  <a:gd name="T40" fmla="*/ 1488 w 3465"/>
                  <a:gd name="T41" fmla="*/ 894 h 1965"/>
                  <a:gd name="T42" fmla="*/ 1569 w 3465"/>
                  <a:gd name="T43" fmla="*/ 826 h 1965"/>
                  <a:gd name="T44" fmla="*/ 1636 w 3465"/>
                  <a:gd name="T45" fmla="*/ 739 h 1965"/>
                  <a:gd name="T46" fmla="*/ 1684 w 3465"/>
                  <a:gd name="T47" fmla="*/ 638 h 1965"/>
                  <a:gd name="T48" fmla="*/ 1709 w 3465"/>
                  <a:gd name="T49" fmla="*/ 545 h 1965"/>
                  <a:gd name="T50" fmla="*/ 1726 w 3465"/>
                  <a:gd name="T51" fmla="*/ 447 h 1965"/>
                  <a:gd name="T52" fmla="*/ 1729 w 3465"/>
                  <a:gd name="T53" fmla="*/ 352 h 1965"/>
                  <a:gd name="T54" fmla="*/ 1715 w 3465"/>
                  <a:gd name="T55" fmla="*/ 259 h 1965"/>
                  <a:gd name="T56" fmla="*/ 1678 w 3465"/>
                  <a:gd name="T57" fmla="*/ 177 h 1965"/>
                  <a:gd name="T58" fmla="*/ 1583 w 3465"/>
                  <a:gd name="T59" fmla="*/ 82 h 1965"/>
                  <a:gd name="T60" fmla="*/ 1491 w 3465"/>
                  <a:gd name="T61" fmla="*/ 49 h 1965"/>
                  <a:gd name="T62" fmla="*/ 1504 w 3465"/>
                  <a:gd name="T63" fmla="*/ 88 h 1965"/>
                  <a:gd name="T64" fmla="*/ 1611 w 3465"/>
                  <a:gd name="T65" fmla="*/ 149 h 1965"/>
                  <a:gd name="T66" fmla="*/ 1673 w 3465"/>
                  <a:gd name="T67" fmla="*/ 244 h 1965"/>
                  <a:gd name="T68" fmla="*/ 1692 w 3465"/>
                  <a:gd name="T69" fmla="*/ 332 h 1965"/>
                  <a:gd name="T70" fmla="*/ 1692 w 3465"/>
                  <a:gd name="T71" fmla="*/ 418 h 1965"/>
                  <a:gd name="T72" fmla="*/ 1681 w 3465"/>
                  <a:gd name="T73" fmla="*/ 514 h 1965"/>
                  <a:gd name="T74" fmla="*/ 1656 w 3465"/>
                  <a:gd name="T75" fmla="*/ 601 h 1965"/>
                  <a:gd name="T76" fmla="*/ 1625 w 3465"/>
                  <a:gd name="T77" fmla="*/ 688 h 1965"/>
                  <a:gd name="T78" fmla="*/ 1563 w 3465"/>
                  <a:gd name="T79" fmla="*/ 779 h 1965"/>
                  <a:gd name="T80" fmla="*/ 1471 w 3465"/>
                  <a:gd name="T81" fmla="*/ 862 h 1965"/>
                  <a:gd name="T82" fmla="*/ 1383 w 3465"/>
                  <a:gd name="T83" fmla="*/ 907 h 1965"/>
                  <a:gd name="T84" fmla="*/ 1288 w 3465"/>
                  <a:gd name="T85" fmla="*/ 932 h 1965"/>
                  <a:gd name="T86" fmla="*/ 1185 w 3465"/>
                  <a:gd name="T87" fmla="*/ 941 h 1965"/>
                  <a:gd name="T88" fmla="*/ 1080 w 3465"/>
                  <a:gd name="T89" fmla="*/ 941 h 1965"/>
                  <a:gd name="T90" fmla="*/ 977 w 3465"/>
                  <a:gd name="T91" fmla="*/ 930 h 1965"/>
                  <a:gd name="T92" fmla="*/ 876 w 3465"/>
                  <a:gd name="T93" fmla="*/ 913 h 1965"/>
                  <a:gd name="T94" fmla="*/ 777 w 3465"/>
                  <a:gd name="T95" fmla="*/ 888 h 1965"/>
                  <a:gd name="T96" fmla="*/ 682 w 3465"/>
                  <a:gd name="T97" fmla="*/ 862 h 1965"/>
                  <a:gd name="T98" fmla="*/ 586 w 3465"/>
                  <a:gd name="T99" fmla="*/ 832 h 1965"/>
                  <a:gd name="T100" fmla="*/ 494 w 3465"/>
                  <a:gd name="T101" fmla="*/ 798 h 1965"/>
                  <a:gd name="T102" fmla="*/ 401 w 3465"/>
                  <a:gd name="T103" fmla="*/ 753 h 1965"/>
                  <a:gd name="T104" fmla="*/ 317 w 3465"/>
                  <a:gd name="T105" fmla="*/ 705 h 1965"/>
                  <a:gd name="T106" fmla="*/ 235 w 3465"/>
                  <a:gd name="T107" fmla="*/ 649 h 1965"/>
                  <a:gd name="T108" fmla="*/ 117 w 3465"/>
                  <a:gd name="T109" fmla="*/ 536 h 1965"/>
                  <a:gd name="T110" fmla="*/ 59 w 3465"/>
                  <a:gd name="T111" fmla="*/ 438 h 1965"/>
                  <a:gd name="T112" fmla="*/ 36 w 3465"/>
                  <a:gd name="T113" fmla="*/ 357 h 1965"/>
                  <a:gd name="T114" fmla="*/ 47 w 3465"/>
                  <a:gd name="T115" fmla="*/ 256 h 1965"/>
                  <a:gd name="T116" fmla="*/ 106 w 3465"/>
                  <a:gd name="T117" fmla="*/ 167 h 1965"/>
                  <a:gd name="T118" fmla="*/ 199 w 3465"/>
                  <a:gd name="T119" fmla="*/ 99 h 1965"/>
                  <a:gd name="T120" fmla="*/ 300 w 3465"/>
                  <a:gd name="T121" fmla="*/ 49 h 1965"/>
                  <a:gd name="T122" fmla="*/ 328 w 3465"/>
                  <a:gd name="T123" fmla="*/ 0 h 1965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3465"/>
                  <a:gd name="T187" fmla="*/ 0 h 1965"/>
                  <a:gd name="T188" fmla="*/ 3465 w 3465"/>
                  <a:gd name="T189" fmla="*/ 1965 h 1965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3465" h="1965">
                    <a:moveTo>
                      <a:pt x="657" y="0"/>
                    </a:moveTo>
                    <a:lnTo>
                      <a:pt x="629" y="6"/>
                    </a:lnTo>
                    <a:lnTo>
                      <a:pt x="606" y="17"/>
                    </a:lnTo>
                    <a:lnTo>
                      <a:pt x="583" y="28"/>
                    </a:lnTo>
                    <a:lnTo>
                      <a:pt x="557" y="40"/>
                    </a:lnTo>
                    <a:lnTo>
                      <a:pt x="534" y="46"/>
                    </a:lnTo>
                    <a:lnTo>
                      <a:pt x="511" y="57"/>
                    </a:lnTo>
                    <a:lnTo>
                      <a:pt x="483" y="68"/>
                    </a:lnTo>
                    <a:lnTo>
                      <a:pt x="465" y="80"/>
                    </a:lnTo>
                    <a:lnTo>
                      <a:pt x="437" y="91"/>
                    </a:lnTo>
                    <a:lnTo>
                      <a:pt x="416" y="101"/>
                    </a:lnTo>
                    <a:lnTo>
                      <a:pt x="393" y="112"/>
                    </a:lnTo>
                    <a:lnTo>
                      <a:pt x="370" y="129"/>
                    </a:lnTo>
                    <a:lnTo>
                      <a:pt x="348" y="141"/>
                    </a:lnTo>
                    <a:lnTo>
                      <a:pt x="330" y="158"/>
                    </a:lnTo>
                    <a:lnTo>
                      <a:pt x="310" y="175"/>
                    </a:lnTo>
                    <a:lnTo>
                      <a:pt x="287" y="192"/>
                    </a:lnTo>
                    <a:lnTo>
                      <a:pt x="264" y="198"/>
                    </a:lnTo>
                    <a:lnTo>
                      <a:pt x="247" y="215"/>
                    </a:lnTo>
                    <a:lnTo>
                      <a:pt x="224" y="230"/>
                    </a:lnTo>
                    <a:lnTo>
                      <a:pt x="207" y="247"/>
                    </a:lnTo>
                    <a:lnTo>
                      <a:pt x="186" y="264"/>
                    </a:lnTo>
                    <a:lnTo>
                      <a:pt x="169" y="281"/>
                    </a:lnTo>
                    <a:lnTo>
                      <a:pt x="152" y="304"/>
                    </a:lnTo>
                    <a:lnTo>
                      <a:pt x="135" y="327"/>
                    </a:lnTo>
                    <a:lnTo>
                      <a:pt x="118" y="342"/>
                    </a:lnTo>
                    <a:lnTo>
                      <a:pt x="100" y="359"/>
                    </a:lnTo>
                    <a:lnTo>
                      <a:pt x="83" y="382"/>
                    </a:lnTo>
                    <a:lnTo>
                      <a:pt x="78" y="405"/>
                    </a:lnTo>
                    <a:lnTo>
                      <a:pt x="62" y="428"/>
                    </a:lnTo>
                    <a:lnTo>
                      <a:pt x="51" y="456"/>
                    </a:lnTo>
                    <a:lnTo>
                      <a:pt x="40" y="477"/>
                    </a:lnTo>
                    <a:lnTo>
                      <a:pt x="28" y="506"/>
                    </a:lnTo>
                    <a:lnTo>
                      <a:pt x="17" y="517"/>
                    </a:lnTo>
                    <a:lnTo>
                      <a:pt x="11" y="540"/>
                    </a:lnTo>
                    <a:lnTo>
                      <a:pt x="5" y="557"/>
                    </a:lnTo>
                    <a:lnTo>
                      <a:pt x="5" y="580"/>
                    </a:lnTo>
                    <a:lnTo>
                      <a:pt x="0" y="595"/>
                    </a:lnTo>
                    <a:lnTo>
                      <a:pt x="0" y="618"/>
                    </a:lnTo>
                    <a:lnTo>
                      <a:pt x="0" y="640"/>
                    </a:lnTo>
                    <a:lnTo>
                      <a:pt x="0" y="658"/>
                    </a:lnTo>
                    <a:lnTo>
                      <a:pt x="0" y="675"/>
                    </a:lnTo>
                    <a:lnTo>
                      <a:pt x="0" y="697"/>
                    </a:lnTo>
                    <a:lnTo>
                      <a:pt x="0" y="713"/>
                    </a:lnTo>
                    <a:lnTo>
                      <a:pt x="0" y="736"/>
                    </a:lnTo>
                    <a:lnTo>
                      <a:pt x="0" y="758"/>
                    </a:lnTo>
                    <a:lnTo>
                      <a:pt x="11" y="775"/>
                    </a:lnTo>
                    <a:lnTo>
                      <a:pt x="11" y="798"/>
                    </a:lnTo>
                    <a:lnTo>
                      <a:pt x="23" y="815"/>
                    </a:lnTo>
                    <a:lnTo>
                      <a:pt x="28" y="831"/>
                    </a:lnTo>
                    <a:lnTo>
                      <a:pt x="34" y="853"/>
                    </a:lnTo>
                    <a:lnTo>
                      <a:pt x="34" y="870"/>
                    </a:lnTo>
                    <a:lnTo>
                      <a:pt x="45" y="893"/>
                    </a:lnTo>
                    <a:lnTo>
                      <a:pt x="51" y="910"/>
                    </a:lnTo>
                    <a:lnTo>
                      <a:pt x="62" y="927"/>
                    </a:lnTo>
                    <a:lnTo>
                      <a:pt x="72" y="950"/>
                    </a:lnTo>
                    <a:lnTo>
                      <a:pt x="83" y="971"/>
                    </a:lnTo>
                    <a:lnTo>
                      <a:pt x="100" y="1005"/>
                    </a:lnTo>
                    <a:lnTo>
                      <a:pt x="129" y="1034"/>
                    </a:lnTo>
                    <a:lnTo>
                      <a:pt x="152" y="1072"/>
                    </a:lnTo>
                    <a:lnTo>
                      <a:pt x="180" y="1106"/>
                    </a:lnTo>
                    <a:lnTo>
                      <a:pt x="196" y="1123"/>
                    </a:lnTo>
                    <a:lnTo>
                      <a:pt x="213" y="1146"/>
                    </a:lnTo>
                    <a:lnTo>
                      <a:pt x="230" y="1169"/>
                    </a:lnTo>
                    <a:lnTo>
                      <a:pt x="253" y="1192"/>
                    </a:lnTo>
                    <a:lnTo>
                      <a:pt x="270" y="1213"/>
                    </a:lnTo>
                    <a:lnTo>
                      <a:pt x="292" y="1230"/>
                    </a:lnTo>
                    <a:lnTo>
                      <a:pt x="315" y="1252"/>
                    </a:lnTo>
                    <a:lnTo>
                      <a:pt x="336" y="1275"/>
                    </a:lnTo>
                    <a:lnTo>
                      <a:pt x="353" y="1292"/>
                    </a:lnTo>
                    <a:lnTo>
                      <a:pt x="376" y="1315"/>
                    </a:lnTo>
                    <a:lnTo>
                      <a:pt x="399" y="1330"/>
                    </a:lnTo>
                    <a:lnTo>
                      <a:pt x="422" y="1353"/>
                    </a:lnTo>
                    <a:lnTo>
                      <a:pt x="448" y="1370"/>
                    </a:lnTo>
                    <a:lnTo>
                      <a:pt x="471" y="1387"/>
                    </a:lnTo>
                    <a:lnTo>
                      <a:pt x="494" y="1405"/>
                    </a:lnTo>
                    <a:lnTo>
                      <a:pt x="522" y="1427"/>
                    </a:lnTo>
                    <a:lnTo>
                      <a:pt x="540" y="1437"/>
                    </a:lnTo>
                    <a:lnTo>
                      <a:pt x="566" y="1454"/>
                    </a:lnTo>
                    <a:lnTo>
                      <a:pt x="589" y="1471"/>
                    </a:lnTo>
                    <a:lnTo>
                      <a:pt x="617" y="1488"/>
                    </a:lnTo>
                    <a:lnTo>
                      <a:pt x="640" y="1500"/>
                    </a:lnTo>
                    <a:lnTo>
                      <a:pt x="669" y="1522"/>
                    </a:lnTo>
                    <a:lnTo>
                      <a:pt x="690" y="1534"/>
                    </a:lnTo>
                    <a:lnTo>
                      <a:pt x="718" y="1551"/>
                    </a:lnTo>
                    <a:lnTo>
                      <a:pt x="741" y="1560"/>
                    </a:lnTo>
                    <a:lnTo>
                      <a:pt x="770" y="1577"/>
                    </a:lnTo>
                    <a:lnTo>
                      <a:pt x="798" y="1589"/>
                    </a:lnTo>
                    <a:lnTo>
                      <a:pt x="825" y="1606"/>
                    </a:lnTo>
                    <a:lnTo>
                      <a:pt x="853" y="1617"/>
                    </a:lnTo>
                    <a:lnTo>
                      <a:pt x="882" y="1629"/>
                    </a:lnTo>
                    <a:lnTo>
                      <a:pt x="904" y="1646"/>
                    </a:lnTo>
                    <a:lnTo>
                      <a:pt x="937" y="1657"/>
                    </a:lnTo>
                    <a:lnTo>
                      <a:pt x="960" y="1669"/>
                    </a:lnTo>
                    <a:lnTo>
                      <a:pt x="988" y="1680"/>
                    </a:lnTo>
                    <a:lnTo>
                      <a:pt x="1017" y="1690"/>
                    </a:lnTo>
                    <a:lnTo>
                      <a:pt x="1045" y="1695"/>
                    </a:lnTo>
                    <a:lnTo>
                      <a:pt x="1072" y="1707"/>
                    </a:lnTo>
                    <a:lnTo>
                      <a:pt x="1100" y="1718"/>
                    </a:lnTo>
                    <a:lnTo>
                      <a:pt x="1123" y="1729"/>
                    </a:lnTo>
                    <a:lnTo>
                      <a:pt x="1157" y="1741"/>
                    </a:lnTo>
                    <a:lnTo>
                      <a:pt x="1184" y="1747"/>
                    </a:lnTo>
                    <a:lnTo>
                      <a:pt x="1212" y="1758"/>
                    </a:lnTo>
                    <a:lnTo>
                      <a:pt x="1241" y="1764"/>
                    </a:lnTo>
                    <a:lnTo>
                      <a:pt x="1269" y="1775"/>
                    </a:lnTo>
                    <a:lnTo>
                      <a:pt x="1296" y="1781"/>
                    </a:lnTo>
                    <a:lnTo>
                      <a:pt x="1324" y="1792"/>
                    </a:lnTo>
                    <a:lnTo>
                      <a:pt x="1359" y="1802"/>
                    </a:lnTo>
                    <a:lnTo>
                      <a:pt x="1387" y="1813"/>
                    </a:lnTo>
                    <a:lnTo>
                      <a:pt x="1414" y="1813"/>
                    </a:lnTo>
                    <a:lnTo>
                      <a:pt x="1442" y="1825"/>
                    </a:lnTo>
                    <a:lnTo>
                      <a:pt x="1471" y="1830"/>
                    </a:lnTo>
                    <a:lnTo>
                      <a:pt x="1505" y="1842"/>
                    </a:lnTo>
                    <a:lnTo>
                      <a:pt x="1528" y="1847"/>
                    </a:lnTo>
                    <a:lnTo>
                      <a:pt x="1560" y="1853"/>
                    </a:lnTo>
                    <a:lnTo>
                      <a:pt x="1589" y="1859"/>
                    </a:lnTo>
                    <a:lnTo>
                      <a:pt x="1623" y="1870"/>
                    </a:lnTo>
                    <a:lnTo>
                      <a:pt x="1646" y="1876"/>
                    </a:lnTo>
                    <a:lnTo>
                      <a:pt x="1678" y="1882"/>
                    </a:lnTo>
                    <a:lnTo>
                      <a:pt x="1707" y="1887"/>
                    </a:lnTo>
                    <a:lnTo>
                      <a:pt x="1735" y="1893"/>
                    </a:lnTo>
                    <a:lnTo>
                      <a:pt x="1764" y="1899"/>
                    </a:lnTo>
                    <a:lnTo>
                      <a:pt x="1790" y="1910"/>
                    </a:lnTo>
                    <a:lnTo>
                      <a:pt x="1824" y="1910"/>
                    </a:lnTo>
                    <a:lnTo>
                      <a:pt x="1853" y="1921"/>
                    </a:lnTo>
                    <a:lnTo>
                      <a:pt x="1876" y="1925"/>
                    </a:lnTo>
                    <a:lnTo>
                      <a:pt x="1902" y="1925"/>
                    </a:lnTo>
                    <a:lnTo>
                      <a:pt x="1931" y="1931"/>
                    </a:lnTo>
                    <a:lnTo>
                      <a:pt x="1959" y="1937"/>
                    </a:lnTo>
                    <a:lnTo>
                      <a:pt x="1988" y="1937"/>
                    </a:lnTo>
                    <a:lnTo>
                      <a:pt x="2016" y="1942"/>
                    </a:lnTo>
                    <a:lnTo>
                      <a:pt x="2043" y="1942"/>
                    </a:lnTo>
                    <a:lnTo>
                      <a:pt x="2071" y="1954"/>
                    </a:lnTo>
                    <a:lnTo>
                      <a:pt x="2100" y="1954"/>
                    </a:lnTo>
                    <a:lnTo>
                      <a:pt x="2128" y="1954"/>
                    </a:lnTo>
                    <a:lnTo>
                      <a:pt x="2155" y="1954"/>
                    </a:lnTo>
                    <a:lnTo>
                      <a:pt x="2184" y="1959"/>
                    </a:lnTo>
                    <a:lnTo>
                      <a:pt x="2212" y="1959"/>
                    </a:lnTo>
                    <a:lnTo>
                      <a:pt x="2241" y="1959"/>
                    </a:lnTo>
                    <a:lnTo>
                      <a:pt x="2262" y="1959"/>
                    </a:lnTo>
                    <a:lnTo>
                      <a:pt x="2296" y="1965"/>
                    </a:lnTo>
                    <a:lnTo>
                      <a:pt x="2319" y="1959"/>
                    </a:lnTo>
                    <a:lnTo>
                      <a:pt x="2347" y="1959"/>
                    </a:lnTo>
                    <a:lnTo>
                      <a:pt x="2376" y="1959"/>
                    </a:lnTo>
                    <a:lnTo>
                      <a:pt x="2402" y="1959"/>
                    </a:lnTo>
                    <a:lnTo>
                      <a:pt x="2425" y="1954"/>
                    </a:lnTo>
                    <a:lnTo>
                      <a:pt x="2453" y="1954"/>
                    </a:lnTo>
                    <a:lnTo>
                      <a:pt x="2482" y="1954"/>
                    </a:lnTo>
                    <a:lnTo>
                      <a:pt x="2509" y="1954"/>
                    </a:lnTo>
                    <a:lnTo>
                      <a:pt x="2531" y="1942"/>
                    </a:lnTo>
                    <a:lnTo>
                      <a:pt x="2560" y="1942"/>
                    </a:lnTo>
                    <a:lnTo>
                      <a:pt x="2588" y="1931"/>
                    </a:lnTo>
                    <a:lnTo>
                      <a:pt x="2617" y="1931"/>
                    </a:lnTo>
                    <a:lnTo>
                      <a:pt x="2638" y="1925"/>
                    </a:lnTo>
                    <a:lnTo>
                      <a:pt x="2666" y="1916"/>
                    </a:lnTo>
                    <a:lnTo>
                      <a:pt x="2695" y="1910"/>
                    </a:lnTo>
                    <a:lnTo>
                      <a:pt x="2718" y="1910"/>
                    </a:lnTo>
                    <a:lnTo>
                      <a:pt x="2746" y="1899"/>
                    </a:lnTo>
                    <a:lnTo>
                      <a:pt x="2767" y="1887"/>
                    </a:lnTo>
                    <a:lnTo>
                      <a:pt x="2790" y="1876"/>
                    </a:lnTo>
                    <a:lnTo>
                      <a:pt x="2818" y="1870"/>
                    </a:lnTo>
                    <a:lnTo>
                      <a:pt x="2836" y="1859"/>
                    </a:lnTo>
                    <a:lnTo>
                      <a:pt x="2864" y="1847"/>
                    </a:lnTo>
                    <a:lnTo>
                      <a:pt x="2885" y="1836"/>
                    </a:lnTo>
                    <a:lnTo>
                      <a:pt x="2913" y="1825"/>
                    </a:lnTo>
                    <a:lnTo>
                      <a:pt x="2931" y="1813"/>
                    </a:lnTo>
                    <a:lnTo>
                      <a:pt x="2953" y="1798"/>
                    </a:lnTo>
                    <a:lnTo>
                      <a:pt x="2976" y="1787"/>
                    </a:lnTo>
                    <a:lnTo>
                      <a:pt x="2997" y="1775"/>
                    </a:lnTo>
                    <a:lnTo>
                      <a:pt x="3020" y="1758"/>
                    </a:lnTo>
                    <a:lnTo>
                      <a:pt x="3037" y="1741"/>
                    </a:lnTo>
                    <a:lnTo>
                      <a:pt x="3060" y="1724"/>
                    </a:lnTo>
                    <a:lnTo>
                      <a:pt x="3083" y="1712"/>
                    </a:lnTo>
                    <a:lnTo>
                      <a:pt x="3100" y="1690"/>
                    </a:lnTo>
                    <a:lnTo>
                      <a:pt x="3121" y="1674"/>
                    </a:lnTo>
                    <a:lnTo>
                      <a:pt x="3138" y="1652"/>
                    </a:lnTo>
                    <a:lnTo>
                      <a:pt x="3161" y="1634"/>
                    </a:lnTo>
                    <a:lnTo>
                      <a:pt x="3178" y="1612"/>
                    </a:lnTo>
                    <a:lnTo>
                      <a:pt x="3195" y="1589"/>
                    </a:lnTo>
                    <a:lnTo>
                      <a:pt x="3212" y="1572"/>
                    </a:lnTo>
                    <a:lnTo>
                      <a:pt x="3229" y="1551"/>
                    </a:lnTo>
                    <a:lnTo>
                      <a:pt x="3244" y="1522"/>
                    </a:lnTo>
                    <a:lnTo>
                      <a:pt x="3261" y="1500"/>
                    </a:lnTo>
                    <a:lnTo>
                      <a:pt x="3273" y="1477"/>
                    </a:lnTo>
                    <a:lnTo>
                      <a:pt x="3290" y="1448"/>
                    </a:lnTo>
                    <a:lnTo>
                      <a:pt x="3301" y="1427"/>
                    </a:lnTo>
                    <a:lnTo>
                      <a:pt x="3318" y="1399"/>
                    </a:lnTo>
                    <a:lnTo>
                      <a:pt x="3330" y="1370"/>
                    </a:lnTo>
                    <a:lnTo>
                      <a:pt x="3347" y="1347"/>
                    </a:lnTo>
                    <a:lnTo>
                      <a:pt x="3352" y="1325"/>
                    </a:lnTo>
                    <a:lnTo>
                      <a:pt x="3362" y="1298"/>
                    </a:lnTo>
                    <a:lnTo>
                      <a:pt x="3368" y="1275"/>
                    </a:lnTo>
                    <a:lnTo>
                      <a:pt x="3379" y="1258"/>
                    </a:lnTo>
                    <a:lnTo>
                      <a:pt x="3385" y="1230"/>
                    </a:lnTo>
                    <a:lnTo>
                      <a:pt x="3391" y="1207"/>
                    </a:lnTo>
                    <a:lnTo>
                      <a:pt x="3396" y="1186"/>
                    </a:lnTo>
                    <a:lnTo>
                      <a:pt x="3408" y="1163"/>
                    </a:lnTo>
                    <a:lnTo>
                      <a:pt x="3413" y="1140"/>
                    </a:lnTo>
                    <a:lnTo>
                      <a:pt x="3419" y="1112"/>
                    </a:lnTo>
                    <a:lnTo>
                      <a:pt x="3419" y="1089"/>
                    </a:lnTo>
                    <a:lnTo>
                      <a:pt x="3430" y="1068"/>
                    </a:lnTo>
                    <a:lnTo>
                      <a:pt x="3430" y="1040"/>
                    </a:lnTo>
                    <a:lnTo>
                      <a:pt x="3436" y="1022"/>
                    </a:lnTo>
                    <a:lnTo>
                      <a:pt x="3442" y="994"/>
                    </a:lnTo>
                    <a:lnTo>
                      <a:pt x="3448" y="971"/>
                    </a:lnTo>
                    <a:lnTo>
                      <a:pt x="3448" y="945"/>
                    </a:lnTo>
                    <a:lnTo>
                      <a:pt x="3453" y="922"/>
                    </a:lnTo>
                    <a:lnTo>
                      <a:pt x="3453" y="893"/>
                    </a:lnTo>
                    <a:lnTo>
                      <a:pt x="3459" y="876"/>
                    </a:lnTo>
                    <a:lnTo>
                      <a:pt x="3459" y="848"/>
                    </a:lnTo>
                    <a:lnTo>
                      <a:pt x="3459" y="827"/>
                    </a:lnTo>
                    <a:lnTo>
                      <a:pt x="3459" y="798"/>
                    </a:lnTo>
                    <a:lnTo>
                      <a:pt x="3465" y="775"/>
                    </a:lnTo>
                    <a:lnTo>
                      <a:pt x="3459" y="747"/>
                    </a:lnTo>
                    <a:lnTo>
                      <a:pt x="3459" y="724"/>
                    </a:lnTo>
                    <a:lnTo>
                      <a:pt x="3459" y="703"/>
                    </a:lnTo>
                    <a:lnTo>
                      <a:pt x="3459" y="680"/>
                    </a:lnTo>
                    <a:lnTo>
                      <a:pt x="3453" y="658"/>
                    </a:lnTo>
                    <a:lnTo>
                      <a:pt x="3453" y="635"/>
                    </a:lnTo>
                    <a:lnTo>
                      <a:pt x="3448" y="612"/>
                    </a:lnTo>
                    <a:lnTo>
                      <a:pt x="3448" y="589"/>
                    </a:lnTo>
                    <a:lnTo>
                      <a:pt x="3442" y="568"/>
                    </a:lnTo>
                    <a:lnTo>
                      <a:pt x="3436" y="545"/>
                    </a:lnTo>
                    <a:lnTo>
                      <a:pt x="3430" y="517"/>
                    </a:lnTo>
                    <a:lnTo>
                      <a:pt x="3425" y="500"/>
                    </a:lnTo>
                    <a:lnTo>
                      <a:pt x="3413" y="477"/>
                    </a:lnTo>
                    <a:lnTo>
                      <a:pt x="3408" y="456"/>
                    </a:lnTo>
                    <a:lnTo>
                      <a:pt x="3396" y="433"/>
                    </a:lnTo>
                    <a:lnTo>
                      <a:pt x="3391" y="416"/>
                    </a:lnTo>
                    <a:lnTo>
                      <a:pt x="3379" y="393"/>
                    </a:lnTo>
                    <a:lnTo>
                      <a:pt x="3368" y="376"/>
                    </a:lnTo>
                    <a:lnTo>
                      <a:pt x="3356" y="353"/>
                    </a:lnTo>
                    <a:lnTo>
                      <a:pt x="3347" y="338"/>
                    </a:lnTo>
                    <a:lnTo>
                      <a:pt x="3318" y="298"/>
                    </a:lnTo>
                    <a:lnTo>
                      <a:pt x="3295" y="270"/>
                    </a:lnTo>
                    <a:lnTo>
                      <a:pt x="3261" y="236"/>
                    </a:lnTo>
                    <a:lnTo>
                      <a:pt x="3229" y="209"/>
                    </a:lnTo>
                    <a:lnTo>
                      <a:pt x="3212" y="192"/>
                    </a:lnTo>
                    <a:lnTo>
                      <a:pt x="3189" y="175"/>
                    </a:lnTo>
                    <a:lnTo>
                      <a:pt x="3166" y="163"/>
                    </a:lnTo>
                    <a:lnTo>
                      <a:pt x="3149" y="158"/>
                    </a:lnTo>
                    <a:lnTo>
                      <a:pt x="3126" y="146"/>
                    </a:lnTo>
                    <a:lnTo>
                      <a:pt x="3105" y="135"/>
                    </a:lnTo>
                    <a:lnTo>
                      <a:pt x="3083" y="124"/>
                    </a:lnTo>
                    <a:lnTo>
                      <a:pt x="3060" y="118"/>
                    </a:lnTo>
                    <a:lnTo>
                      <a:pt x="3031" y="106"/>
                    </a:lnTo>
                    <a:lnTo>
                      <a:pt x="3003" y="101"/>
                    </a:lnTo>
                    <a:lnTo>
                      <a:pt x="2982" y="97"/>
                    </a:lnTo>
                    <a:lnTo>
                      <a:pt x="2953" y="97"/>
                    </a:lnTo>
                    <a:lnTo>
                      <a:pt x="2925" y="97"/>
                    </a:lnTo>
                    <a:lnTo>
                      <a:pt x="2913" y="118"/>
                    </a:lnTo>
                    <a:lnTo>
                      <a:pt x="2913" y="146"/>
                    </a:lnTo>
                    <a:lnTo>
                      <a:pt x="2942" y="163"/>
                    </a:lnTo>
                    <a:lnTo>
                      <a:pt x="2965" y="163"/>
                    </a:lnTo>
                    <a:lnTo>
                      <a:pt x="2988" y="175"/>
                    </a:lnTo>
                    <a:lnTo>
                      <a:pt x="3008" y="175"/>
                    </a:lnTo>
                    <a:lnTo>
                      <a:pt x="3037" y="186"/>
                    </a:lnTo>
                    <a:lnTo>
                      <a:pt x="3060" y="192"/>
                    </a:lnTo>
                    <a:lnTo>
                      <a:pt x="3077" y="203"/>
                    </a:lnTo>
                    <a:lnTo>
                      <a:pt x="3100" y="215"/>
                    </a:lnTo>
                    <a:lnTo>
                      <a:pt x="3121" y="224"/>
                    </a:lnTo>
                    <a:lnTo>
                      <a:pt x="3155" y="247"/>
                    </a:lnTo>
                    <a:lnTo>
                      <a:pt x="3195" y="276"/>
                    </a:lnTo>
                    <a:lnTo>
                      <a:pt x="3223" y="298"/>
                    </a:lnTo>
                    <a:lnTo>
                      <a:pt x="3250" y="333"/>
                    </a:lnTo>
                    <a:lnTo>
                      <a:pt x="3278" y="359"/>
                    </a:lnTo>
                    <a:lnTo>
                      <a:pt x="3301" y="393"/>
                    </a:lnTo>
                    <a:lnTo>
                      <a:pt x="3307" y="411"/>
                    </a:lnTo>
                    <a:lnTo>
                      <a:pt x="3318" y="433"/>
                    </a:lnTo>
                    <a:lnTo>
                      <a:pt x="3330" y="456"/>
                    </a:lnTo>
                    <a:lnTo>
                      <a:pt x="3335" y="471"/>
                    </a:lnTo>
                    <a:lnTo>
                      <a:pt x="3347" y="488"/>
                    </a:lnTo>
                    <a:lnTo>
                      <a:pt x="3352" y="511"/>
                    </a:lnTo>
                    <a:lnTo>
                      <a:pt x="3356" y="528"/>
                    </a:lnTo>
                    <a:lnTo>
                      <a:pt x="3362" y="551"/>
                    </a:lnTo>
                    <a:lnTo>
                      <a:pt x="3368" y="574"/>
                    </a:lnTo>
                    <a:lnTo>
                      <a:pt x="3373" y="595"/>
                    </a:lnTo>
                    <a:lnTo>
                      <a:pt x="3379" y="618"/>
                    </a:lnTo>
                    <a:lnTo>
                      <a:pt x="3385" y="640"/>
                    </a:lnTo>
                    <a:lnTo>
                      <a:pt x="3385" y="663"/>
                    </a:lnTo>
                    <a:lnTo>
                      <a:pt x="3385" y="680"/>
                    </a:lnTo>
                    <a:lnTo>
                      <a:pt x="3385" y="703"/>
                    </a:lnTo>
                    <a:lnTo>
                      <a:pt x="3391" y="724"/>
                    </a:lnTo>
                    <a:lnTo>
                      <a:pt x="3391" y="747"/>
                    </a:lnTo>
                    <a:lnTo>
                      <a:pt x="3391" y="770"/>
                    </a:lnTo>
                    <a:lnTo>
                      <a:pt x="3391" y="793"/>
                    </a:lnTo>
                    <a:lnTo>
                      <a:pt x="3391" y="815"/>
                    </a:lnTo>
                    <a:lnTo>
                      <a:pt x="3385" y="836"/>
                    </a:lnTo>
                    <a:lnTo>
                      <a:pt x="3385" y="859"/>
                    </a:lnTo>
                    <a:lnTo>
                      <a:pt x="3379" y="882"/>
                    </a:lnTo>
                    <a:lnTo>
                      <a:pt x="3379" y="910"/>
                    </a:lnTo>
                    <a:lnTo>
                      <a:pt x="3379" y="933"/>
                    </a:lnTo>
                    <a:lnTo>
                      <a:pt x="3373" y="954"/>
                    </a:lnTo>
                    <a:lnTo>
                      <a:pt x="3368" y="977"/>
                    </a:lnTo>
                    <a:lnTo>
                      <a:pt x="3368" y="1005"/>
                    </a:lnTo>
                    <a:lnTo>
                      <a:pt x="3362" y="1028"/>
                    </a:lnTo>
                    <a:lnTo>
                      <a:pt x="3356" y="1051"/>
                    </a:lnTo>
                    <a:lnTo>
                      <a:pt x="3352" y="1072"/>
                    </a:lnTo>
                    <a:lnTo>
                      <a:pt x="3347" y="1095"/>
                    </a:lnTo>
                    <a:lnTo>
                      <a:pt x="3341" y="1112"/>
                    </a:lnTo>
                    <a:lnTo>
                      <a:pt x="3335" y="1140"/>
                    </a:lnTo>
                    <a:lnTo>
                      <a:pt x="3330" y="1157"/>
                    </a:lnTo>
                    <a:lnTo>
                      <a:pt x="3324" y="1180"/>
                    </a:lnTo>
                    <a:lnTo>
                      <a:pt x="3313" y="1201"/>
                    </a:lnTo>
                    <a:lnTo>
                      <a:pt x="3307" y="1224"/>
                    </a:lnTo>
                    <a:lnTo>
                      <a:pt x="3301" y="1241"/>
                    </a:lnTo>
                    <a:lnTo>
                      <a:pt x="3295" y="1264"/>
                    </a:lnTo>
                    <a:lnTo>
                      <a:pt x="3284" y="1287"/>
                    </a:lnTo>
                    <a:lnTo>
                      <a:pt x="3278" y="1309"/>
                    </a:lnTo>
                    <a:lnTo>
                      <a:pt x="3273" y="1325"/>
                    </a:lnTo>
                    <a:lnTo>
                      <a:pt x="3267" y="1347"/>
                    </a:lnTo>
                    <a:lnTo>
                      <a:pt x="3250" y="1376"/>
                    </a:lnTo>
                    <a:lnTo>
                      <a:pt x="3235" y="1399"/>
                    </a:lnTo>
                    <a:lnTo>
                      <a:pt x="3223" y="1422"/>
                    </a:lnTo>
                    <a:lnTo>
                      <a:pt x="3212" y="1448"/>
                    </a:lnTo>
                    <a:lnTo>
                      <a:pt x="3195" y="1471"/>
                    </a:lnTo>
                    <a:lnTo>
                      <a:pt x="3178" y="1494"/>
                    </a:lnTo>
                    <a:lnTo>
                      <a:pt x="3161" y="1517"/>
                    </a:lnTo>
                    <a:lnTo>
                      <a:pt x="3149" y="1539"/>
                    </a:lnTo>
                    <a:lnTo>
                      <a:pt x="3126" y="1557"/>
                    </a:lnTo>
                    <a:lnTo>
                      <a:pt x="3111" y="1577"/>
                    </a:lnTo>
                    <a:lnTo>
                      <a:pt x="3094" y="1595"/>
                    </a:lnTo>
                    <a:lnTo>
                      <a:pt x="3077" y="1617"/>
                    </a:lnTo>
                    <a:lnTo>
                      <a:pt x="3037" y="1652"/>
                    </a:lnTo>
                    <a:lnTo>
                      <a:pt x="3003" y="1684"/>
                    </a:lnTo>
                    <a:lnTo>
                      <a:pt x="2982" y="1695"/>
                    </a:lnTo>
                    <a:lnTo>
                      <a:pt x="2965" y="1712"/>
                    </a:lnTo>
                    <a:lnTo>
                      <a:pt x="2942" y="1724"/>
                    </a:lnTo>
                    <a:lnTo>
                      <a:pt x="2919" y="1741"/>
                    </a:lnTo>
                    <a:lnTo>
                      <a:pt x="2896" y="1747"/>
                    </a:lnTo>
                    <a:lnTo>
                      <a:pt x="2879" y="1764"/>
                    </a:lnTo>
                    <a:lnTo>
                      <a:pt x="2858" y="1775"/>
                    </a:lnTo>
                    <a:lnTo>
                      <a:pt x="2836" y="1787"/>
                    </a:lnTo>
                    <a:lnTo>
                      <a:pt x="2813" y="1792"/>
                    </a:lnTo>
                    <a:lnTo>
                      <a:pt x="2790" y="1802"/>
                    </a:lnTo>
                    <a:lnTo>
                      <a:pt x="2767" y="1813"/>
                    </a:lnTo>
                    <a:lnTo>
                      <a:pt x="2746" y="1825"/>
                    </a:lnTo>
                    <a:lnTo>
                      <a:pt x="2718" y="1830"/>
                    </a:lnTo>
                    <a:lnTo>
                      <a:pt x="2695" y="1836"/>
                    </a:lnTo>
                    <a:lnTo>
                      <a:pt x="2672" y="1842"/>
                    </a:lnTo>
                    <a:lnTo>
                      <a:pt x="2649" y="1853"/>
                    </a:lnTo>
                    <a:lnTo>
                      <a:pt x="2626" y="1859"/>
                    </a:lnTo>
                    <a:lnTo>
                      <a:pt x="2600" y="1859"/>
                    </a:lnTo>
                    <a:lnTo>
                      <a:pt x="2577" y="1864"/>
                    </a:lnTo>
                    <a:lnTo>
                      <a:pt x="2549" y="1870"/>
                    </a:lnTo>
                    <a:lnTo>
                      <a:pt x="2526" y="1870"/>
                    </a:lnTo>
                    <a:lnTo>
                      <a:pt x="2499" y="1876"/>
                    </a:lnTo>
                    <a:lnTo>
                      <a:pt x="2476" y="1876"/>
                    </a:lnTo>
                    <a:lnTo>
                      <a:pt x="2448" y="1882"/>
                    </a:lnTo>
                    <a:lnTo>
                      <a:pt x="2425" y="1882"/>
                    </a:lnTo>
                    <a:lnTo>
                      <a:pt x="2396" y="1882"/>
                    </a:lnTo>
                    <a:lnTo>
                      <a:pt x="2370" y="1882"/>
                    </a:lnTo>
                    <a:lnTo>
                      <a:pt x="2347" y="1887"/>
                    </a:lnTo>
                    <a:lnTo>
                      <a:pt x="2319" y="1887"/>
                    </a:lnTo>
                    <a:lnTo>
                      <a:pt x="2296" y="1887"/>
                    </a:lnTo>
                    <a:lnTo>
                      <a:pt x="2267" y="1887"/>
                    </a:lnTo>
                    <a:lnTo>
                      <a:pt x="2246" y="1893"/>
                    </a:lnTo>
                    <a:lnTo>
                      <a:pt x="2212" y="1887"/>
                    </a:lnTo>
                    <a:lnTo>
                      <a:pt x="2189" y="1882"/>
                    </a:lnTo>
                    <a:lnTo>
                      <a:pt x="2161" y="1882"/>
                    </a:lnTo>
                    <a:lnTo>
                      <a:pt x="2140" y="1882"/>
                    </a:lnTo>
                    <a:lnTo>
                      <a:pt x="2111" y="1876"/>
                    </a:lnTo>
                    <a:lnTo>
                      <a:pt x="2083" y="1876"/>
                    </a:lnTo>
                    <a:lnTo>
                      <a:pt x="2054" y="1876"/>
                    </a:lnTo>
                    <a:lnTo>
                      <a:pt x="2032" y="1876"/>
                    </a:lnTo>
                    <a:lnTo>
                      <a:pt x="2005" y="1864"/>
                    </a:lnTo>
                    <a:lnTo>
                      <a:pt x="1982" y="1864"/>
                    </a:lnTo>
                    <a:lnTo>
                      <a:pt x="1954" y="1859"/>
                    </a:lnTo>
                    <a:lnTo>
                      <a:pt x="1931" y="1859"/>
                    </a:lnTo>
                    <a:lnTo>
                      <a:pt x="1902" y="1847"/>
                    </a:lnTo>
                    <a:lnTo>
                      <a:pt x="1881" y="1847"/>
                    </a:lnTo>
                    <a:lnTo>
                      <a:pt x="1853" y="1842"/>
                    </a:lnTo>
                    <a:lnTo>
                      <a:pt x="1830" y="1842"/>
                    </a:lnTo>
                    <a:lnTo>
                      <a:pt x="1802" y="1836"/>
                    </a:lnTo>
                    <a:lnTo>
                      <a:pt x="1779" y="1830"/>
                    </a:lnTo>
                    <a:lnTo>
                      <a:pt x="1752" y="1825"/>
                    </a:lnTo>
                    <a:lnTo>
                      <a:pt x="1729" y="1819"/>
                    </a:lnTo>
                    <a:lnTo>
                      <a:pt x="1701" y="1813"/>
                    </a:lnTo>
                    <a:lnTo>
                      <a:pt x="1678" y="1807"/>
                    </a:lnTo>
                    <a:lnTo>
                      <a:pt x="1655" y="1802"/>
                    </a:lnTo>
                    <a:lnTo>
                      <a:pt x="1629" y="1798"/>
                    </a:lnTo>
                    <a:lnTo>
                      <a:pt x="1606" y="1792"/>
                    </a:lnTo>
                    <a:lnTo>
                      <a:pt x="1577" y="1787"/>
                    </a:lnTo>
                    <a:lnTo>
                      <a:pt x="1554" y="1775"/>
                    </a:lnTo>
                    <a:lnTo>
                      <a:pt x="1532" y="1775"/>
                    </a:lnTo>
                    <a:lnTo>
                      <a:pt x="1505" y="1764"/>
                    </a:lnTo>
                    <a:lnTo>
                      <a:pt x="1488" y="1758"/>
                    </a:lnTo>
                    <a:lnTo>
                      <a:pt x="1459" y="1752"/>
                    </a:lnTo>
                    <a:lnTo>
                      <a:pt x="1437" y="1747"/>
                    </a:lnTo>
                    <a:lnTo>
                      <a:pt x="1410" y="1741"/>
                    </a:lnTo>
                    <a:lnTo>
                      <a:pt x="1387" y="1729"/>
                    </a:lnTo>
                    <a:lnTo>
                      <a:pt x="1364" y="1724"/>
                    </a:lnTo>
                    <a:lnTo>
                      <a:pt x="1342" y="1718"/>
                    </a:lnTo>
                    <a:lnTo>
                      <a:pt x="1313" y="1707"/>
                    </a:lnTo>
                    <a:lnTo>
                      <a:pt x="1290" y="1701"/>
                    </a:lnTo>
                    <a:lnTo>
                      <a:pt x="1269" y="1695"/>
                    </a:lnTo>
                    <a:lnTo>
                      <a:pt x="1247" y="1690"/>
                    </a:lnTo>
                    <a:lnTo>
                      <a:pt x="1218" y="1680"/>
                    </a:lnTo>
                    <a:lnTo>
                      <a:pt x="1195" y="1674"/>
                    </a:lnTo>
                    <a:lnTo>
                      <a:pt x="1172" y="1663"/>
                    </a:lnTo>
                    <a:lnTo>
                      <a:pt x="1152" y="1657"/>
                    </a:lnTo>
                    <a:lnTo>
                      <a:pt x="1129" y="1646"/>
                    </a:lnTo>
                    <a:lnTo>
                      <a:pt x="1106" y="1640"/>
                    </a:lnTo>
                    <a:lnTo>
                      <a:pt x="1083" y="1629"/>
                    </a:lnTo>
                    <a:lnTo>
                      <a:pt x="1060" y="1623"/>
                    </a:lnTo>
                    <a:lnTo>
                      <a:pt x="1034" y="1612"/>
                    </a:lnTo>
                    <a:lnTo>
                      <a:pt x="1011" y="1606"/>
                    </a:lnTo>
                    <a:lnTo>
                      <a:pt x="988" y="1595"/>
                    </a:lnTo>
                    <a:lnTo>
                      <a:pt x="965" y="1583"/>
                    </a:lnTo>
                    <a:lnTo>
                      <a:pt x="942" y="1572"/>
                    </a:lnTo>
                    <a:lnTo>
                      <a:pt x="922" y="1560"/>
                    </a:lnTo>
                    <a:lnTo>
                      <a:pt x="899" y="1551"/>
                    </a:lnTo>
                    <a:lnTo>
                      <a:pt x="876" y="1545"/>
                    </a:lnTo>
                    <a:lnTo>
                      <a:pt x="853" y="1528"/>
                    </a:lnTo>
                    <a:lnTo>
                      <a:pt x="825" y="1522"/>
                    </a:lnTo>
                    <a:lnTo>
                      <a:pt x="802" y="1505"/>
                    </a:lnTo>
                    <a:lnTo>
                      <a:pt x="787" y="1494"/>
                    </a:lnTo>
                    <a:lnTo>
                      <a:pt x="764" y="1482"/>
                    </a:lnTo>
                    <a:lnTo>
                      <a:pt x="741" y="1471"/>
                    </a:lnTo>
                    <a:lnTo>
                      <a:pt x="718" y="1460"/>
                    </a:lnTo>
                    <a:lnTo>
                      <a:pt x="701" y="1448"/>
                    </a:lnTo>
                    <a:lnTo>
                      <a:pt x="680" y="1437"/>
                    </a:lnTo>
                    <a:lnTo>
                      <a:pt x="657" y="1427"/>
                    </a:lnTo>
                    <a:lnTo>
                      <a:pt x="635" y="1410"/>
                    </a:lnTo>
                    <a:lnTo>
                      <a:pt x="617" y="1399"/>
                    </a:lnTo>
                    <a:lnTo>
                      <a:pt x="595" y="1382"/>
                    </a:lnTo>
                    <a:lnTo>
                      <a:pt x="572" y="1370"/>
                    </a:lnTo>
                    <a:lnTo>
                      <a:pt x="557" y="1353"/>
                    </a:lnTo>
                    <a:lnTo>
                      <a:pt x="534" y="1342"/>
                    </a:lnTo>
                    <a:lnTo>
                      <a:pt x="517" y="1325"/>
                    </a:lnTo>
                    <a:lnTo>
                      <a:pt x="494" y="1315"/>
                    </a:lnTo>
                    <a:lnTo>
                      <a:pt x="471" y="1298"/>
                    </a:lnTo>
                    <a:lnTo>
                      <a:pt x="454" y="1281"/>
                    </a:lnTo>
                    <a:lnTo>
                      <a:pt x="416" y="1252"/>
                    </a:lnTo>
                    <a:lnTo>
                      <a:pt x="382" y="1224"/>
                    </a:lnTo>
                    <a:lnTo>
                      <a:pt x="353" y="1192"/>
                    </a:lnTo>
                    <a:lnTo>
                      <a:pt x="319" y="1163"/>
                    </a:lnTo>
                    <a:lnTo>
                      <a:pt x="292" y="1135"/>
                    </a:lnTo>
                    <a:lnTo>
                      <a:pt x="264" y="1106"/>
                    </a:lnTo>
                    <a:lnTo>
                      <a:pt x="235" y="1072"/>
                    </a:lnTo>
                    <a:lnTo>
                      <a:pt x="213" y="1034"/>
                    </a:lnTo>
                    <a:lnTo>
                      <a:pt x="186" y="1005"/>
                    </a:lnTo>
                    <a:lnTo>
                      <a:pt x="169" y="971"/>
                    </a:lnTo>
                    <a:lnTo>
                      <a:pt x="152" y="950"/>
                    </a:lnTo>
                    <a:lnTo>
                      <a:pt x="146" y="933"/>
                    </a:lnTo>
                    <a:lnTo>
                      <a:pt x="135" y="910"/>
                    </a:lnTo>
                    <a:lnTo>
                      <a:pt x="129" y="893"/>
                    </a:lnTo>
                    <a:lnTo>
                      <a:pt x="118" y="876"/>
                    </a:lnTo>
                    <a:lnTo>
                      <a:pt x="106" y="853"/>
                    </a:lnTo>
                    <a:lnTo>
                      <a:pt x="100" y="831"/>
                    </a:lnTo>
                    <a:lnTo>
                      <a:pt x="95" y="815"/>
                    </a:lnTo>
                    <a:lnTo>
                      <a:pt x="83" y="798"/>
                    </a:lnTo>
                    <a:lnTo>
                      <a:pt x="83" y="775"/>
                    </a:lnTo>
                    <a:lnTo>
                      <a:pt x="78" y="758"/>
                    </a:lnTo>
                    <a:lnTo>
                      <a:pt x="78" y="736"/>
                    </a:lnTo>
                    <a:lnTo>
                      <a:pt x="72" y="713"/>
                    </a:lnTo>
                    <a:lnTo>
                      <a:pt x="72" y="697"/>
                    </a:lnTo>
                    <a:lnTo>
                      <a:pt x="72" y="675"/>
                    </a:lnTo>
                    <a:lnTo>
                      <a:pt x="72" y="658"/>
                    </a:lnTo>
                    <a:lnTo>
                      <a:pt x="68" y="629"/>
                    </a:lnTo>
                    <a:lnTo>
                      <a:pt x="72" y="595"/>
                    </a:lnTo>
                    <a:lnTo>
                      <a:pt x="78" y="568"/>
                    </a:lnTo>
                    <a:lnTo>
                      <a:pt x="83" y="545"/>
                    </a:lnTo>
                    <a:lnTo>
                      <a:pt x="95" y="511"/>
                    </a:lnTo>
                    <a:lnTo>
                      <a:pt x="100" y="488"/>
                    </a:lnTo>
                    <a:lnTo>
                      <a:pt x="112" y="466"/>
                    </a:lnTo>
                    <a:lnTo>
                      <a:pt x="129" y="445"/>
                    </a:lnTo>
                    <a:lnTo>
                      <a:pt x="140" y="416"/>
                    </a:lnTo>
                    <a:lnTo>
                      <a:pt x="157" y="393"/>
                    </a:lnTo>
                    <a:lnTo>
                      <a:pt x="175" y="376"/>
                    </a:lnTo>
                    <a:lnTo>
                      <a:pt x="196" y="353"/>
                    </a:lnTo>
                    <a:lnTo>
                      <a:pt x="213" y="333"/>
                    </a:lnTo>
                    <a:lnTo>
                      <a:pt x="230" y="315"/>
                    </a:lnTo>
                    <a:lnTo>
                      <a:pt x="253" y="298"/>
                    </a:lnTo>
                    <a:lnTo>
                      <a:pt x="281" y="281"/>
                    </a:lnTo>
                    <a:lnTo>
                      <a:pt x="298" y="258"/>
                    </a:lnTo>
                    <a:lnTo>
                      <a:pt x="319" y="241"/>
                    </a:lnTo>
                    <a:lnTo>
                      <a:pt x="348" y="224"/>
                    </a:lnTo>
                    <a:lnTo>
                      <a:pt x="370" y="215"/>
                    </a:lnTo>
                    <a:lnTo>
                      <a:pt x="399" y="198"/>
                    </a:lnTo>
                    <a:lnTo>
                      <a:pt x="422" y="181"/>
                    </a:lnTo>
                    <a:lnTo>
                      <a:pt x="448" y="163"/>
                    </a:lnTo>
                    <a:lnTo>
                      <a:pt x="471" y="158"/>
                    </a:lnTo>
                    <a:lnTo>
                      <a:pt x="500" y="141"/>
                    </a:lnTo>
                    <a:lnTo>
                      <a:pt x="522" y="129"/>
                    </a:lnTo>
                    <a:lnTo>
                      <a:pt x="551" y="118"/>
                    </a:lnTo>
                    <a:lnTo>
                      <a:pt x="572" y="106"/>
                    </a:lnTo>
                    <a:lnTo>
                      <a:pt x="600" y="97"/>
                    </a:lnTo>
                    <a:lnTo>
                      <a:pt x="623" y="91"/>
                    </a:lnTo>
                    <a:lnTo>
                      <a:pt x="646" y="80"/>
                    </a:lnTo>
                    <a:lnTo>
                      <a:pt x="674" y="74"/>
                    </a:lnTo>
                    <a:lnTo>
                      <a:pt x="690" y="46"/>
                    </a:lnTo>
                    <a:lnTo>
                      <a:pt x="690" y="23"/>
                    </a:lnTo>
                    <a:lnTo>
                      <a:pt x="680" y="0"/>
                    </a:lnTo>
                    <a:lnTo>
                      <a:pt x="657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3615" name="Freeform 22"/>
              <p:cNvSpPr>
                <a:spLocks/>
              </p:cNvSpPr>
              <p:nvPr/>
            </p:nvSpPr>
            <p:spPr bwMode="auto">
              <a:xfrm>
                <a:off x="3031" y="2520"/>
                <a:ext cx="300" cy="716"/>
              </a:xfrm>
              <a:custGeom>
                <a:avLst/>
                <a:gdLst>
                  <a:gd name="T0" fmla="*/ 48 w 600"/>
                  <a:gd name="T1" fmla="*/ 699 h 1431"/>
                  <a:gd name="T2" fmla="*/ 79 w 600"/>
                  <a:gd name="T3" fmla="*/ 674 h 1431"/>
                  <a:gd name="T4" fmla="*/ 110 w 600"/>
                  <a:gd name="T5" fmla="*/ 648 h 1431"/>
                  <a:gd name="T6" fmla="*/ 138 w 600"/>
                  <a:gd name="T7" fmla="*/ 617 h 1431"/>
                  <a:gd name="T8" fmla="*/ 163 w 600"/>
                  <a:gd name="T9" fmla="*/ 587 h 1431"/>
                  <a:gd name="T10" fmla="*/ 188 w 600"/>
                  <a:gd name="T11" fmla="*/ 555 h 1431"/>
                  <a:gd name="T12" fmla="*/ 213 w 600"/>
                  <a:gd name="T13" fmla="*/ 519 h 1431"/>
                  <a:gd name="T14" fmla="*/ 233 w 600"/>
                  <a:gd name="T15" fmla="*/ 486 h 1431"/>
                  <a:gd name="T16" fmla="*/ 252 w 600"/>
                  <a:gd name="T17" fmla="*/ 449 h 1431"/>
                  <a:gd name="T18" fmla="*/ 270 w 600"/>
                  <a:gd name="T19" fmla="*/ 410 h 1431"/>
                  <a:gd name="T20" fmla="*/ 284 w 600"/>
                  <a:gd name="T21" fmla="*/ 376 h 1431"/>
                  <a:gd name="T22" fmla="*/ 290 w 600"/>
                  <a:gd name="T23" fmla="*/ 334 h 1431"/>
                  <a:gd name="T24" fmla="*/ 299 w 600"/>
                  <a:gd name="T25" fmla="*/ 298 h 1431"/>
                  <a:gd name="T26" fmla="*/ 299 w 600"/>
                  <a:gd name="T27" fmla="*/ 258 h 1431"/>
                  <a:gd name="T28" fmla="*/ 299 w 600"/>
                  <a:gd name="T29" fmla="*/ 222 h 1431"/>
                  <a:gd name="T30" fmla="*/ 290 w 600"/>
                  <a:gd name="T31" fmla="*/ 185 h 1431"/>
                  <a:gd name="T32" fmla="*/ 281 w 600"/>
                  <a:gd name="T33" fmla="*/ 148 h 1431"/>
                  <a:gd name="T34" fmla="*/ 264 w 600"/>
                  <a:gd name="T35" fmla="*/ 115 h 1431"/>
                  <a:gd name="T36" fmla="*/ 244 w 600"/>
                  <a:gd name="T37" fmla="*/ 81 h 1431"/>
                  <a:gd name="T38" fmla="*/ 219 w 600"/>
                  <a:gd name="T39" fmla="*/ 51 h 1431"/>
                  <a:gd name="T40" fmla="*/ 188 w 600"/>
                  <a:gd name="T41" fmla="*/ 19 h 1431"/>
                  <a:gd name="T42" fmla="*/ 149 w 600"/>
                  <a:gd name="T43" fmla="*/ 0 h 1431"/>
                  <a:gd name="T44" fmla="*/ 144 w 600"/>
                  <a:gd name="T45" fmla="*/ 33 h 1431"/>
                  <a:gd name="T46" fmla="*/ 175 w 600"/>
                  <a:gd name="T47" fmla="*/ 59 h 1431"/>
                  <a:gd name="T48" fmla="*/ 199 w 600"/>
                  <a:gd name="T49" fmla="*/ 87 h 1431"/>
                  <a:gd name="T50" fmla="*/ 222 w 600"/>
                  <a:gd name="T51" fmla="*/ 118 h 1431"/>
                  <a:gd name="T52" fmla="*/ 238 w 600"/>
                  <a:gd name="T53" fmla="*/ 148 h 1431"/>
                  <a:gd name="T54" fmla="*/ 252 w 600"/>
                  <a:gd name="T55" fmla="*/ 183 h 1431"/>
                  <a:gd name="T56" fmla="*/ 262 w 600"/>
                  <a:gd name="T57" fmla="*/ 213 h 1431"/>
                  <a:gd name="T58" fmla="*/ 264 w 600"/>
                  <a:gd name="T59" fmla="*/ 247 h 1431"/>
                  <a:gd name="T60" fmla="*/ 264 w 600"/>
                  <a:gd name="T61" fmla="*/ 283 h 1431"/>
                  <a:gd name="T62" fmla="*/ 262 w 600"/>
                  <a:gd name="T63" fmla="*/ 317 h 1431"/>
                  <a:gd name="T64" fmla="*/ 252 w 600"/>
                  <a:gd name="T65" fmla="*/ 351 h 1431"/>
                  <a:gd name="T66" fmla="*/ 244 w 600"/>
                  <a:gd name="T67" fmla="*/ 387 h 1431"/>
                  <a:gd name="T68" fmla="*/ 231 w 600"/>
                  <a:gd name="T69" fmla="*/ 421 h 1431"/>
                  <a:gd name="T70" fmla="*/ 213 w 600"/>
                  <a:gd name="T71" fmla="*/ 454 h 1431"/>
                  <a:gd name="T72" fmla="*/ 194 w 600"/>
                  <a:gd name="T73" fmla="*/ 486 h 1431"/>
                  <a:gd name="T74" fmla="*/ 172 w 600"/>
                  <a:gd name="T75" fmla="*/ 519 h 1431"/>
                  <a:gd name="T76" fmla="*/ 152 w 600"/>
                  <a:gd name="T77" fmla="*/ 550 h 1431"/>
                  <a:gd name="T78" fmla="*/ 126 w 600"/>
                  <a:gd name="T79" fmla="*/ 578 h 1431"/>
                  <a:gd name="T80" fmla="*/ 84 w 600"/>
                  <a:gd name="T81" fmla="*/ 623 h 1431"/>
                  <a:gd name="T82" fmla="*/ 56 w 600"/>
                  <a:gd name="T83" fmla="*/ 645 h 1431"/>
                  <a:gd name="T84" fmla="*/ 28 w 600"/>
                  <a:gd name="T85" fmla="*/ 668 h 1431"/>
                  <a:gd name="T86" fmla="*/ 0 w 600"/>
                  <a:gd name="T87" fmla="*/ 693 h 1431"/>
                  <a:gd name="T88" fmla="*/ 28 w 600"/>
                  <a:gd name="T89" fmla="*/ 716 h 1431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600"/>
                  <a:gd name="T136" fmla="*/ 0 h 1431"/>
                  <a:gd name="T137" fmla="*/ 600 w 600"/>
                  <a:gd name="T138" fmla="*/ 1431 h 1431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600" h="1431">
                    <a:moveTo>
                      <a:pt x="57" y="1431"/>
                    </a:moveTo>
                    <a:lnTo>
                      <a:pt x="74" y="1414"/>
                    </a:lnTo>
                    <a:lnTo>
                      <a:pt x="97" y="1397"/>
                    </a:lnTo>
                    <a:lnTo>
                      <a:pt x="112" y="1380"/>
                    </a:lnTo>
                    <a:lnTo>
                      <a:pt x="135" y="1363"/>
                    </a:lnTo>
                    <a:lnTo>
                      <a:pt x="158" y="1347"/>
                    </a:lnTo>
                    <a:lnTo>
                      <a:pt x="175" y="1330"/>
                    </a:lnTo>
                    <a:lnTo>
                      <a:pt x="198" y="1313"/>
                    </a:lnTo>
                    <a:lnTo>
                      <a:pt x="220" y="1296"/>
                    </a:lnTo>
                    <a:lnTo>
                      <a:pt x="236" y="1279"/>
                    </a:lnTo>
                    <a:lnTo>
                      <a:pt x="258" y="1256"/>
                    </a:lnTo>
                    <a:lnTo>
                      <a:pt x="275" y="1233"/>
                    </a:lnTo>
                    <a:lnTo>
                      <a:pt x="293" y="1218"/>
                    </a:lnTo>
                    <a:lnTo>
                      <a:pt x="310" y="1195"/>
                    </a:lnTo>
                    <a:lnTo>
                      <a:pt x="327" y="1173"/>
                    </a:lnTo>
                    <a:lnTo>
                      <a:pt x="344" y="1155"/>
                    </a:lnTo>
                    <a:lnTo>
                      <a:pt x="365" y="1133"/>
                    </a:lnTo>
                    <a:lnTo>
                      <a:pt x="376" y="1110"/>
                    </a:lnTo>
                    <a:lnTo>
                      <a:pt x="393" y="1089"/>
                    </a:lnTo>
                    <a:lnTo>
                      <a:pt x="410" y="1066"/>
                    </a:lnTo>
                    <a:lnTo>
                      <a:pt x="427" y="1038"/>
                    </a:lnTo>
                    <a:lnTo>
                      <a:pt x="439" y="1015"/>
                    </a:lnTo>
                    <a:lnTo>
                      <a:pt x="450" y="992"/>
                    </a:lnTo>
                    <a:lnTo>
                      <a:pt x="467" y="971"/>
                    </a:lnTo>
                    <a:lnTo>
                      <a:pt x="483" y="948"/>
                    </a:lnTo>
                    <a:lnTo>
                      <a:pt x="494" y="920"/>
                    </a:lnTo>
                    <a:lnTo>
                      <a:pt x="505" y="897"/>
                    </a:lnTo>
                    <a:lnTo>
                      <a:pt x="517" y="868"/>
                    </a:lnTo>
                    <a:lnTo>
                      <a:pt x="528" y="848"/>
                    </a:lnTo>
                    <a:lnTo>
                      <a:pt x="540" y="819"/>
                    </a:lnTo>
                    <a:lnTo>
                      <a:pt x="545" y="796"/>
                    </a:lnTo>
                    <a:lnTo>
                      <a:pt x="557" y="773"/>
                    </a:lnTo>
                    <a:lnTo>
                      <a:pt x="568" y="751"/>
                    </a:lnTo>
                    <a:lnTo>
                      <a:pt x="574" y="724"/>
                    </a:lnTo>
                    <a:lnTo>
                      <a:pt x="580" y="695"/>
                    </a:lnTo>
                    <a:lnTo>
                      <a:pt x="580" y="667"/>
                    </a:lnTo>
                    <a:lnTo>
                      <a:pt x="591" y="644"/>
                    </a:lnTo>
                    <a:lnTo>
                      <a:pt x="591" y="618"/>
                    </a:lnTo>
                    <a:lnTo>
                      <a:pt x="597" y="595"/>
                    </a:lnTo>
                    <a:lnTo>
                      <a:pt x="597" y="566"/>
                    </a:lnTo>
                    <a:lnTo>
                      <a:pt x="600" y="543"/>
                    </a:lnTo>
                    <a:lnTo>
                      <a:pt x="597" y="515"/>
                    </a:lnTo>
                    <a:lnTo>
                      <a:pt x="597" y="494"/>
                    </a:lnTo>
                    <a:lnTo>
                      <a:pt x="597" y="466"/>
                    </a:lnTo>
                    <a:lnTo>
                      <a:pt x="597" y="443"/>
                    </a:lnTo>
                    <a:lnTo>
                      <a:pt x="591" y="414"/>
                    </a:lnTo>
                    <a:lnTo>
                      <a:pt x="585" y="397"/>
                    </a:lnTo>
                    <a:lnTo>
                      <a:pt x="580" y="370"/>
                    </a:lnTo>
                    <a:lnTo>
                      <a:pt x="580" y="348"/>
                    </a:lnTo>
                    <a:lnTo>
                      <a:pt x="568" y="319"/>
                    </a:lnTo>
                    <a:lnTo>
                      <a:pt x="562" y="296"/>
                    </a:lnTo>
                    <a:lnTo>
                      <a:pt x="551" y="274"/>
                    </a:lnTo>
                    <a:lnTo>
                      <a:pt x="540" y="253"/>
                    </a:lnTo>
                    <a:lnTo>
                      <a:pt x="528" y="230"/>
                    </a:lnTo>
                    <a:lnTo>
                      <a:pt x="517" y="201"/>
                    </a:lnTo>
                    <a:lnTo>
                      <a:pt x="505" y="184"/>
                    </a:lnTo>
                    <a:lnTo>
                      <a:pt x="488" y="161"/>
                    </a:lnTo>
                    <a:lnTo>
                      <a:pt x="473" y="139"/>
                    </a:lnTo>
                    <a:lnTo>
                      <a:pt x="456" y="118"/>
                    </a:lnTo>
                    <a:lnTo>
                      <a:pt x="439" y="101"/>
                    </a:lnTo>
                    <a:lnTo>
                      <a:pt x="422" y="78"/>
                    </a:lnTo>
                    <a:lnTo>
                      <a:pt x="393" y="55"/>
                    </a:lnTo>
                    <a:lnTo>
                      <a:pt x="376" y="38"/>
                    </a:lnTo>
                    <a:lnTo>
                      <a:pt x="353" y="21"/>
                    </a:lnTo>
                    <a:lnTo>
                      <a:pt x="327" y="6"/>
                    </a:lnTo>
                    <a:lnTo>
                      <a:pt x="298" y="0"/>
                    </a:lnTo>
                    <a:lnTo>
                      <a:pt x="275" y="15"/>
                    </a:lnTo>
                    <a:lnTo>
                      <a:pt x="270" y="38"/>
                    </a:lnTo>
                    <a:lnTo>
                      <a:pt x="287" y="66"/>
                    </a:lnTo>
                    <a:lnTo>
                      <a:pt x="310" y="84"/>
                    </a:lnTo>
                    <a:lnTo>
                      <a:pt x="327" y="101"/>
                    </a:lnTo>
                    <a:lnTo>
                      <a:pt x="350" y="118"/>
                    </a:lnTo>
                    <a:lnTo>
                      <a:pt x="365" y="135"/>
                    </a:lnTo>
                    <a:lnTo>
                      <a:pt x="388" y="150"/>
                    </a:lnTo>
                    <a:lnTo>
                      <a:pt x="399" y="173"/>
                    </a:lnTo>
                    <a:lnTo>
                      <a:pt x="422" y="190"/>
                    </a:lnTo>
                    <a:lnTo>
                      <a:pt x="439" y="213"/>
                    </a:lnTo>
                    <a:lnTo>
                      <a:pt x="445" y="236"/>
                    </a:lnTo>
                    <a:lnTo>
                      <a:pt x="462" y="253"/>
                    </a:lnTo>
                    <a:lnTo>
                      <a:pt x="473" y="274"/>
                    </a:lnTo>
                    <a:lnTo>
                      <a:pt x="477" y="296"/>
                    </a:lnTo>
                    <a:lnTo>
                      <a:pt x="488" y="313"/>
                    </a:lnTo>
                    <a:lnTo>
                      <a:pt x="494" y="336"/>
                    </a:lnTo>
                    <a:lnTo>
                      <a:pt x="505" y="365"/>
                    </a:lnTo>
                    <a:lnTo>
                      <a:pt x="511" y="386"/>
                    </a:lnTo>
                    <a:lnTo>
                      <a:pt x="517" y="403"/>
                    </a:lnTo>
                    <a:lnTo>
                      <a:pt x="523" y="426"/>
                    </a:lnTo>
                    <a:lnTo>
                      <a:pt x="523" y="448"/>
                    </a:lnTo>
                    <a:lnTo>
                      <a:pt x="528" y="471"/>
                    </a:lnTo>
                    <a:lnTo>
                      <a:pt x="528" y="494"/>
                    </a:lnTo>
                    <a:lnTo>
                      <a:pt x="528" y="515"/>
                    </a:lnTo>
                    <a:lnTo>
                      <a:pt x="528" y="538"/>
                    </a:lnTo>
                    <a:lnTo>
                      <a:pt x="528" y="566"/>
                    </a:lnTo>
                    <a:lnTo>
                      <a:pt x="528" y="583"/>
                    </a:lnTo>
                    <a:lnTo>
                      <a:pt x="523" y="606"/>
                    </a:lnTo>
                    <a:lnTo>
                      <a:pt x="523" y="633"/>
                    </a:lnTo>
                    <a:lnTo>
                      <a:pt x="517" y="656"/>
                    </a:lnTo>
                    <a:lnTo>
                      <a:pt x="511" y="678"/>
                    </a:lnTo>
                    <a:lnTo>
                      <a:pt x="505" y="701"/>
                    </a:lnTo>
                    <a:lnTo>
                      <a:pt x="500" y="730"/>
                    </a:lnTo>
                    <a:lnTo>
                      <a:pt x="494" y="751"/>
                    </a:lnTo>
                    <a:lnTo>
                      <a:pt x="488" y="773"/>
                    </a:lnTo>
                    <a:lnTo>
                      <a:pt x="477" y="796"/>
                    </a:lnTo>
                    <a:lnTo>
                      <a:pt x="467" y="819"/>
                    </a:lnTo>
                    <a:lnTo>
                      <a:pt x="462" y="842"/>
                    </a:lnTo>
                    <a:lnTo>
                      <a:pt x="445" y="865"/>
                    </a:lnTo>
                    <a:lnTo>
                      <a:pt x="439" y="886"/>
                    </a:lnTo>
                    <a:lnTo>
                      <a:pt x="427" y="908"/>
                    </a:lnTo>
                    <a:lnTo>
                      <a:pt x="416" y="931"/>
                    </a:lnTo>
                    <a:lnTo>
                      <a:pt x="399" y="954"/>
                    </a:lnTo>
                    <a:lnTo>
                      <a:pt x="388" y="971"/>
                    </a:lnTo>
                    <a:lnTo>
                      <a:pt x="370" y="992"/>
                    </a:lnTo>
                    <a:lnTo>
                      <a:pt x="359" y="1015"/>
                    </a:lnTo>
                    <a:lnTo>
                      <a:pt x="344" y="1038"/>
                    </a:lnTo>
                    <a:lnTo>
                      <a:pt x="332" y="1055"/>
                    </a:lnTo>
                    <a:lnTo>
                      <a:pt x="315" y="1078"/>
                    </a:lnTo>
                    <a:lnTo>
                      <a:pt x="304" y="1100"/>
                    </a:lnTo>
                    <a:lnTo>
                      <a:pt x="287" y="1116"/>
                    </a:lnTo>
                    <a:lnTo>
                      <a:pt x="270" y="1138"/>
                    </a:lnTo>
                    <a:lnTo>
                      <a:pt x="253" y="1155"/>
                    </a:lnTo>
                    <a:lnTo>
                      <a:pt x="236" y="1173"/>
                    </a:lnTo>
                    <a:lnTo>
                      <a:pt x="203" y="1212"/>
                    </a:lnTo>
                    <a:lnTo>
                      <a:pt x="169" y="1245"/>
                    </a:lnTo>
                    <a:lnTo>
                      <a:pt x="146" y="1262"/>
                    </a:lnTo>
                    <a:lnTo>
                      <a:pt x="129" y="1279"/>
                    </a:lnTo>
                    <a:lnTo>
                      <a:pt x="112" y="1290"/>
                    </a:lnTo>
                    <a:lnTo>
                      <a:pt x="97" y="1307"/>
                    </a:lnTo>
                    <a:lnTo>
                      <a:pt x="74" y="1319"/>
                    </a:lnTo>
                    <a:lnTo>
                      <a:pt x="57" y="1336"/>
                    </a:lnTo>
                    <a:lnTo>
                      <a:pt x="40" y="1347"/>
                    </a:lnTo>
                    <a:lnTo>
                      <a:pt x="23" y="1363"/>
                    </a:lnTo>
                    <a:lnTo>
                      <a:pt x="0" y="1385"/>
                    </a:lnTo>
                    <a:lnTo>
                      <a:pt x="6" y="1414"/>
                    </a:lnTo>
                    <a:lnTo>
                      <a:pt x="23" y="1431"/>
                    </a:lnTo>
                    <a:lnTo>
                      <a:pt x="57" y="143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3616" name="Freeform 23"/>
              <p:cNvSpPr>
                <a:spLocks/>
              </p:cNvSpPr>
              <p:nvPr/>
            </p:nvSpPr>
            <p:spPr bwMode="auto">
              <a:xfrm>
                <a:off x="2792" y="2562"/>
                <a:ext cx="287" cy="318"/>
              </a:xfrm>
              <a:custGeom>
                <a:avLst/>
                <a:gdLst>
                  <a:gd name="T0" fmla="*/ 228 w 574"/>
                  <a:gd name="T1" fmla="*/ 129 h 634"/>
                  <a:gd name="T2" fmla="*/ 228 w 574"/>
                  <a:gd name="T3" fmla="*/ 166 h 634"/>
                  <a:gd name="T4" fmla="*/ 247 w 574"/>
                  <a:gd name="T5" fmla="*/ 200 h 634"/>
                  <a:gd name="T6" fmla="*/ 252 w 574"/>
                  <a:gd name="T7" fmla="*/ 236 h 634"/>
                  <a:gd name="T8" fmla="*/ 231 w 574"/>
                  <a:gd name="T9" fmla="*/ 272 h 634"/>
                  <a:gd name="T10" fmla="*/ 185 w 574"/>
                  <a:gd name="T11" fmla="*/ 281 h 634"/>
                  <a:gd name="T12" fmla="*/ 149 w 574"/>
                  <a:gd name="T13" fmla="*/ 259 h 634"/>
                  <a:gd name="T14" fmla="*/ 144 w 574"/>
                  <a:gd name="T15" fmla="*/ 230 h 634"/>
                  <a:gd name="T16" fmla="*/ 152 w 574"/>
                  <a:gd name="T17" fmla="*/ 189 h 634"/>
                  <a:gd name="T18" fmla="*/ 169 w 574"/>
                  <a:gd name="T19" fmla="*/ 146 h 634"/>
                  <a:gd name="T20" fmla="*/ 138 w 574"/>
                  <a:gd name="T21" fmla="*/ 143 h 634"/>
                  <a:gd name="T22" fmla="*/ 110 w 574"/>
                  <a:gd name="T23" fmla="*/ 177 h 634"/>
                  <a:gd name="T24" fmla="*/ 81 w 574"/>
                  <a:gd name="T25" fmla="*/ 200 h 634"/>
                  <a:gd name="T26" fmla="*/ 53 w 574"/>
                  <a:gd name="T27" fmla="*/ 183 h 634"/>
                  <a:gd name="T28" fmla="*/ 42 w 574"/>
                  <a:gd name="T29" fmla="*/ 148 h 634"/>
                  <a:gd name="T30" fmla="*/ 37 w 574"/>
                  <a:gd name="T31" fmla="*/ 124 h 634"/>
                  <a:gd name="T32" fmla="*/ 40 w 574"/>
                  <a:gd name="T33" fmla="*/ 95 h 634"/>
                  <a:gd name="T34" fmla="*/ 42 w 574"/>
                  <a:gd name="T35" fmla="*/ 67 h 634"/>
                  <a:gd name="T36" fmla="*/ 53 w 574"/>
                  <a:gd name="T37" fmla="*/ 42 h 634"/>
                  <a:gd name="T38" fmla="*/ 76 w 574"/>
                  <a:gd name="T39" fmla="*/ 36 h 634"/>
                  <a:gd name="T40" fmla="*/ 117 w 574"/>
                  <a:gd name="T41" fmla="*/ 59 h 634"/>
                  <a:gd name="T42" fmla="*/ 157 w 574"/>
                  <a:gd name="T43" fmla="*/ 89 h 634"/>
                  <a:gd name="T44" fmla="*/ 172 w 574"/>
                  <a:gd name="T45" fmla="*/ 59 h 634"/>
                  <a:gd name="T46" fmla="*/ 141 w 574"/>
                  <a:gd name="T47" fmla="*/ 28 h 634"/>
                  <a:gd name="T48" fmla="*/ 104 w 574"/>
                  <a:gd name="T49" fmla="*/ 9 h 634"/>
                  <a:gd name="T50" fmla="*/ 68 w 574"/>
                  <a:gd name="T51" fmla="*/ 0 h 634"/>
                  <a:gd name="T52" fmla="*/ 42 w 574"/>
                  <a:gd name="T53" fmla="*/ 9 h 634"/>
                  <a:gd name="T54" fmla="*/ 14 w 574"/>
                  <a:gd name="T55" fmla="*/ 45 h 634"/>
                  <a:gd name="T56" fmla="*/ 2 w 574"/>
                  <a:gd name="T57" fmla="*/ 73 h 634"/>
                  <a:gd name="T58" fmla="*/ 0 w 574"/>
                  <a:gd name="T59" fmla="*/ 106 h 634"/>
                  <a:gd name="T60" fmla="*/ 0 w 574"/>
                  <a:gd name="T61" fmla="*/ 138 h 634"/>
                  <a:gd name="T62" fmla="*/ 9 w 574"/>
                  <a:gd name="T63" fmla="*/ 169 h 634"/>
                  <a:gd name="T64" fmla="*/ 22 w 574"/>
                  <a:gd name="T65" fmla="*/ 200 h 634"/>
                  <a:gd name="T66" fmla="*/ 56 w 574"/>
                  <a:gd name="T67" fmla="*/ 230 h 634"/>
                  <a:gd name="T68" fmla="*/ 87 w 574"/>
                  <a:gd name="T69" fmla="*/ 236 h 634"/>
                  <a:gd name="T70" fmla="*/ 107 w 574"/>
                  <a:gd name="T71" fmla="*/ 239 h 634"/>
                  <a:gd name="T72" fmla="*/ 117 w 574"/>
                  <a:gd name="T73" fmla="*/ 275 h 634"/>
                  <a:gd name="T74" fmla="*/ 141 w 574"/>
                  <a:gd name="T75" fmla="*/ 301 h 634"/>
                  <a:gd name="T76" fmla="*/ 176 w 574"/>
                  <a:gd name="T77" fmla="*/ 315 h 634"/>
                  <a:gd name="T78" fmla="*/ 213 w 574"/>
                  <a:gd name="T79" fmla="*/ 318 h 634"/>
                  <a:gd name="T80" fmla="*/ 247 w 574"/>
                  <a:gd name="T81" fmla="*/ 306 h 634"/>
                  <a:gd name="T82" fmla="*/ 276 w 574"/>
                  <a:gd name="T83" fmla="*/ 281 h 634"/>
                  <a:gd name="T84" fmla="*/ 287 w 574"/>
                  <a:gd name="T85" fmla="*/ 233 h 634"/>
                  <a:gd name="T86" fmla="*/ 279 w 574"/>
                  <a:gd name="T87" fmla="*/ 183 h 634"/>
                  <a:gd name="T88" fmla="*/ 252 w 574"/>
                  <a:gd name="T89" fmla="*/ 135 h 634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574"/>
                  <a:gd name="T136" fmla="*/ 0 h 634"/>
                  <a:gd name="T137" fmla="*/ 574 w 574"/>
                  <a:gd name="T138" fmla="*/ 634 h 634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574" h="634">
                    <a:moveTo>
                      <a:pt x="505" y="269"/>
                    </a:moveTo>
                    <a:lnTo>
                      <a:pt x="477" y="252"/>
                    </a:lnTo>
                    <a:lnTo>
                      <a:pt x="456" y="258"/>
                    </a:lnTo>
                    <a:lnTo>
                      <a:pt x="433" y="281"/>
                    </a:lnTo>
                    <a:lnTo>
                      <a:pt x="439" y="307"/>
                    </a:lnTo>
                    <a:lnTo>
                      <a:pt x="456" y="330"/>
                    </a:lnTo>
                    <a:lnTo>
                      <a:pt x="465" y="347"/>
                    </a:lnTo>
                    <a:lnTo>
                      <a:pt x="483" y="370"/>
                    </a:lnTo>
                    <a:lnTo>
                      <a:pt x="494" y="399"/>
                    </a:lnTo>
                    <a:lnTo>
                      <a:pt x="500" y="420"/>
                    </a:lnTo>
                    <a:lnTo>
                      <a:pt x="505" y="448"/>
                    </a:lnTo>
                    <a:lnTo>
                      <a:pt x="505" y="471"/>
                    </a:lnTo>
                    <a:lnTo>
                      <a:pt x="500" y="499"/>
                    </a:lnTo>
                    <a:lnTo>
                      <a:pt x="483" y="522"/>
                    </a:lnTo>
                    <a:lnTo>
                      <a:pt x="462" y="543"/>
                    </a:lnTo>
                    <a:lnTo>
                      <a:pt x="433" y="554"/>
                    </a:lnTo>
                    <a:lnTo>
                      <a:pt x="405" y="566"/>
                    </a:lnTo>
                    <a:lnTo>
                      <a:pt x="370" y="560"/>
                    </a:lnTo>
                    <a:lnTo>
                      <a:pt x="344" y="549"/>
                    </a:lnTo>
                    <a:lnTo>
                      <a:pt x="315" y="534"/>
                    </a:lnTo>
                    <a:lnTo>
                      <a:pt x="298" y="516"/>
                    </a:lnTo>
                    <a:lnTo>
                      <a:pt x="292" y="499"/>
                    </a:lnTo>
                    <a:lnTo>
                      <a:pt x="287" y="482"/>
                    </a:lnTo>
                    <a:lnTo>
                      <a:pt x="287" y="459"/>
                    </a:lnTo>
                    <a:lnTo>
                      <a:pt x="292" y="442"/>
                    </a:lnTo>
                    <a:lnTo>
                      <a:pt x="298" y="410"/>
                    </a:lnTo>
                    <a:lnTo>
                      <a:pt x="304" y="376"/>
                    </a:lnTo>
                    <a:lnTo>
                      <a:pt x="321" y="347"/>
                    </a:lnTo>
                    <a:lnTo>
                      <a:pt x="338" y="319"/>
                    </a:lnTo>
                    <a:lnTo>
                      <a:pt x="338" y="292"/>
                    </a:lnTo>
                    <a:lnTo>
                      <a:pt x="321" y="269"/>
                    </a:lnTo>
                    <a:lnTo>
                      <a:pt x="298" y="264"/>
                    </a:lnTo>
                    <a:lnTo>
                      <a:pt x="275" y="286"/>
                    </a:lnTo>
                    <a:lnTo>
                      <a:pt x="258" y="302"/>
                    </a:lnTo>
                    <a:lnTo>
                      <a:pt x="241" y="330"/>
                    </a:lnTo>
                    <a:lnTo>
                      <a:pt x="220" y="353"/>
                    </a:lnTo>
                    <a:lnTo>
                      <a:pt x="203" y="376"/>
                    </a:lnTo>
                    <a:lnTo>
                      <a:pt x="180" y="387"/>
                    </a:lnTo>
                    <a:lnTo>
                      <a:pt x="163" y="399"/>
                    </a:lnTo>
                    <a:lnTo>
                      <a:pt x="146" y="399"/>
                    </a:lnTo>
                    <a:lnTo>
                      <a:pt x="123" y="387"/>
                    </a:lnTo>
                    <a:lnTo>
                      <a:pt x="106" y="364"/>
                    </a:lnTo>
                    <a:lnTo>
                      <a:pt x="97" y="336"/>
                    </a:lnTo>
                    <a:lnTo>
                      <a:pt x="85" y="319"/>
                    </a:lnTo>
                    <a:lnTo>
                      <a:pt x="85" y="296"/>
                    </a:lnTo>
                    <a:lnTo>
                      <a:pt x="80" y="281"/>
                    </a:lnTo>
                    <a:lnTo>
                      <a:pt x="80" y="264"/>
                    </a:lnTo>
                    <a:lnTo>
                      <a:pt x="74" y="247"/>
                    </a:lnTo>
                    <a:lnTo>
                      <a:pt x="74" y="229"/>
                    </a:lnTo>
                    <a:lnTo>
                      <a:pt x="74" y="207"/>
                    </a:lnTo>
                    <a:lnTo>
                      <a:pt x="80" y="190"/>
                    </a:lnTo>
                    <a:lnTo>
                      <a:pt x="80" y="169"/>
                    </a:lnTo>
                    <a:lnTo>
                      <a:pt x="80" y="152"/>
                    </a:lnTo>
                    <a:lnTo>
                      <a:pt x="85" y="134"/>
                    </a:lnTo>
                    <a:lnTo>
                      <a:pt x="91" y="117"/>
                    </a:lnTo>
                    <a:lnTo>
                      <a:pt x="97" y="100"/>
                    </a:lnTo>
                    <a:lnTo>
                      <a:pt x="106" y="83"/>
                    </a:lnTo>
                    <a:lnTo>
                      <a:pt x="118" y="72"/>
                    </a:lnTo>
                    <a:lnTo>
                      <a:pt x="135" y="72"/>
                    </a:lnTo>
                    <a:lnTo>
                      <a:pt x="152" y="72"/>
                    </a:lnTo>
                    <a:lnTo>
                      <a:pt x="180" y="77"/>
                    </a:lnTo>
                    <a:lnTo>
                      <a:pt x="203" y="95"/>
                    </a:lnTo>
                    <a:lnTo>
                      <a:pt x="235" y="117"/>
                    </a:lnTo>
                    <a:lnTo>
                      <a:pt x="264" y="146"/>
                    </a:lnTo>
                    <a:lnTo>
                      <a:pt x="298" y="169"/>
                    </a:lnTo>
                    <a:lnTo>
                      <a:pt x="315" y="178"/>
                    </a:lnTo>
                    <a:lnTo>
                      <a:pt x="338" y="169"/>
                    </a:lnTo>
                    <a:lnTo>
                      <a:pt x="348" y="146"/>
                    </a:lnTo>
                    <a:lnTo>
                      <a:pt x="344" y="117"/>
                    </a:lnTo>
                    <a:lnTo>
                      <a:pt x="321" y="100"/>
                    </a:lnTo>
                    <a:lnTo>
                      <a:pt x="304" y="77"/>
                    </a:lnTo>
                    <a:lnTo>
                      <a:pt x="281" y="55"/>
                    </a:lnTo>
                    <a:lnTo>
                      <a:pt x="258" y="45"/>
                    </a:lnTo>
                    <a:lnTo>
                      <a:pt x="230" y="22"/>
                    </a:lnTo>
                    <a:lnTo>
                      <a:pt x="209" y="17"/>
                    </a:lnTo>
                    <a:lnTo>
                      <a:pt x="180" y="5"/>
                    </a:lnTo>
                    <a:lnTo>
                      <a:pt x="152" y="0"/>
                    </a:lnTo>
                    <a:lnTo>
                      <a:pt x="135" y="0"/>
                    </a:lnTo>
                    <a:lnTo>
                      <a:pt x="112" y="0"/>
                    </a:lnTo>
                    <a:lnTo>
                      <a:pt x="97" y="5"/>
                    </a:lnTo>
                    <a:lnTo>
                      <a:pt x="85" y="17"/>
                    </a:lnTo>
                    <a:lnTo>
                      <a:pt x="51" y="39"/>
                    </a:lnTo>
                    <a:lnTo>
                      <a:pt x="34" y="72"/>
                    </a:lnTo>
                    <a:lnTo>
                      <a:pt x="28" y="89"/>
                    </a:lnTo>
                    <a:lnTo>
                      <a:pt x="17" y="106"/>
                    </a:lnTo>
                    <a:lnTo>
                      <a:pt x="11" y="129"/>
                    </a:lnTo>
                    <a:lnTo>
                      <a:pt x="5" y="146"/>
                    </a:lnTo>
                    <a:lnTo>
                      <a:pt x="0" y="169"/>
                    </a:lnTo>
                    <a:lnTo>
                      <a:pt x="0" y="190"/>
                    </a:lnTo>
                    <a:lnTo>
                      <a:pt x="0" y="212"/>
                    </a:lnTo>
                    <a:lnTo>
                      <a:pt x="0" y="235"/>
                    </a:lnTo>
                    <a:lnTo>
                      <a:pt x="0" y="252"/>
                    </a:lnTo>
                    <a:lnTo>
                      <a:pt x="0" y="275"/>
                    </a:lnTo>
                    <a:lnTo>
                      <a:pt x="5" y="296"/>
                    </a:lnTo>
                    <a:lnTo>
                      <a:pt x="11" y="319"/>
                    </a:lnTo>
                    <a:lnTo>
                      <a:pt x="17" y="336"/>
                    </a:lnTo>
                    <a:lnTo>
                      <a:pt x="28" y="359"/>
                    </a:lnTo>
                    <a:lnTo>
                      <a:pt x="34" y="382"/>
                    </a:lnTo>
                    <a:lnTo>
                      <a:pt x="45" y="399"/>
                    </a:lnTo>
                    <a:lnTo>
                      <a:pt x="68" y="431"/>
                    </a:lnTo>
                    <a:lnTo>
                      <a:pt x="97" y="454"/>
                    </a:lnTo>
                    <a:lnTo>
                      <a:pt x="112" y="459"/>
                    </a:lnTo>
                    <a:lnTo>
                      <a:pt x="129" y="465"/>
                    </a:lnTo>
                    <a:lnTo>
                      <a:pt x="152" y="465"/>
                    </a:lnTo>
                    <a:lnTo>
                      <a:pt x="175" y="471"/>
                    </a:lnTo>
                    <a:lnTo>
                      <a:pt x="197" y="465"/>
                    </a:lnTo>
                    <a:lnTo>
                      <a:pt x="215" y="454"/>
                    </a:lnTo>
                    <a:lnTo>
                      <a:pt x="215" y="477"/>
                    </a:lnTo>
                    <a:lnTo>
                      <a:pt x="220" y="499"/>
                    </a:lnTo>
                    <a:lnTo>
                      <a:pt x="224" y="522"/>
                    </a:lnTo>
                    <a:lnTo>
                      <a:pt x="235" y="549"/>
                    </a:lnTo>
                    <a:lnTo>
                      <a:pt x="247" y="566"/>
                    </a:lnTo>
                    <a:lnTo>
                      <a:pt x="264" y="583"/>
                    </a:lnTo>
                    <a:lnTo>
                      <a:pt x="281" y="600"/>
                    </a:lnTo>
                    <a:lnTo>
                      <a:pt x="304" y="617"/>
                    </a:lnTo>
                    <a:lnTo>
                      <a:pt x="327" y="623"/>
                    </a:lnTo>
                    <a:lnTo>
                      <a:pt x="353" y="629"/>
                    </a:lnTo>
                    <a:lnTo>
                      <a:pt x="382" y="634"/>
                    </a:lnTo>
                    <a:lnTo>
                      <a:pt x="405" y="634"/>
                    </a:lnTo>
                    <a:lnTo>
                      <a:pt x="427" y="634"/>
                    </a:lnTo>
                    <a:lnTo>
                      <a:pt x="450" y="623"/>
                    </a:lnTo>
                    <a:lnTo>
                      <a:pt x="471" y="617"/>
                    </a:lnTo>
                    <a:lnTo>
                      <a:pt x="494" y="611"/>
                    </a:lnTo>
                    <a:lnTo>
                      <a:pt x="517" y="594"/>
                    </a:lnTo>
                    <a:lnTo>
                      <a:pt x="534" y="577"/>
                    </a:lnTo>
                    <a:lnTo>
                      <a:pt x="551" y="560"/>
                    </a:lnTo>
                    <a:lnTo>
                      <a:pt x="568" y="539"/>
                    </a:lnTo>
                    <a:lnTo>
                      <a:pt x="574" y="499"/>
                    </a:lnTo>
                    <a:lnTo>
                      <a:pt x="574" y="465"/>
                    </a:lnTo>
                    <a:lnTo>
                      <a:pt x="574" y="431"/>
                    </a:lnTo>
                    <a:lnTo>
                      <a:pt x="568" y="399"/>
                    </a:lnTo>
                    <a:lnTo>
                      <a:pt x="557" y="364"/>
                    </a:lnTo>
                    <a:lnTo>
                      <a:pt x="540" y="330"/>
                    </a:lnTo>
                    <a:lnTo>
                      <a:pt x="522" y="296"/>
                    </a:lnTo>
                    <a:lnTo>
                      <a:pt x="505" y="26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3617" name="Freeform 24"/>
              <p:cNvSpPr>
                <a:spLocks/>
              </p:cNvSpPr>
              <p:nvPr/>
            </p:nvSpPr>
            <p:spPr bwMode="auto">
              <a:xfrm>
                <a:off x="2900" y="2469"/>
                <a:ext cx="280" cy="293"/>
              </a:xfrm>
              <a:custGeom>
                <a:avLst/>
                <a:gdLst>
                  <a:gd name="T0" fmla="*/ 224 w 560"/>
                  <a:gd name="T1" fmla="*/ 119 h 586"/>
                  <a:gd name="T2" fmla="*/ 190 w 560"/>
                  <a:gd name="T3" fmla="*/ 116 h 586"/>
                  <a:gd name="T4" fmla="*/ 179 w 560"/>
                  <a:gd name="T5" fmla="*/ 102 h 586"/>
                  <a:gd name="T6" fmla="*/ 182 w 560"/>
                  <a:gd name="T7" fmla="*/ 68 h 586"/>
                  <a:gd name="T8" fmla="*/ 171 w 560"/>
                  <a:gd name="T9" fmla="*/ 37 h 586"/>
                  <a:gd name="T10" fmla="*/ 153 w 560"/>
                  <a:gd name="T11" fmla="*/ 20 h 586"/>
                  <a:gd name="T12" fmla="*/ 134 w 560"/>
                  <a:gd name="T13" fmla="*/ 9 h 586"/>
                  <a:gd name="T14" fmla="*/ 112 w 560"/>
                  <a:gd name="T15" fmla="*/ 0 h 586"/>
                  <a:gd name="T16" fmla="*/ 86 w 560"/>
                  <a:gd name="T17" fmla="*/ 0 h 586"/>
                  <a:gd name="T18" fmla="*/ 65 w 560"/>
                  <a:gd name="T19" fmla="*/ 3 h 586"/>
                  <a:gd name="T20" fmla="*/ 44 w 560"/>
                  <a:gd name="T21" fmla="*/ 11 h 586"/>
                  <a:gd name="T22" fmla="*/ 24 w 560"/>
                  <a:gd name="T23" fmla="*/ 28 h 586"/>
                  <a:gd name="T24" fmla="*/ 10 w 560"/>
                  <a:gd name="T25" fmla="*/ 48 h 586"/>
                  <a:gd name="T26" fmla="*/ 2 w 560"/>
                  <a:gd name="T27" fmla="*/ 68 h 586"/>
                  <a:gd name="T28" fmla="*/ 0 w 560"/>
                  <a:gd name="T29" fmla="*/ 96 h 586"/>
                  <a:gd name="T30" fmla="*/ 4 w 560"/>
                  <a:gd name="T31" fmla="*/ 126 h 586"/>
                  <a:gd name="T32" fmla="*/ 19 w 560"/>
                  <a:gd name="T33" fmla="*/ 149 h 586"/>
                  <a:gd name="T34" fmla="*/ 36 w 560"/>
                  <a:gd name="T35" fmla="*/ 166 h 586"/>
                  <a:gd name="T36" fmla="*/ 53 w 560"/>
                  <a:gd name="T37" fmla="*/ 175 h 586"/>
                  <a:gd name="T38" fmla="*/ 67 w 560"/>
                  <a:gd name="T39" fmla="*/ 175 h 586"/>
                  <a:gd name="T40" fmla="*/ 69 w 560"/>
                  <a:gd name="T41" fmla="*/ 166 h 586"/>
                  <a:gd name="T42" fmla="*/ 61 w 560"/>
                  <a:gd name="T43" fmla="*/ 144 h 586"/>
                  <a:gd name="T44" fmla="*/ 50 w 560"/>
                  <a:gd name="T45" fmla="*/ 121 h 586"/>
                  <a:gd name="T46" fmla="*/ 44 w 560"/>
                  <a:gd name="T47" fmla="*/ 96 h 586"/>
                  <a:gd name="T48" fmla="*/ 44 w 560"/>
                  <a:gd name="T49" fmla="*/ 71 h 586"/>
                  <a:gd name="T50" fmla="*/ 58 w 560"/>
                  <a:gd name="T51" fmla="*/ 48 h 586"/>
                  <a:gd name="T52" fmla="*/ 83 w 560"/>
                  <a:gd name="T53" fmla="*/ 37 h 586"/>
                  <a:gd name="T54" fmla="*/ 112 w 560"/>
                  <a:gd name="T55" fmla="*/ 37 h 586"/>
                  <a:gd name="T56" fmla="*/ 134 w 560"/>
                  <a:gd name="T57" fmla="*/ 54 h 586"/>
                  <a:gd name="T58" fmla="*/ 145 w 560"/>
                  <a:gd name="T59" fmla="*/ 76 h 586"/>
                  <a:gd name="T60" fmla="*/ 140 w 560"/>
                  <a:gd name="T61" fmla="*/ 104 h 586"/>
                  <a:gd name="T62" fmla="*/ 125 w 560"/>
                  <a:gd name="T63" fmla="*/ 130 h 586"/>
                  <a:gd name="T64" fmla="*/ 112 w 560"/>
                  <a:gd name="T65" fmla="*/ 149 h 586"/>
                  <a:gd name="T66" fmla="*/ 120 w 560"/>
                  <a:gd name="T67" fmla="*/ 166 h 586"/>
                  <a:gd name="T68" fmla="*/ 137 w 560"/>
                  <a:gd name="T69" fmla="*/ 169 h 586"/>
                  <a:gd name="T70" fmla="*/ 153 w 560"/>
                  <a:gd name="T71" fmla="*/ 163 h 586"/>
                  <a:gd name="T72" fmla="*/ 173 w 560"/>
                  <a:gd name="T73" fmla="*/ 152 h 586"/>
                  <a:gd name="T74" fmla="*/ 192 w 560"/>
                  <a:gd name="T75" fmla="*/ 149 h 586"/>
                  <a:gd name="T76" fmla="*/ 212 w 560"/>
                  <a:gd name="T77" fmla="*/ 152 h 586"/>
                  <a:gd name="T78" fmla="*/ 230 w 560"/>
                  <a:gd name="T79" fmla="*/ 169 h 586"/>
                  <a:gd name="T80" fmla="*/ 244 w 560"/>
                  <a:gd name="T81" fmla="*/ 194 h 586"/>
                  <a:gd name="T82" fmla="*/ 241 w 560"/>
                  <a:gd name="T83" fmla="*/ 222 h 586"/>
                  <a:gd name="T84" fmla="*/ 227 w 560"/>
                  <a:gd name="T85" fmla="*/ 244 h 586"/>
                  <a:gd name="T86" fmla="*/ 204 w 560"/>
                  <a:gd name="T87" fmla="*/ 256 h 586"/>
                  <a:gd name="T88" fmla="*/ 185 w 560"/>
                  <a:gd name="T89" fmla="*/ 253 h 586"/>
                  <a:gd name="T90" fmla="*/ 162 w 560"/>
                  <a:gd name="T91" fmla="*/ 244 h 586"/>
                  <a:gd name="T92" fmla="*/ 142 w 560"/>
                  <a:gd name="T93" fmla="*/ 234 h 586"/>
                  <a:gd name="T94" fmla="*/ 117 w 560"/>
                  <a:gd name="T95" fmla="*/ 225 h 586"/>
                  <a:gd name="T96" fmla="*/ 103 w 560"/>
                  <a:gd name="T97" fmla="*/ 244 h 586"/>
                  <a:gd name="T98" fmla="*/ 125 w 560"/>
                  <a:gd name="T99" fmla="*/ 267 h 586"/>
                  <a:gd name="T100" fmla="*/ 153 w 560"/>
                  <a:gd name="T101" fmla="*/ 282 h 586"/>
                  <a:gd name="T102" fmla="*/ 185 w 560"/>
                  <a:gd name="T103" fmla="*/ 293 h 586"/>
                  <a:gd name="T104" fmla="*/ 218 w 560"/>
                  <a:gd name="T105" fmla="*/ 290 h 586"/>
                  <a:gd name="T106" fmla="*/ 244 w 560"/>
                  <a:gd name="T107" fmla="*/ 279 h 586"/>
                  <a:gd name="T108" fmla="*/ 260 w 560"/>
                  <a:gd name="T109" fmla="*/ 262 h 586"/>
                  <a:gd name="T110" fmla="*/ 269 w 560"/>
                  <a:gd name="T111" fmla="*/ 241 h 586"/>
                  <a:gd name="T112" fmla="*/ 278 w 560"/>
                  <a:gd name="T113" fmla="*/ 219 h 586"/>
                  <a:gd name="T114" fmla="*/ 278 w 560"/>
                  <a:gd name="T115" fmla="*/ 197 h 586"/>
                  <a:gd name="T116" fmla="*/ 272 w 560"/>
                  <a:gd name="T117" fmla="*/ 175 h 586"/>
                  <a:gd name="T118" fmla="*/ 260 w 560"/>
                  <a:gd name="T119" fmla="*/ 152 h 586"/>
                  <a:gd name="T120" fmla="*/ 247 w 560"/>
                  <a:gd name="T121" fmla="*/ 135 h 586"/>
                  <a:gd name="T122" fmla="*/ 241 w 560"/>
                  <a:gd name="T123" fmla="*/ 130 h 58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560"/>
                  <a:gd name="T187" fmla="*/ 0 h 586"/>
                  <a:gd name="T188" fmla="*/ 560 w 560"/>
                  <a:gd name="T189" fmla="*/ 586 h 58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560" h="586">
                    <a:moveTo>
                      <a:pt x="482" y="259"/>
                    </a:moveTo>
                    <a:lnTo>
                      <a:pt x="448" y="238"/>
                    </a:lnTo>
                    <a:lnTo>
                      <a:pt x="414" y="232"/>
                    </a:lnTo>
                    <a:lnTo>
                      <a:pt x="380" y="232"/>
                    </a:lnTo>
                    <a:lnTo>
                      <a:pt x="353" y="238"/>
                    </a:lnTo>
                    <a:lnTo>
                      <a:pt x="359" y="204"/>
                    </a:lnTo>
                    <a:lnTo>
                      <a:pt x="364" y="169"/>
                    </a:lnTo>
                    <a:lnTo>
                      <a:pt x="364" y="135"/>
                    </a:lnTo>
                    <a:lnTo>
                      <a:pt x="359" y="103"/>
                    </a:lnTo>
                    <a:lnTo>
                      <a:pt x="342" y="74"/>
                    </a:lnTo>
                    <a:lnTo>
                      <a:pt x="330" y="57"/>
                    </a:lnTo>
                    <a:lnTo>
                      <a:pt x="307" y="40"/>
                    </a:lnTo>
                    <a:lnTo>
                      <a:pt x="290" y="29"/>
                    </a:lnTo>
                    <a:lnTo>
                      <a:pt x="268" y="17"/>
                    </a:lnTo>
                    <a:lnTo>
                      <a:pt x="250" y="6"/>
                    </a:lnTo>
                    <a:lnTo>
                      <a:pt x="224" y="0"/>
                    </a:lnTo>
                    <a:lnTo>
                      <a:pt x="201" y="0"/>
                    </a:lnTo>
                    <a:lnTo>
                      <a:pt x="173" y="0"/>
                    </a:lnTo>
                    <a:lnTo>
                      <a:pt x="150" y="0"/>
                    </a:lnTo>
                    <a:lnTo>
                      <a:pt x="129" y="6"/>
                    </a:lnTo>
                    <a:lnTo>
                      <a:pt x="106" y="17"/>
                    </a:lnTo>
                    <a:lnTo>
                      <a:pt x="89" y="23"/>
                    </a:lnTo>
                    <a:lnTo>
                      <a:pt x="66" y="40"/>
                    </a:lnTo>
                    <a:lnTo>
                      <a:pt x="49" y="57"/>
                    </a:lnTo>
                    <a:lnTo>
                      <a:pt x="38" y="80"/>
                    </a:lnTo>
                    <a:lnTo>
                      <a:pt x="20" y="97"/>
                    </a:lnTo>
                    <a:lnTo>
                      <a:pt x="15" y="118"/>
                    </a:lnTo>
                    <a:lnTo>
                      <a:pt x="5" y="135"/>
                    </a:lnTo>
                    <a:lnTo>
                      <a:pt x="5" y="158"/>
                    </a:lnTo>
                    <a:lnTo>
                      <a:pt x="0" y="192"/>
                    </a:lnTo>
                    <a:lnTo>
                      <a:pt x="5" y="226"/>
                    </a:lnTo>
                    <a:lnTo>
                      <a:pt x="9" y="253"/>
                    </a:lnTo>
                    <a:lnTo>
                      <a:pt x="20" y="282"/>
                    </a:lnTo>
                    <a:lnTo>
                      <a:pt x="38" y="299"/>
                    </a:lnTo>
                    <a:lnTo>
                      <a:pt x="55" y="321"/>
                    </a:lnTo>
                    <a:lnTo>
                      <a:pt x="72" y="333"/>
                    </a:lnTo>
                    <a:lnTo>
                      <a:pt x="89" y="344"/>
                    </a:lnTo>
                    <a:lnTo>
                      <a:pt x="106" y="350"/>
                    </a:lnTo>
                    <a:lnTo>
                      <a:pt x="123" y="356"/>
                    </a:lnTo>
                    <a:lnTo>
                      <a:pt x="133" y="350"/>
                    </a:lnTo>
                    <a:lnTo>
                      <a:pt x="138" y="344"/>
                    </a:lnTo>
                    <a:lnTo>
                      <a:pt x="138" y="333"/>
                    </a:lnTo>
                    <a:lnTo>
                      <a:pt x="133" y="316"/>
                    </a:lnTo>
                    <a:lnTo>
                      <a:pt x="123" y="287"/>
                    </a:lnTo>
                    <a:lnTo>
                      <a:pt x="112" y="264"/>
                    </a:lnTo>
                    <a:lnTo>
                      <a:pt x="100" y="242"/>
                    </a:lnTo>
                    <a:lnTo>
                      <a:pt x="95" y="221"/>
                    </a:lnTo>
                    <a:lnTo>
                      <a:pt x="89" y="192"/>
                    </a:lnTo>
                    <a:lnTo>
                      <a:pt x="89" y="169"/>
                    </a:lnTo>
                    <a:lnTo>
                      <a:pt x="89" y="141"/>
                    </a:lnTo>
                    <a:lnTo>
                      <a:pt x="100" y="124"/>
                    </a:lnTo>
                    <a:lnTo>
                      <a:pt x="117" y="97"/>
                    </a:lnTo>
                    <a:lnTo>
                      <a:pt x="138" y="86"/>
                    </a:lnTo>
                    <a:lnTo>
                      <a:pt x="167" y="74"/>
                    </a:lnTo>
                    <a:lnTo>
                      <a:pt x="201" y="74"/>
                    </a:lnTo>
                    <a:lnTo>
                      <a:pt x="224" y="74"/>
                    </a:lnTo>
                    <a:lnTo>
                      <a:pt x="250" y="91"/>
                    </a:lnTo>
                    <a:lnTo>
                      <a:pt x="268" y="109"/>
                    </a:lnTo>
                    <a:lnTo>
                      <a:pt x="290" y="129"/>
                    </a:lnTo>
                    <a:lnTo>
                      <a:pt x="290" y="152"/>
                    </a:lnTo>
                    <a:lnTo>
                      <a:pt x="290" y="187"/>
                    </a:lnTo>
                    <a:lnTo>
                      <a:pt x="279" y="209"/>
                    </a:lnTo>
                    <a:lnTo>
                      <a:pt x="268" y="238"/>
                    </a:lnTo>
                    <a:lnTo>
                      <a:pt x="250" y="259"/>
                    </a:lnTo>
                    <a:lnTo>
                      <a:pt x="235" y="282"/>
                    </a:lnTo>
                    <a:lnTo>
                      <a:pt x="224" y="299"/>
                    </a:lnTo>
                    <a:lnTo>
                      <a:pt x="230" y="321"/>
                    </a:lnTo>
                    <a:lnTo>
                      <a:pt x="241" y="333"/>
                    </a:lnTo>
                    <a:lnTo>
                      <a:pt x="268" y="339"/>
                    </a:lnTo>
                    <a:lnTo>
                      <a:pt x="273" y="339"/>
                    </a:lnTo>
                    <a:lnTo>
                      <a:pt x="290" y="339"/>
                    </a:lnTo>
                    <a:lnTo>
                      <a:pt x="307" y="327"/>
                    </a:lnTo>
                    <a:lnTo>
                      <a:pt x="325" y="316"/>
                    </a:lnTo>
                    <a:lnTo>
                      <a:pt x="347" y="304"/>
                    </a:lnTo>
                    <a:lnTo>
                      <a:pt x="370" y="304"/>
                    </a:lnTo>
                    <a:lnTo>
                      <a:pt x="385" y="299"/>
                    </a:lnTo>
                    <a:lnTo>
                      <a:pt x="402" y="304"/>
                    </a:lnTo>
                    <a:lnTo>
                      <a:pt x="425" y="304"/>
                    </a:lnTo>
                    <a:lnTo>
                      <a:pt x="448" y="321"/>
                    </a:lnTo>
                    <a:lnTo>
                      <a:pt x="460" y="339"/>
                    </a:lnTo>
                    <a:lnTo>
                      <a:pt x="477" y="365"/>
                    </a:lnTo>
                    <a:lnTo>
                      <a:pt x="488" y="388"/>
                    </a:lnTo>
                    <a:lnTo>
                      <a:pt x="488" y="422"/>
                    </a:lnTo>
                    <a:lnTo>
                      <a:pt x="482" y="445"/>
                    </a:lnTo>
                    <a:lnTo>
                      <a:pt x="471" y="473"/>
                    </a:lnTo>
                    <a:lnTo>
                      <a:pt x="454" y="489"/>
                    </a:lnTo>
                    <a:lnTo>
                      <a:pt x="437" y="506"/>
                    </a:lnTo>
                    <a:lnTo>
                      <a:pt x="408" y="512"/>
                    </a:lnTo>
                    <a:lnTo>
                      <a:pt x="391" y="517"/>
                    </a:lnTo>
                    <a:lnTo>
                      <a:pt x="370" y="506"/>
                    </a:lnTo>
                    <a:lnTo>
                      <a:pt x="347" y="506"/>
                    </a:lnTo>
                    <a:lnTo>
                      <a:pt x="325" y="489"/>
                    </a:lnTo>
                    <a:lnTo>
                      <a:pt x="302" y="479"/>
                    </a:lnTo>
                    <a:lnTo>
                      <a:pt x="285" y="468"/>
                    </a:lnTo>
                    <a:lnTo>
                      <a:pt x="268" y="456"/>
                    </a:lnTo>
                    <a:lnTo>
                      <a:pt x="235" y="451"/>
                    </a:lnTo>
                    <a:lnTo>
                      <a:pt x="218" y="468"/>
                    </a:lnTo>
                    <a:lnTo>
                      <a:pt x="207" y="489"/>
                    </a:lnTo>
                    <a:lnTo>
                      <a:pt x="224" y="517"/>
                    </a:lnTo>
                    <a:lnTo>
                      <a:pt x="250" y="534"/>
                    </a:lnTo>
                    <a:lnTo>
                      <a:pt x="279" y="551"/>
                    </a:lnTo>
                    <a:lnTo>
                      <a:pt x="307" y="563"/>
                    </a:lnTo>
                    <a:lnTo>
                      <a:pt x="342" y="574"/>
                    </a:lnTo>
                    <a:lnTo>
                      <a:pt x="370" y="586"/>
                    </a:lnTo>
                    <a:lnTo>
                      <a:pt x="402" y="586"/>
                    </a:lnTo>
                    <a:lnTo>
                      <a:pt x="437" y="580"/>
                    </a:lnTo>
                    <a:lnTo>
                      <a:pt x="471" y="574"/>
                    </a:lnTo>
                    <a:lnTo>
                      <a:pt x="488" y="557"/>
                    </a:lnTo>
                    <a:lnTo>
                      <a:pt x="503" y="546"/>
                    </a:lnTo>
                    <a:lnTo>
                      <a:pt x="520" y="523"/>
                    </a:lnTo>
                    <a:lnTo>
                      <a:pt x="532" y="506"/>
                    </a:lnTo>
                    <a:lnTo>
                      <a:pt x="537" y="483"/>
                    </a:lnTo>
                    <a:lnTo>
                      <a:pt x="549" y="468"/>
                    </a:lnTo>
                    <a:lnTo>
                      <a:pt x="555" y="439"/>
                    </a:lnTo>
                    <a:lnTo>
                      <a:pt x="560" y="422"/>
                    </a:lnTo>
                    <a:lnTo>
                      <a:pt x="555" y="394"/>
                    </a:lnTo>
                    <a:lnTo>
                      <a:pt x="555" y="371"/>
                    </a:lnTo>
                    <a:lnTo>
                      <a:pt x="543" y="350"/>
                    </a:lnTo>
                    <a:lnTo>
                      <a:pt x="537" y="327"/>
                    </a:lnTo>
                    <a:lnTo>
                      <a:pt x="520" y="304"/>
                    </a:lnTo>
                    <a:lnTo>
                      <a:pt x="509" y="287"/>
                    </a:lnTo>
                    <a:lnTo>
                      <a:pt x="494" y="270"/>
                    </a:lnTo>
                    <a:lnTo>
                      <a:pt x="482" y="25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3618" name="Freeform 25"/>
              <p:cNvSpPr>
                <a:spLocks/>
              </p:cNvSpPr>
              <p:nvPr/>
            </p:nvSpPr>
            <p:spPr bwMode="auto">
              <a:xfrm>
                <a:off x="2700" y="2845"/>
                <a:ext cx="151" cy="102"/>
              </a:xfrm>
              <a:custGeom>
                <a:avLst/>
                <a:gdLst>
                  <a:gd name="T0" fmla="*/ 115 w 303"/>
                  <a:gd name="T1" fmla="*/ 9 h 203"/>
                  <a:gd name="T2" fmla="*/ 101 w 303"/>
                  <a:gd name="T3" fmla="*/ 3 h 203"/>
                  <a:gd name="T4" fmla="*/ 89 w 303"/>
                  <a:gd name="T5" fmla="*/ 3 h 203"/>
                  <a:gd name="T6" fmla="*/ 76 w 303"/>
                  <a:gd name="T7" fmla="*/ 0 h 203"/>
                  <a:gd name="T8" fmla="*/ 65 w 303"/>
                  <a:gd name="T9" fmla="*/ 3 h 203"/>
                  <a:gd name="T10" fmla="*/ 50 w 303"/>
                  <a:gd name="T11" fmla="*/ 3 h 203"/>
                  <a:gd name="T12" fmla="*/ 42 w 303"/>
                  <a:gd name="T13" fmla="*/ 3 h 203"/>
                  <a:gd name="T14" fmla="*/ 30 w 303"/>
                  <a:gd name="T15" fmla="*/ 3 h 203"/>
                  <a:gd name="T16" fmla="*/ 20 w 303"/>
                  <a:gd name="T17" fmla="*/ 6 h 203"/>
                  <a:gd name="T18" fmla="*/ 6 w 303"/>
                  <a:gd name="T19" fmla="*/ 12 h 203"/>
                  <a:gd name="T20" fmla="*/ 0 w 303"/>
                  <a:gd name="T21" fmla="*/ 23 h 203"/>
                  <a:gd name="T22" fmla="*/ 6 w 303"/>
                  <a:gd name="T23" fmla="*/ 34 h 203"/>
                  <a:gd name="T24" fmla="*/ 20 w 303"/>
                  <a:gd name="T25" fmla="*/ 43 h 203"/>
                  <a:gd name="T26" fmla="*/ 33 w 303"/>
                  <a:gd name="T27" fmla="*/ 40 h 203"/>
                  <a:gd name="T28" fmla="*/ 50 w 303"/>
                  <a:gd name="T29" fmla="*/ 40 h 203"/>
                  <a:gd name="T30" fmla="*/ 67 w 303"/>
                  <a:gd name="T31" fmla="*/ 40 h 203"/>
                  <a:gd name="T32" fmla="*/ 84 w 303"/>
                  <a:gd name="T33" fmla="*/ 40 h 203"/>
                  <a:gd name="T34" fmla="*/ 92 w 303"/>
                  <a:gd name="T35" fmla="*/ 40 h 203"/>
                  <a:gd name="T36" fmla="*/ 104 w 303"/>
                  <a:gd name="T37" fmla="*/ 43 h 203"/>
                  <a:gd name="T38" fmla="*/ 109 w 303"/>
                  <a:gd name="T39" fmla="*/ 48 h 203"/>
                  <a:gd name="T40" fmla="*/ 115 w 303"/>
                  <a:gd name="T41" fmla="*/ 59 h 203"/>
                  <a:gd name="T42" fmla="*/ 101 w 303"/>
                  <a:gd name="T43" fmla="*/ 59 h 203"/>
                  <a:gd name="T44" fmla="*/ 89 w 303"/>
                  <a:gd name="T45" fmla="*/ 59 h 203"/>
                  <a:gd name="T46" fmla="*/ 76 w 303"/>
                  <a:gd name="T47" fmla="*/ 59 h 203"/>
                  <a:gd name="T48" fmla="*/ 65 w 303"/>
                  <a:gd name="T49" fmla="*/ 62 h 203"/>
                  <a:gd name="T50" fmla="*/ 53 w 303"/>
                  <a:gd name="T51" fmla="*/ 62 h 203"/>
                  <a:gd name="T52" fmla="*/ 42 w 303"/>
                  <a:gd name="T53" fmla="*/ 62 h 203"/>
                  <a:gd name="T54" fmla="*/ 30 w 303"/>
                  <a:gd name="T55" fmla="*/ 62 h 203"/>
                  <a:gd name="T56" fmla="*/ 20 w 303"/>
                  <a:gd name="T57" fmla="*/ 65 h 203"/>
                  <a:gd name="T58" fmla="*/ 6 w 303"/>
                  <a:gd name="T59" fmla="*/ 68 h 203"/>
                  <a:gd name="T60" fmla="*/ 0 w 303"/>
                  <a:gd name="T61" fmla="*/ 82 h 203"/>
                  <a:gd name="T62" fmla="*/ 6 w 303"/>
                  <a:gd name="T63" fmla="*/ 93 h 203"/>
                  <a:gd name="T64" fmla="*/ 20 w 303"/>
                  <a:gd name="T65" fmla="*/ 102 h 203"/>
                  <a:gd name="T66" fmla="*/ 33 w 303"/>
                  <a:gd name="T67" fmla="*/ 99 h 203"/>
                  <a:gd name="T68" fmla="*/ 47 w 303"/>
                  <a:gd name="T69" fmla="*/ 99 h 203"/>
                  <a:gd name="T70" fmla="*/ 65 w 303"/>
                  <a:gd name="T71" fmla="*/ 99 h 203"/>
                  <a:gd name="T72" fmla="*/ 79 w 303"/>
                  <a:gd name="T73" fmla="*/ 99 h 203"/>
                  <a:gd name="T74" fmla="*/ 92 w 303"/>
                  <a:gd name="T75" fmla="*/ 99 h 203"/>
                  <a:gd name="T76" fmla="*/ 109 w 303"/>
                  <a:gd name="T77" fmla="*/ 96 h 203"/>
                  <a:gd name="T78" fmla="*/ 124 w 303"/>
                  <a:gd name="T79" fmla="*/ 93 h 203"/>
                  <a:gd name="T80" fmla="*/ 141 w 303"/>
                  <a:gd name="T81" fmla="*/ 93 h 203"/>
                  <a:gd name="T82" fmla="*/ 148 w 303"/>
                  <a:gd name="T83" fmla="*/ 85 h 203"/>
                  <a:gd name="T84" fmla="*/ 151 w 303"/>
                  <a:gd name="T85" fmla="*/ 76 h 203"/>
                  <a:gd name="T86" fmla="*/ 148 w 303"/>
                  <a:gd name="T87" fmla="*/ 65 h 203"/>
                  <a:gd name="T88" fmla="*/ 148 w 303"/>
                  <a:gd name="T89" fmla="*/ 53 h 203"/>
                  <a:gd name="T90" fmla="*/ 143 w 303"/>
                  <a:gd name="T91" fmla="*/ 43 h 203"/>
                  <a:gd name="T92" fmla="*/ 141 w 303"/>
                  <a:gd name="T93" fmla="*/ 34 h 203"/>
                  <a:gd name="T94" fmla="*/ 135 w 303"/>
                  <a:gd name="T95" fmla="*/ 23 h 203"/>
                  <a:gd name="T96" fmla="*/ 129 w 303"/>
                  <a:gd name="T97" fmla="*/ 17 h 203"/>
                  <a:gd name="T98" fmla="*/ 124 w 303"/>
                  <a:gd name="T99" fmla="*/ 12 h 203"/>
                  <a:gd name="T100" fmla="*/ 115 w 303"/>
                  <a:gd name="T101" fmla="*/ 9 h 203"/>
                  <a:gd name="T102" fmla="*/ 115 w 303"/>
                  <a:gd name="T103" fmla="*/ 9 h 203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303"/>
                  <a:gd name="T157" fmla="*/ 0 h 203"/>
                  <a:gd name="T158" fmla="*/ 303 w 303"/>
                  <a:gd name="T159" fmla="*/ 203 h 203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303" h="203">
                    <a:moveTo>
                      <a:pt x="230" y="17"/>
                    </a:moveTo>
                    <a:lnTo>
                      <a:pt x="202" y="6"/>
                    </a:lnTo>
                    <a:lnTo>
                      <a:pt x="179" y="6"/>
                    </a:lnTo>
                    <a:lnTo>
                      <a:pt x="152" y="0"/>
                    </a:lnTo>
                    <a:lnTo>
                      <a:pt x="130" y="6"/>
                    </a:lnTo>
                    <a:lnTo>
                      <a:pt x="101" y="6"/>
                    </a:lnTo>
                    <a:lnTo>
                      <a:pt x="84" y="6"/>
                    </a:lnTo>
                    <a:lnTo>
                      <a:pt x="61" y="6"/>
                    </a:lnTo>
                    <a:lnTo>
                      <a:pt x="40" y="11"/>
                    </a:lnTo>
                    <a:lnTo>
                      <a:pt x="12" y="23"/>
                    </a:lnTo>
                    <a:lnTo>
                      <a:pt x="0" y="45"/>
                    </a:lnTo>
                    <a:lnTo>
                      <a:pt x="12" y="68"/>
                    </a:lnTo>
                    <a:lnTo>
                      <a:pt x="40" y="85"/>
                    </a:lnTo>
                    <a:lnTo>
                      <a:pt x="67" y="80"/>
                    </a:lnTo>
                    <a:lnTo>
                      <a:pt x="101" y="80"/>
                    </a:lnTo>
                    <a:lnTo>
                      <a:pt x="135" y="80"/>
                    </a:lnTo>
                    <a:lnTo>
                      <a:pt x="168" y="80"/>
                    </a:lnTo>
                    <a:lnTo>
                      <a:pt x="185" y="80"/>
                    </a:lnTo>
                    <a:lnTo>
                      <a:pt x="208" y="85"/>
                    </a:lnTo>
                    <a:lnTo>
                      <a:pt x="219" y="95"/>
                    </a:lnTo>
                    <a:lnTo>
                      <a:pt x="230" y="118"/>
                    </a:lnTo>
                    <a:lnTo>
                      <a:pt x="202" y="118"/>
                    </a:lnTo>
                    <a:lnTo>
                      <a:pt x="179" y="118"/>
                    </a:lnTo>
                    <a:lnTo>
                      <a:pt x="152" y="118"/>
                    </a:lnTo>
                    <a:lnTo>
                      <a:pt x="130" y="123"/>
                    </a:lnTo>
                    <a:lnTo>
                      <a:pt x="107" y="123"/>
                    </a:lnTo>
                    <a:lnTo>
                      <a:pt x="84" y="123"/>
                    </a:lnTo>
                    <a:lnTo>
                      <a:pt x="61" y="123"/>
                    </a:lnTo>
                    <a:lnTo>
                      <a:pt x="40" y="129"/>
                    </a:lnTo>
                    <a:lnTo>
                      <a:pt x="12" y="135"/>
                    </a:lnTo>
                    <a:lnTo>
                      <a:pt x="0" y="163"/>
                    </a:lnTo>
                    <a:lnTo>
                      <a:pt x="12" y="186"/>
                    </a:lnTo>
                    <a:lnTo>
                      <a:pt x="40" y="203"/>
                    </a:lnTo>
                    <a:lnTo>
                      <a:pt x="67" y="198"/>
                    </a:lnTo>
                    <a:lnTo>
                      <a:pt x="95" y="198"/>
                    </a:lnTo>
                    <a:lnTo>
                      <a:pt x="130" y="198"/>
                    </a:lnTo>
                    <a:lnTo>
                      <a:pt x="158" y="198"/>
                    </a:lnTo>
                    <a:lnTo>
                      <a:pt x="185" y="198"/>
                    </a:lnTo>
                    <a:lnTo>
                      <a:pt x="219" y="192"/>
                    </a:lnTo>
                    <a:lnTo>
                      <a:pt x="248" y="186"/>
                    </a:lnTo>
                    <a:lnTo>
                      <a:pt x="282" y="186"/>
                    </a:lnTo>
                    <a:lnTo>
                      <a:pt x="297" y="169"/>
                    </a:lnTo>
                    <a:lnTo>
                      <a:pt x="303" y="152"/>
                    </a:lnTo>
                    <a:lnTo>
                      <a:pt x="297" y="129"/>
                    </a:lnTo>
                    <a:lnTo>
                      <a:pt x="297" y="106"/>
                    </a:lnTo>
                    <a:lnTo>
                      <a:pt x="286" y="85"/>
                    </a:lnTo>
                    <a:lnTo>
                      <a:pt x="282" y="68"/>
                    </a:lnTo>
                    <a:lnTo>
                      <a:pt x="270" y="45"/>
                    </a:lnTo>
                    <a:lnTo>
                      <a:pt x="259" y="34"/>
                    </a:lnTo>
                    <a:lnTo>
                      <a:pt x="248" y="23"/>
                    </a:lnTo>
                    <a:lnTo>
                      <a:pt x="230" y="1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3619" name="Freeform 26"/>
              <p:cNvSpPr>
                <a:spLocks/>
              </p:cNvSpPr>
              <p:nvPr/>
            </p:nvSpPr>
            <p:spPr bwMode="auto">
              <a:xfrm>
                <a:off x="2591" y="2730"/>
                <a:ext cx="260" cy="332"/>
              </a:xfrm>
              <a:custGeom>
                <a:avLst/>
                <a:gdLst>
                  <a:gd name="T0" fmla="*/ 227 w 521"/>
                  <a:gd name="T1" fmla="*/ 34 h 663"/>
                  <a:gd name="T2" fmla="*/ 198 w 521"/>
                  <a:gd name="T3" fmla="*/ 32 h 663"/>
                  <a:gd name="T4" fmla="*/ 168 w 521"/>
                  <a:gd name="T5" fmla="*/ 32 h 663"/>
                  <a:gd name="T6" fmla="*/ 137 w 521"/>
                  <a:gd name="T7" fmla="*/ 34 h 663"/>
                  <a:gd name="T8" fmla="*/ 120 w 521"/>
                  <a:gd name="T9" fmla="*/ 29 h 663"/>
                  <a:gd name="T10" fmla="*/ 115 w 521"/>
                  <a:gd name="T11" fmla="*/ 9 h 663"/>
                  <a:gd name="T12" fmla="*/ 92 w 521"/>
                  <a:gd name="T13" fmla="*/ 0 h 663"/>
                  <a:gd name="T14" fmla="*/ 64 w 521"/>
                  <a:gd name="T15" fmla="*/ 0 h 663"/>
                  <a:gd name="T16" fmla="*/ 41 w 521"/>
                  <a:gd name="T17" fmla="*/ 6 h 663"/>
                  <a:gd name="T18" fmla="*/ 19 w 521"/>
                  <a:gd name="T19" fmla="*/ 17 h 663"/>
                  <a:gd name="T20" fmla="*/ 0 w 521"/>
                  <a:gd name="T21" fmla="*/ 34 h 663"/>
                  <a:gd name="T22" fmla="*/ 13 w 521"/>
                  <a:gd name="T23" fmla="*/ 56 h 663"/>
                  <a:gd name="T24" fmla="*/ 30 w 521"/>
                  <a:gd name="T25" fmla="*/ 51 h 663"/>
                  <a:gd name="T26" fmla="*/ 50 w 521"/>
                  <a:gd name="T27" fmla="*/ 42 h 663"/>
                  <a:gd name="T28" fmla="*/ 69 w 521"/>
                  <a:gd name="T29" fmla="*/ 34 h 663"/>
                  <a:gd name="T30" fmla="*/ 83 w 521"/>
                  <a:gd name="T31" fmla="*/ 40 h 663"/>
                  <a:gd name="T32" fmla="*/ 78 w 521"/>
                  <a:gd name="T33" fmla="*/ 51 h 663"/>
                  <a:gd name="T34" fmla="*/ 80 w 521"/>
                  <a:gd name="T35" fmla="*/ 71 h 663"/>
                  <a:gd name="T36" fmla="*/ 86 w 521"/>
                  <a:gd name="T37" fmla="*/ 90 h 663"/>
                  <a:gd name="T38" fmla="*/ 89 w 521"/>
                  <a:gd name="T39" fmla="*/ 121 h 663"/>
                  <a:gd name="T40" fmla="*/ 92 w 521"/>
                  <a:gd name="T41" fmla="*/ 149 h 663"/>
                  <a:gd name="T42" fmla="*/ 92 w 521"/>
                  <a:gd name="T43" fmla="*/ 180 h 663"/>
                  <a:gd name="T44" fmla="*/ 92 w 521"/>
                  <a:gd name="T45" fmla="*/ 208 h 663"/>
                  <a:gd name="T46" fmla="*/ 92 w 521"/>
                  <a:gd name="T47" fmla="*/ 239 h 663"/>
                  <a:gd name="T48" fmla="*/ 89 w 521"/>
                  <a:gd name="T49" fmla="*/ 270 h 663"/>
                  <a:gd name="T50" fmla="*/ 89 w 521"/>
                  <a:gd name="T51" fmla="*/ 300 h 663"/>
                  <a:gd name="T52" fmla="*/ 92 w 521"/>
                  <a:gd name="T53" fmla="*/ 326 h 663"/>
                  <a:gd name="T54" fmla="*/ 118 w 521"/>
                  <a:gd name="T55" fmla="*/ 326 h 663"/>
                  <a:gd name="T56" fmla="*/ 126 w 521"/>
                  <a:gd name="T57" fmla="*/ 298 h 663"/>
                  <a:gd name="T58" fmla="*/ 126 w 521"/>
                  <a:gd name="T59" fmla="*/ 267 h 663"/>
                  <a:gd name="T60" fmla="*/ 129 w 521"/>
                  <a:gd name="T61" fmla="*/ 239 h 663"/>
                  <a:gd name="T62" fmla="*/ 129 w 521"/>
                  <a:gd name="T63" fmla="*/ 208 h 663"/>
                  <a:gd name="T64" fmla="*/ 129 w 521"/>
                  <a:gd name="T65" fmla="*/ 177 h 663"/>
                  <a:gd name="T66" fmla="*/ 129 w 521"/>
                  <a:gd name="T67" fmla="*/ 147 h 663"/>
                  <a:gd name="T68" fmla="*/ 126 w 521"/>
                  <a:gd name="T69" fmla="*/ 115 h 663"/>
                  <a:gd name="T70" fmla="*/ 126 w 521"/>
                  <a:gd name="T71" fmla="*/ 88 h 663"/>
                  <a:gd name="T72" fmla="*/ 139 w 521"/>
                  <a:gd name="T73" fmla="*/ 68 h 663"/>
                  <a:gd name="T74" fmla="*/ 168 w 521"/>
                  <a:gd name="T75" fmla="*/ 68 h 663"/>
                  <a:gd name="T76" fmla="*/ 198 w 521"/>
                  <a:gd name="T77" fmla="*/ 68 h 663"/>
                  <a:gd name="T78" fmla="*/ 230 w 521"/>
                  <a:gd name="T79" fmla="*/ 68 h 663"/>
                  <a:gd name="T80" fmla="*/ 257 w 521"/>
                  <a:gd name="T81" fmla="*/ 68 h 663"/>
                  <a:gd name="T82" fmla="*/ 257 w 521"/>
                  <a:gd name="T83" fmla="*/ 42 h 663"/>
                  <a:gd name="T84" fmla="*/ 244 w 521"/>
                  <a:gd name="T85" fmla="*/ 34 h 663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521"/>
                  <a:gd name="T130" fmla="*/ 0 h 663"/>
                  <a:gd name="T131" fmla="*/ 521 w 521"/>
                  <a:gd name="T132" fmla="*/ 663 h 663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521" h="663">
                    <a:moveTo>
                      <a:pt x="488" y="68"/>
                    </a:moveTo>
                    <a:lnTo>
                      <a:pt x="454" y="68"/>
                    </a:lnTo>
                    <a:lnTo>
                      <a:pt x="426" y="63"/>
                    </a:lnTo>
                    <a:lnTo>
                      <a:pt x="397" y="63"/>
                    </a:lnTo>
                    <a:lnTo>
                      <a:pt x="365" y="63"/>
                    </a:lnTo>
                    <a:lnTo>
                      <a:pt x="336" y="63"/>
                    </a:lnTo>
                    <a:lnTo>
                      <a:pt x="302" y="63"/>
                    </a:lnTo>
                    <a:lnTo>
                      <a:pt x="274" y="68"/>
                    </a:lnTo>
                    <a:lnTo>
                      <a:pt x="247" y="74"/>
                    </a:lnTo>
                    <a:lnTo>
                      <a:pt x="241" y="57"/>
                    </a:lnTo>
                    <a:lnTo>
                      <a:pt x="241" y="46"/>
                    </a:lnTo>
                    <a:lnTo>
                      <a:pt x="230" y="17"/>
                    </a:lnTo>
                    <a:lnTo>
                      <a:pt x="213" y="11"/>
                    </a:lnTo>
                    <a:lnTo>
                      <a:pt x="184" y="0"/>
                    </a:lnTo>
                    <a:lnTo>
                      <a:pt x="156" y="0"/>
                    </a:lnTo>
                    <a:lnTo>
                      <a:pt x="129" y="0"/>
                    </a:lnTo>
                    <a:lnTo>
                      <a:pt x="112" y="6"/>
                    </a:lnTo>
                    <a:lnTo>
                      <a:pt x="83" y="11"/>
                    </a:lnTo>
                    <a:lnTo>
                      <a:pt x="61" y="23"/>
                    </a:lnTo>
                    <a:lnTo>
                      <a:pt x="38" y="34"/>
                    </a:lnTo>
                    <a:lnTo>
                      <a:pt x="17" y="51"/>
                    </a:lnTo>
                    <a:lnTo>
                      <a:pt x="0" y="68"/>
                    </a:lnTo>
                    <a:lnTo>
                      <a:pt x="6" y="95"/>
                    </a:lnTo>
                    <a:lnTo>
                      <a:pt x="26" y="112"/>
                    </a:lnTo>
                    <a:lnTo>
                      <a:pt x="55" y="112"/>
                    </a:lnTo>
                    <a:lnTo>
                      <a:pt x="61" y="101"/>
                    </a:lnTo>
                    <a:lnTo>
                      <a:pt x="83" y="95"/>
                    </a:lnTo>
                    <a:lnTo>
                      <a:pt x="101" y="84"/>
                    </a:lnTo>
                    <a:lnTo>
                      <a:pt x="123" y="80"/>
                    </a:lnTo>
                    <a:lnTo>
                      <a:pt x="139" y="68"/>
                    </a:lnTo>
                    <a:lnTo>
                      <a:pt x="156" y="74"/>
                    </a:lnTo>
                    <a:lnTo>
                      <a:pt x="167" y="80"/>
                    </a:lnTo>
                    <a:lnTo>
                      <a:pt x="173" y="89"/>
                    </a:lnTo>
                    <a:lnTo>
                      <a:pt x="156" y="101"/>
                    </a:lnTo>
                    <a:lnTo>
                      <a:pt x="150" y="123"/>
                    </a:lnTo>
                    <a:lnTo>
                      <a:pt x="161" y="141"/>
                    </a:lnTo>
                    <a:lnTo>
                      <a:pt x="173" y="152"/>
                    </a:lnTo>
                    <a:lnTo>
                      <a:pt x="173" y="180"/>
                    </a:lnTo>
                    <a:lnTo>
                      <a:pt x="179" y="213"/>
                    </a:lnTo>
                    <a:lnTo>
                      <a:pt x="179" y="241"/>
                    </a:lnTo>
                    <a:lnTo>
                      <a:pt x="184" y="275"/>
                    </a:lnTo>
                    <a:lnTo>
                      <a:pt x="184" y="298"/>
                    </a:lnTo>
                    <a:lnTo>
                      <a:pt x="184" y="331"/>
                    </a:lnTo>
                    <a:lnTo>
                      <a:pt x="184" y="359"/>
                    </a:lnTo>
                    <a:lnTo>
                      <a:pt x="184" y="393"/>
                    </a:lnTo>
                    <a:lnTo>
                      <a:pt x="184" y="416"/>
                    </a:lnTo>
                    <a:lnTo>
                      <a:pt x="184" y="448"/>
                    </a:lnTo>
                    <a:lnTo>
                      <a:pt x="184" y="477"/>
                    </a:lnTo>
                    <a:lnTo>
                      <a:pt x="184" y="511"/>
                    </a:lnTo>
                    <a:lnTo>
                      <a:pt x="179" y="540"/>
                    </a:lnTo>
                    <a:lnTo>
                      <a:pt x="179" y="568"/>
                    </a:lnTo>
                    <a:lnTo>
                      <a:pt x="179" y="600"/>
                    </a:lnTo>
                    <a:lnTo>
                      <a:pt x="179" y="629"/>
                    </a:lnTo>
                    <a:lnTo>
                      <a:pt x="184" y="652"/>
                    </a:lnTo>
                    <a:lnTo>
                      <a:pt x="213" y="663"/>
                    </a:lnTo>
                    <a:lnTo>
                      <a:pt x="236" y="652"/>
                    </a:lnTo>
                    <a:lnTo>
                      <a:pt x="253" y="629"/>
                    </a:lnTo>
                    <a:lnTo>
                      <a:pt x="253" y="595"/>
                    </a:lnTo>
                    <a:lnTo>
                      <a:pt x="253" y="568"/>
                    </a:lnTo>
                    <a:lnTo>
                      <a:pt x="253" y="534"/>
                    </a:lnTo>
                    <a:lnTo>
                      <a:pt x="258" y="505"/>
                    </a:lnTo>
                    <a:lnTo>
                      <a:pt x="258" y="477"/>
                    </a:lnTo>
                    <a:lnTo>
                      <a:pt x="258" y="445"/>
                    </a:lnTo>
                    <a:lnTo>
                      <a:pt x="258" y="416"/>
                    </a:lnTo>
                    <a:lnTo>
                      <a:pt x="258" y="382"/>
                    </a:lnTo>
                    <a:lnTo>
                      <a:pt x="258" y="353"/>
                    </a:lnTo>
                    <a:lnTo>
                      <a:pt x="258" y="325"/>
                    </a:lnTo>
                    <a:lnTo>
                      <a:pt x="258" y="293"/>
                    </a:lnTo>
                    <a:lnTo>
                      <a:pt x="258" y="264"/>
                    </a:lnTo>
                    <a:lnTo>
                      <a:pt x="253" y="230"/>
                    </a:lnTo>
                    <a:lnTo>
                      <a:pt x="253" y="203"/>
                    </a:lnTo>
                    <a:lnTo>
                      <a:pt x="253" y="175"/>
                    </a:lnTo>
                    <a:lnTo>
                      <a:pt x="253" y="146"/>
                    </a:lnTo>
                    <a:lnTo>
                      <a:pt x="279" y="135"/>
                    </a:lnTo>
                    <a:lnTo>
                      <a:pt x="308" y="135"/>
                    </a:lnTo>
                    <a:lnTo>
                      <a:pt x="336" y="135"/>
                    </a:lnTo>
                    <a:lnTo>
                      <a:pt x="370" y="135"/>
                    </a:lnTo>
                    <a:lnTo>
                      <a:pt x="397" y="135"/>
                    </a:lnTo>
                    <a:lnTo>
                      <a:pt x="431" y="135"/>
                    </a:lnTo>
                    <a:lnTo>
                      <a:pt x="460" y="135"/>
                    </a:lnTo>
                    <a:lnTo>
                      <a:pt x="488" y="141"/>
                    </a:lnTo>
                    <a:lnTo>
                      <a:pt x="515" y="135"/>
                    </a:lnTo>
                    <a:lnTo>
                      <a:pt x="521" y="112"/>
                    </a:lnTo>
                    <a:lnTo>
                      <a:pt x="515" y="84"/>
                    </a:lnTo>
                    <a:lnTo>
                      <a:pt x="488" y="6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3620" name="Freeform 27"/>
              <p:cNvSpPr>
                <a:spLocks/>
              </p:cNvSpPr>
              <p:nvPr/>
            </p:nvSpPr>
            <p:spPr bwMode="auto">
              <a:xfrm>
                <a:off x="2582" y="2753"/>
                <a:ext cx="318" cy="334"/>
              </a:xfrm>
              <a:custGeom>
                <a:avLst/>
                <a:gdLst>
                  <a:gd name="T0" fmla="*/ 286 w 635"/>
                  <a:gd name="T1" fmla="*/ 67 h 667"/>
                  <a:gd name="T2" fmla="*/ 278 w 635"/>
                  <a:gd name="T3" fmla="*/ 98 h 667"/>
                  <a:gd name="T4" fmla="*/ 280 w 635"/>
                  <a:gd name="T5" fmla="*/ 129 h 667"/>
                  <a:gd name="T6" fmla="*/ 280 w 635"/>
                  <a:gd name="T7" fmla="*/ 160 h 667"/>
                  <a:gd name="T8" fmla="*/ 278 w 635"/>
                  <a:gd name="T9" fmla="*/ 191 h 667"/>
                  <a:gd name="T10" fmla="*/ 275 w 635"/>
                  <a:gd name="T11" fmla="*/ 219 h 667"/>
                  <a:gd name="T12" fmla="*/ 269 w 635"/>
                  <a:gd name="T13" fmla="*/ 253 h 667"/>
                  <a:gd name="T14" fmla="*/ 253 w 635"/>
                  <a:gd name="T15" fmla="*/ 258 h 667"/>
                  <a:gd name="T16" fmla="*/ 224 w 635"/>
                  <a:gd name="T17" fmla="*/ 263 h 667"/>
                  <a:gd name="T18" fmla="*/ 200 w 635"/>
                  <a:gd name="T19" fmla="*/ 269 h 667"/>
                  <a:gd name="T20" fmla="*/ 165 w 635"/>
                  <a:gd name="T21" fmla="*/ 277 h 667"/>
                  <a:gd name="T22" fmla="*/ 135 w 635"/>
                  <a:gd name="T23" fmla="*/ 286 h 667"/>
                  <a:gd name="T24" fmla="*/ 95 w 635"/>
                  <a:gd name="T25" fmla="*/ 292 h 667"/>
                  <a:gd name="T26" fmla="*/ 65 w 635"/>
                  <a:gd name="T27" fmla="*/ 286 h 667"/>
                  <a:gd name="T28" fmla="*/ 48 w 635"/>
                  <a:gd name="T29" fmla="*/ 261 h 667"/>
                  <a:gd name="T30" fmla="*/ 39 w 635"/>
                  <a:gd name="T31" fmla="*/ 236 h 667"/>
                  <a:gd name="T32" fmla="*/ 39 w 635"/>
                  <a:gd name="T33" fmla="*/ 207 h 667"/>
                  <a:gd name="T34" fmla="*/ 39 w 635"/>
                  <a:gd name="T35" fmla="*/ 171 h 667"/>
                  <a:gd name="T36" fmla="*/ 39 w 635"/>
                  <a:gd name="T37" fmla="*/ 140 h 667"/>
                  <a:gd name="T38" fmla="*/ 42 w 635"/>
                  <a:gd name="T39" fmla="*/ 109 h 667"/>
                  <a:gd name="T40" fmla="*/ 42 w 635"/>
                  <a:gd name="T41" fmla="*/ 79 h 667"/>
                  <a:gd name="T42" fmla="*/ 45 w 635"/>
                  <a:gd name="T43" fmla="*/ 48 h 667"/>
                  <a:gd name="T44" fmla="*/ 45 w 635"/>
                  <a:gd name="T45" fmla="*/ 19 h 667"/>
                  <a:gd name="T46" fmla="*/ 12 w 635"/>
                  <a:gd name="T47" fmla="*/ 3 h 667"/>
                  <a:gd name="T48" fmla="*/ 6 w 635"/>
                  <a:gd name="T49" fmla="*/ 33 h 667"/>
                  <a:gd name="T50" fmla="*/ 6 w 635"/>
                  <a:gd name="T51" fmla="*/ 67 h 667"/>
                  <a:gd name="T52" fmla="*/ 3 w 635"/>
                  <a:gd name="T53" fmla="*/ 109 h 667"/>
                  <a:gd name="T54" fmla="*/ 0 w 635"/>
                  <a:gd name="T55" fmla="*/ 151 h 667"/>
                  <a:gd name="T56" fmla="*/ 0 w 635"/>
                  <a:gd name="T57" fmla="*/ 194 h 667"/>
                  <a:gd name="T58" fmla="*/ 6 w 635"/>
                  <a:gd name="T59" fmla="*/ 236 h 667"/>
                  <a:gd name="T60" fmla="*/ 12 w 635"/>
                  <a:gd name="T61" fmla="*/ 275 h 667"/>
                  <a:gd name="T62" fmla="*/ 25 w 635"/>
                  <a:gd name="T63" fmla="*/ 306 h 667"/>
                  <a:gd name="T64" fmla="*/ 48 w 635"/>
                  <a:gd name="T65" fmla="*/ 328 h 667"/>
                  <a:gd name="T66" fmla="*/ 78 w 635"/>
                  <a:gd name="T67" fmla="*/ 334 h 667"/>
                  <a:gd name="T68" fmla="*/ 124 w 635"/>
                  <a:gd name="T69" fmla="*/ 328 h 667"/>
                  <a:gd name="T70" fmla="*/ 138 w 635"/>
                  <a:gd name="T71" fmla="*/ 320 h 667"/>
                  <a:gd name="T72" fmla="*/ 168 w 635"/>
                  <a:gd name="T73" fmla="*/ 315 h 667"/>
                  <a:gd name="T74" fmla="*/ 200 w 635"/>
                  <a:gd name="T75" fmla="*/ 309 h 667"/>
                  <a:gd name="T76" fmla="*/ 227 w 635"/>
                  <a:gd name="T77" fmla="*/ 300 h 667"/>
                  <a:gd name="T78" fmla="*/ 259 w 635"/>
                  <a:gd name="T79" fmla="*/ 292 h 667"/>
                  <a:gd name="T80" fmla="*/ 292 w 635"/>
                  <a:gd name="T81" fmla="*/ 286 h 667"/>
                  <a:gd name="T82" fmla="*/ 303 w 635"/>
                  <a:gd name="T83" fmla="*/ 261 h 667"/>
                  <a:gd name="T84" fmla="*/ 312 w 635"/>
                  <a:gd name="T85" fmla="*/ 224 h 667"/>
                  <a:gd name="T86" fmla="*/ 315 w 635"/>
                  <a:gd name="T87" fmla="*/ 188 h 667"/>
                  <a:gd name="T88" fmla="*/ 318 w 635"/>
                  <a:gd name="T89" fmla="*/ 151 h 667"/>
                  <a:gd name="T90" fmla="*/ 315 w 635"/>
                  <a:gd name="T91" fmla="*/ 115 h 667"/>
                  <a:gd name="T92" fmla="*/ 309 w 635"/>
                  <a:gd name="T93" fmla="*/ 79 h 667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635"/>
                  <a:gd name="T142" fmla="*/ 0 h 667"/>
                  <a:gd name="T143" fmla="*/ 635 w 635"/>
                  <a:gd name="T144" fmla="*/ 667 h 667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635" h="667">
                    <a:moveTo>
                      <a:pt x="617" y="157"/>
                    </a:moveTo>
                    <a:lnTo>
                      <a:pt x="600" y="134"/>
                    </a:lnTo>
                    <a:lnTo>
                      <a:pt x="572" y="134"/>
                    </a:lnTo>
                    <a:lnTo>
                      <a:pt x="549" y="146"/>
                    </a:lnTo>
                    <a:lnTo>
                      <a:pt x="549" y="178"/>
                    </a:lnTo>
                    <a:lnTo>
                      <a:pt x="555" y="195"/>
                    </a:lnTo>
                    <a:lnTo>
                      <a:pt x="555" y="218"/>
                    </a:lnTo>
                    <a:lnTo>
                      <a:pt x="555" y="235"/>
                    </a:lnTo>
                    <a:lnTo>
                      <a:pt x="560" y="258"/>
                    </a:lnTo>
                    <a:lnTo>
                      <a:pt x="560" y="279"/>
                    </a:lnTo>
                    <a:lnTo>
                      <a:pt x="560" y="296"/>
                    </a:lnTo>
                    <a:lnTo>
                      <a:pt x="560" y="319"/>
                    </a:lnTo>
                    <a:lnTo>
                      <a:pt x="566" y="336"/>
                    </a:lnTo>
                    <a:lnTo>
                      <a:pt x="560" y="359"/>
                    </a:lnTo>
                    <a:lnTo>
                      <a:pt x="555" y="382"/>
                    </a:lnTo>
                    <a:lnTo>
                      <a:pt x="555" y="399"/>
                    </a:lnTo>
                    <a:lnTo>
                      <a:pt x="555" y="420"/>
                    </a:lnTo>
                    <a:lnTo>
                      <a:pt x="549" y="437"/>
                    </a:lnTo>
                    <a:lnTo>
                      <a:pt x="549" y="459"/>
                    </a:lnTo>
                    <a:lnTo>
                      <a:pt x="538" y="482"/>
                    </a:lnTo>
                    <a:lnTo>
                      <a:pt x="538" y="505"/>
                    </a:lnTo>
                    <a:lnTo>
                      <a:pt x="532" y="505"/>
                    </a:lnTo>
                    <a:lnTo>
                      <a:pt x="521" y="516"/>
                    </a:lnTo>
                    <a:lnTo>
                      <a:pt x="505" y="516"/>
                    </a:lnTo>
                    <a:lnTo>
                      <a:pt x="488" y="522"/>
                    </a:lnTo>
                    <a:lnTo>
                      <a:pt x="465" y="522"/>
                    </a:lnTo>
                    <a:lnTo>
                      <a:pt x="448" y="526"/>
                    </a:lnTo>
                    <a:lnTo>
                      <a:pt x="431" y="532"/>
                    </a:lnTo>
                    <a:lnTo>
                      <a:pt x="420" y="532"/>
                    </a:lnTo>
                    <a:lnTo>
                      <a:pt x="399" y="537"/>
                    </a:lnTo>
                    <a:lnTo>
                      <a:pt x="370" y="543"/>
                    </a:lnTo>
                    <a:lnTo>
                      <a:pt x="348" y="549"/>
                    </a:lnTo>
                    <a:lnTo>
                      <a:pt x="330" y="554"/>
                    </a:lnTo>
                    <a:lnTo>
                      <a:pt x="308" y="560"/>
                    </a:lnTo>
                    <a:lnTo>
                      <a:pt x="285" y="566"/>
                    </a:lnTo>
                    <a:lnTo>
                      <a:pt x="270" y="572"/>
                    </a:lnTo>
                    <a:lnTo>
                      <a:pt x="253" y="577"/>
                    </a:lnTo>
                    <a:lnTo>
                      <a:pt x="218" y="583"/>
                    </a:lnTo>
                    <a:lnTo>
                      <a:pt x="190" y="583"/>
                    </a:lnTo>
                    <a:lnTo>
                      <a:pt x="167" y="583"/>
                    </a:lnTo>
                    <a:lnTo>
                      <a:pt x="152" y="583"/>
                    </a:lnTo>
                    <a:lnTo>
                      <a:pt x="129" y="572"/>
                    </a:lnTo>
                    <a:lnTo>
                      <a:pt x="118" y="566"/>
                    </a:lnTo>
                    <a:lnTo>
                      <a:pt x="100" y="543"/>
                    </a:lnTo>
                    <a:lnTo>
                      <a:pt x="95" y="522"/>
                    </a:lnTo>
                    <a:lnTo>
                      <a:pt x="83" y="505"/>
                    </a:lnTo>
                    <a:lnTo>
                      <a:pt x="83" y="488"/>
                    </a:lnTo>
                    <a:lnTo>
                      <a:pt x="78" y="471"/>
                    </a:lnTo>
                    <a:lnTo>
                      <a:pt x="78" y="454"/>
                    </a:lnTo>
                    <a:lnTo>
                      <a:pt x="78" y="431"/>
                    </a:lnTo>
                    <a:lnTo>
                      <a:pt x="78" y="414"/>
                    </a:lnTo>
                    <a:lnTo>
                      <a:pt x="78" y="387"/>
                    </a:lnTo>
                    <a:lnTo>
                      <a:pt x="78" y="364"/>
                    </a:lnTo>
                    <a:lnTo>
                      <a:pt x="78" y="342"/>
                    </a:lnTo>
                    <a:lnTo>
                      <a:pt x="78" y="319"/>
                    </a:lnTo>
                    <a:lnTo>
                      <a:pt x="78" y="302"/>
                    </a:lnTo>
                    <a:lnTo>
                      <a:pt x="78" y="279"/>
                    </a:lnTo>
                    <a:lnTo>
                      <a:pt x="78" y="258"/>
                    </a:lnTo>
                    <a:lnTo>
                      <a:pt x="83" y="235"/>
                    </a:lnTo>
                    <a:lnTo>
                      <a:pt x="83" y="218"/>
                    </a:lnTo>
                    <a:lnTo>
                      <a:pt x="83" y="195"/>
                    </a:lnTo>
                    <a:lnTo>
                      <a:pt x="83" y="178"/>
                    </a:lnTo>
                    <a:lnTo>
                      <a:pt x="83" y="157"/>
                    </a:lnTo>
                    <a:lnTo>
                      <a:pt x="83" y="134"/>
                    </a:lnTo>
                    <a:lnTo>
                      <a:pt x="89" y="117"/>
                    </a:lnTo>
                    <a:lnTo>
                      <a:pt x="89" y="95"/>
                    </a:lnTo>
                    <a:lnTo>
                      <a:pt x="89" y="72"/>
                    </a:lnTo>
                    <a:lnTo>
                      <a:pt x="89" y="55"/>
                    </a:lnTo>
                    <a:lnTo>
                      <a:pt x="89" y="38"/>
                    </a:lnTo>
                    <a:lnTo>
                      <a:pt x="72" y="5"/>
                    </a:lnTo>
                    <a:lnTo>
                      <a:pt x="49" y="0"/>
                    </a:lnTo>
                    <a:lnTo>
                      <a:pt x="23" y="5"/>
                    </a:lnTo>
                    <a:lnTo>
                      <a:pt x="17" y="38"/>
                    </a:lnTo>
                    <a:lnTo>
                      <a:pt x="11" y="49"/>
                    </a:lnTo>
                    <a:lnTo>
                      <a:pt x="11" y="66"/>
                    </a:lnTo>
                    <a:lnTo>
                      <a:pt x="11" y="89"/>
                    </a:lnTo>
                    <a:lnTo>
                      <a:pt x="11" y="112"/>
                    </a:lnTo>
                    <a:lnTo>
                      <a:pt x="11" y="134"/>
                    </a:lnTo>
                    <a:lnTo>
                      <a:pt x="11" y="157"/>
                    </a:lnTo>
                    <a:lnTo>
                      <a:pt x="5" y="184"/>
                    </a:lnTo>
                    <a:lnTo>
                      <a:pt x="5" y="218"/>
                    </a:lnTo>
                    <a:lnTo>
                      <a:pt x="0" y="241"/>
                    </a:lnTo>
                    <a:lnTo>
                      <a:pt x="0" y="269"/>
                    </a:lnTo>
                    <a:lnTo>
                      <a:pt x="0" y="302"/>
                    </a:lnTo>
                    <a:lnTo>
                      <a:pt x="0" y="330"/>
                    </a:lnTo>
                    <a:lnTo>
                      <a:pt x="0" y="359"/>
                    </a:lnTo>
                    <a:lnTo>
                      <a:pt x="0" y="387"/>
                    </a:lnTo>
                    <a:lnTo>
                      <a:pt x="5" y="420"/>
                    </a:lnTo>
                    <a:lnTo>
                      <a:pt x="11" y="448"/>
                    </a:lnTo>
                    <a:lnTo>
                      <a:pt x="11" y="471"/>
                    </a:lnTo>
                    <a:lnTo>
                      <a:pt x="11" y="499"/>
                    </a:lnTo>
                    <a:lnTo>
                      <a:pt x="17" y="522"/>
                    </a:lnTo>
                    <a:lnTo>
                      <a:pt x="23" y="549"/>
                    </a:lnTo>
                    <a:lnTo>
                      <a:pt x="34" y="572"/>
                    </a:lnTo>
                    <a:lnTo>
                      <a:pt x="43" y="594"/>
                    </a:lnTo>
                    <a:lnTo>
                      <a:pt x="49" y="612"/>
                    </a:lnTo>
                    <a:lnTo>
                      <a:pt x="66" y="634"/>
                    </a:lnTo>
                    <a:lnTo>
                      <a:pt x="78" y="644"/>
                    </a:lnTo>
                    <a:lnTo>
                      <a:pt x="95" y="655"/>
                    </a:lnTo>
                    <a:lnTo>
                      <a:pt x="118" y="661"/>
                    </a:lnTo>
                    <a:lnTo>
                      <a:pt x="135" y="667"/>
                    </a:lnTo>
                    <a:lnTo>
                      <a:pt x="156" y="667"/>
                    </a:lnTo>
                    <a:lnTo>
                      <a:pt x="184" y="667"/>
                    </a:lnTo>
                    <a:lnTo>
                      <a:pt x="213" y="661"/>
                    </a:lnTo>
                    <a:lnTo>
                      <a:pt x="247" y="655"/>
                    </a:lnTo>
                    <a:lnTo>
                      <a:pt x="253" y="644"/>
                    </a:lnTo>
                    <a:lnTo>
                      <a:pt x="264" y="644"/>
                    </a:lnTo>
                    <a:lnTo>
                      <a:pt x="275" y="640"/>
                    </a:lnTo>
                    <a:lnTo>
                      <a:pt x="296" y="634"/>
                    </a:lnTo>
                    <a:lnTo>
                      <a:pt x="319" y="634"/>
                    </a:lnTo>
                    <a:lnTo>
                      <a:pt x="336" y="629"/>
                    </a:lnTo>
                    <a:lnTo>
                      <a:pt x="359" y="623"/>
                    </a:lnTo>
                    <a:lnTo>
                      <a:pt x="382" y="617"/>
                    </a:lnTo>
                    <a:lnTo>
                      <a:pt x="399" y="617"/>
                    </a:lnTo>
                    <a:lnTo>
                      <a:pt x="420" y="612"/>
                    </a:lnTo>
                    <a:lnTo>
                      <a:pt x="437" y="606"/>
                    </a:lnTo>
                    <a:lnTo>
                      <a:pt x="454" y="600"/>
                    </a:lnTo>
                    <a:lnTo>
                      <a:pt x="477" y="594"/>
                    </a:lnTo>
                    <a:lnTo>
                      <a:pt x="500" y="589"/>
                    </a:lnTo>
                    <a:lnTo>
                      <a:pt x="517" y="583"/>
                    </a:lnTo>
                    <a:lnTo>
                      <a:pt x="538" y="583"/>
                    </a:lnTo>
                    <a:lnTo>
                      <a:pt x="555" y="572"/>
                    </a:lnTo>
                    <a:lnTo>
                      <a:pt x="583" y="572"/>
                    </a:lnTo>
                    <a:lnTo>
                      <a:pt x="600" y="566"/>
                    </a:lnTo>
                    <a:lnTo>
                      <a:pt x="606" y="549"/>
                    </a:lnTo>
                    <a:lnTo>
                      <a:pt x="606" y="522"/>
                    </a:lnTo>
                    <a:lnTo>
                      <a:pt x="612" y="499"/>
                    </a:lnTo>
                    <a:lnTo>
                      <a:pt x="617" y="471"/>
                    </a:lnTo>
                    <a:lnTo>
                      <a:pt x="623" y="448"/>
                    </a:lnTo>
                    <a:lnTo>
                      <a:pt x="623" y="420"/>
                    </a:lnTo>
                    <a:lnTo>
                      <a:pt x="629" y="399"/>
                    </a:lnTo>
                    <a:lnTo>
                      <a:pt x="629" y="376"/>
                    </a:lnTo>
                    <a:lnTo>
                      <a:pt x="635" y="353"/>
                    </a:lnTo>
                    <a:lnTo>
                      <a:pt x="635" y="325"/>
                    </a:lnTo>
                    <a:lnTo>
                      <a:pt x="635" y="302"/>
                    </a:lnTo>
                    <a:lnTo>
                      <a:pt x="635" y="275"/>
                    </a:lnTo>
                    <a:lnTo>
                      <a:pt x="635" y="252"/>
                    </a:lnTo>
                    <a:lnTo>
                      <a:pt x="629" y="229"/>
                    </a:lnTo>
                    <a:lnTo>
                      <a:pt x="623" y="201"/>
                    </a:lnTo>
                    <a:lnTo>
                      <a:pt x="623" y="178"/>
                    </a:lnTo>
                    <a:lnTo>
                      <a:pt x="617" y="15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3621" name="Freeform 28"/>
              <p:cNvSpPr>
                <a:spLocks/>
              </p:cNvSpPr>
              <p:nvPr/>
            </p:nvSpPr>
            <p:spPr bwMode="auto">
              <a:xfrm>
                <a:off x="2843" y="2728"/>
                <a:ext cx="323" cy="350"/>
              </a:xfrm>
              <a:custGeom>
                <a:avLst/>
                <a:gdLst>
                  <a:gd name="T0" fmla="*/ 312 w 646"/>
                  <a:gd name="T1" fmla="*/ 3 h 702"/>
                  <a:gd name="T2" fmla="*/ 290 w 646"/>
                  <a:gd name="T3" fmla="*/ 3 h 702"/>
                  <a:gd name="T4" fmla="*/ 284 w 646"/>
                  <a:gd name="T5" fmla="*/ 28 h 702"/>
                  <a:gd name="T6" fmla="*/ 284 w 646"/>
                  <a:gd name="T7" fmla="*/ 50 h 702"/>
                  <a:gd name="T8" fmla="*/ 284 w 646"/>
                  <a:gd name="T9" fmla="*/ 73 h 702"/>
                  <a:gd name="T10" fmla="*/ 284 w 646"/>
                  <a:gd name="T11" fmla="*/ 96 h 702"/>
                  <a:gd name="T12" fmla="*/ 281 w 646"/>
                  <a:gd name="T13" fmla="*/ 118 h 702"/>
                  <a:gd name="T14" fmla="*/ 278 w 646"/>
                  <a:gd name="T15" fmla="*/ 140 h 702"/>
                  <a:gd name="T16" fmla="*/ 273 w 646"/>
                  <a:gd name="T17" fmla="*/ 163 h 702"/>
                  <a:gd name="T18" fmla="*/ 267 w 646"/>
                  <a:gd name="T19" fmla="*/ 185 h 702"/>
                  <a:gd name="T20" fmla="*/ 249 w 646"/>
                  <a:gd name="T21" fmla="*/ 213 h 702"/>
                  <a:gd name="T22" fmla="*/ 225 w 646"/>
                  <a:gd name="T23" fmla="*/ 241 h 702"/>
                  <a:gd name="T24" fmla="*/ 199 w 646"/>
                  <a:gd name="T25" fmla="*/ 258 h 702"/>
                  <a:gd name="T26" fmla="*/ 180 w 646"/>
                  <a:gd name="T27" fmla="*/ 266 h 702"/>
                  <a:gd name="T28" fmla="*/ 161 w 646"/>
                  <a:gd name="T29" fmla="*/ 272 h 702"/>
                  <a:gd name="T30" fmla="*/ 144 w 646"/>
                  <a:gd name="T31" fmla="*/ 278 h 702"/>
                  <a:gd name="T32" fmla="*/ 135 w 646"/>
                  <a:gd name="T33" fmla="*/ 266 h 702"/>
                  <a:gd name="T34" fmla="*/ 138 w 646"/>
                  <a:gd name="T35" fmla="*/ 232 h 702"/>
                  <a:gd name="T36" fmla="*/ 135 w 646"/>
                  <a:gd name="T37" fmla="*/ 202 h 702"/>
                  <a:gd name="T38" fmla="*/ 129 w 646"/>
                  <a:gd name="T39" fmla="*/ 168 h 702"/>
                  <a:gd name="T40" fmla="*/ 115 w 646"/>
                  <a:gd name="T41" fmla="*/ 143 h 702"/>
                  <a:gd name="T42" fmla="*/ 93 w 646"/>
                  <a:gd name="T43" fmla="*/ 149 h 702"/>
                  <a:gd name="T44" fmla="*/ 93 w 646"/>
                  <a:gd name="T45" fmla="*/ 174 h 702"/>
                  <a:gd name="T46" fmla="*/ 95 w 646"/>
                  <a:gd name="T47" fmla="*/ 202 h 702"/>
                  <a:gd name="T48" fmla="*/ 98 w 646"/>
                  <a:gd name="T49" fmla="*/ 226 h 702"/>
                  <a:gd name="T50" fmla="*/ 98 w 646"/>
                  <a:gd name="T51" fmla="*/ 255 h 702"/>
                  <a:gd name="T52" fmla="*/ 93 w 646"/>
                  <a:gd name="T53" fmla="*/ 278 h 702"/>
                  <a:gd name="T54" fmla="*/ 81 w 646"/>
                  <a:gd name="T55" fmla="*/ 294 h 702"/>
                  <a:gd name="T56" fmla="*/ 65 w 646"/>
                  <a:gd name="T57" fmla="*/ 308 h 702"/>
                  <a:gd name="T58" fmla="*/ 37 w 646"/>
                  <a:gd name="T59" fmla="*/ 311 h 702"/>
                  <a:gd name="T60" fmla="*/ 5 w 646"/>
                  <a:gd name="T61" fmla="*/ 311 h 702"/>
                  <a:gd name="T62" fmla="*/ 0 w 646"/>
                  <a:gd name="T63" fmla="*/ 337 h 702"/>
                  <a:gd name="T64" fmla="*/ 25 w 646"/>
                  <a:gd name="T65" fmla="*/ 347 h 702"/>
                  <a:gd name="T66" fmla="*/ 48 w 646"/>
                  <a:gd name="T67" fmla="*/ 350 h 702"/>
                  <a:gd name="T68" fmla="*/ 73 w 646"/>
                  <a:gd name="T69" fmla="*/ 347 h 702"/>
                  <a:gd name="T70" fmla="*/ 98 w 646"/>
                  <a:gd name="T71" fmla="*/ 334 h 702"/>
                  <a:gd name="T72" fmla="*/ 123 w 646"/>
                  <a:gd name="T73" fmla="*/ 320 h 702"/>
                  <a:gd name="T74" fmla="*/ 149 w 646"/>
                  <a:gd name="T75" fmla="*/ 314 h 702"/>
                  <a:gd name="T76" fmla="*/ 172 w 646"/>
                  <a:gd name="T77" fmla="*/ 308 h 702"/>
                  <a:gd name="T78" fmla="*/ 193 w 646"/>
                  <a:gd name="T79" fmla="*/ 297 h 702"/>
                  <a:gd name="T80" fmla="*/ 219 w 646"/>
                  <a:gd name="T81" fmla="*/ 286 h 702"/>
                  <a:gd name="T82" fmla="*/ 239 w 646"/>
                  <a:gd name="T83" fmla="*/ 275 h 702"/>
                  <a:gd name="T84" fmla="*/ 258 w 646"/>
                  <a:gd name="T85" fmla="*/ 258 h 702"/>
                  <a:gd name="T86" fmla="*/ 276 w 646"/>
                  <a:gd name="T87" fmla="*/ 241 h 702"/>
                  <a:gd name="T88" fmla="*/ 293 w 646"/>
                  <a:gd name="T89" fmla="*/ 219 h 702"/>
                  <a:gd name="T90" fmla="*/ 304 w 646"/>
                  <a:gd name="T91" fmla="*/ 193 h 702"/>
                  <a:gd name="T92" fmla="*/ 312 w 646"/>
                  <a:gd name="T93" fmla="*/ 168 h 702"/>
                  <a:gd name="T94" fmla="*/ 317 w 646"/>
                  <a:gd name="T95" fmla="*/ 140 h 702"/>
                  <a:gd name="T96" fmla="*/ 320 w 646"/>
                  <a:gd name="T97" fmla="*/ 112 h 702"/>
                  <a:gd name="T98" fmla="*/ 320 w 646"/>
                  <a:gd name="T99" fmla="*/ 84 h 702"/>
                  <a:gd name="T100" fmla="*/ 320 w 646"/>
                  <a:gd name="T101" fmla="*/ 56 h 702"/>
                  <a:gd name="T102" fmla="*/ 320 w 646"/>
                  <a:gd name="T103" fmla="*/ 28 h 702"/>
                  <a:gd name="T104" fmla="*/ 320 w 646"/>
                  <a:gd name="T105" fmla="*/ 20 h 702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646"/>
                  <a:gd name="T160" fmla="*/ 0 h 702"/>
                  <a:gd name="T161" fmla="*/ 646 w 646"/>
                  <a:gd name="T162" fmla="*/ 702 h 702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646" h="702">
                    <a:moveTo>
                      <a:pt x="640" y="40"/>
                    </a:moveTo>
                    <a:lnTo>
                      <a:pt x="623" y="6"/>
                    </a:lnTo>
                    <a:lnTo>
                      <a:pt x="602" y="0"/>
                    </a:lnTo>
                    <a:lnTo>
                      <a:pt x="579" y="6"/>
                    </a:lnTo>
                    <a:lnTo>
                      <a:pt x="568" y="40"/>
                    </a:lnTo>
                    <a:lnTo>
                      <a:pt x="568" y="57"/>
                    </a:lnTo>
                    <a:lnTo>
                      <a:pt x="568" y="80"/>
                    </a:lnTo>
                    <a:lnTo>
                      <a:pt x="568" y="101"/>
                    </a:lnTo>
                    <a:lnTo>
                      <a:pt x="568" y="124"/>
                    </a:lnTo>
                    <a:lnTo>
                      <a:pt x="568" y="147"/>
                    </a:lnTo>
                    <a:lnTo>
                      <a:pt x="568" y="169"/>
                    </a:lnTo>
                    <a:lnTo>
                      <a:pt x="568" y="192"/>
                    </a:lnTo>
                    <a:lnTo>
                      <a:pt x="568" y="219"/>
                    </a:lnTo>
                    <a:lnTo>
                      <a:pt x="562" y="236"/>
                    </a:lnTo>
                    <a:lnTo>
                      <a:pt x="562" y="264"/>
                    </a:lnTo>
                    <a:lnTo>
                      <a:pt x="556" y="281"/>
                    </a:lnTo>
                    <a:lnTo>
                      <a:pt x="551" y="304"/>
                    </a:lnTo>
                    <a:lnTo>
                      <a:pt x="545" y="327"/>
                    </a:lnTo>
                    <a:lnTo>
                      <a:pt x="539" y="348"/>
                    </a:lnTo>
                    <a:lnTo>
                      <a:pt x="534" y="371"/>
                    </a:lnTo>
                    <a:lnTo>
                      <a:pt x="522" y="394"/>
                    </a:lnTo>
                    <a:lnTo>
                      <a:pt x="499" y="428"/>
                    </a:lnTo>
                    <a:lnTo>
                      <a:pt x="478" y="454"/>
                    </a:lnTo>
                    <a:lnTo>
                      <a:pt x="450" y="483"/>
                    </a:lnTo>
                    <a:lnTo>
                      <a:pt x="416" y="506"/>
                    </a:lnTo>
                    <a:lnTo>
                      <a:pt x="399" y="517"/>
                    </a:lnTo>
                    <a:lnTo>
                      <a:pt x="382" y="523"/>
                    </a:lnTo>
                    <a:lnTo>
                      <a:pt x="361" y="534"/>
                    </a:lnTo>
                    <a:lnTo>
                      <a:pt x="344" y="540"/>
                    </a:lnTo>
                    <a:lnTo>
                      <a:pt x="321" y="546"/>
                    </a:lnTo>
                    <a:lnTo>
                      <a:pt x="304" y="557"/>
                    </a:lnTo>
                    <a:lnTo>
                      <a:pt x="287" y="557"/>
                    </a:lnTo>
                    <a:lnTo>
                      <a:pt x="269" y="568"/>
                    </a:lnTo>
                    <a:lnTo>
                      <a:pt x="269" y="534"/>
                    </a:lnTo>
                    <a:lnTo>
                      <a:pt x="275" y="500"/>
                    </a:lnTo>
                    <a:lnTo>
                      <a:pt x="275" y="466"/>
                    </a:lnTo>
                    <a:lnTo>
                      <a:pt x="275" y="439"/>
                    </a:lnTo>
                    <a:lnTo>
                      <a:pt x="269" y="405"/>
                    </a:lnTo>
                    <a:lnTo>
                      <a:pt x="264" y="371"/>
                    </a:lnTo>
                    <a:lnTo>
                      <a:pt x="258" y="337"/>
                    </a:lnTo>
                    <a:lnTo>
                      <a:pt x="252" y="310"/>
                    </a:lnTo>
                    <a:lnTo>
                      <a:pt x="231" y="287"/>
                    </a:lnTo>
                    <a:lnTo>
                      <a:pt x="209" y="287"/>
                    </a:lnTo>
                    <a:lnTo>
                      <a:pt x="186" y="299"/>
                    </a:lnTo>
                    <a:lnTo>
                      <a:pt x="180" y="331"/>
                    </a:lnTo>
                    <a:lnTo>
                      <a:pt x="186" y="348"/>
                    </a:lnTo>
                    <a:lnTo>
                      <a:pt x="186" y="377"/>
                    </a:lnTo>
                    <a:lnTo>
                      <a:pt x="191" y="405"/>
                    </a:lnTo>
                    <a:lnTo>
                      <a:pt x="197" y="434"/>
                    </a:lnTo>
                    <a:lnTo>
                      <a:pt x="197" y="454"/>
                    </a:lnTo>
                    <a:lnTo>
                      <a:pt x="203" y="483"/>
                    </a:lnTo>
                    <a:lnTo>
                      <a:pt x="197" y="511"/>
                    </a:lnTo>
                    <a:lnTo>
                      <a:pt x="197" y="540"/>
                    </a:lnTo>
                    <a:lnTo>
                      <a:pt x="186" y="557"/>
                    </a:lnTo>
                    <a:lnTo>
                      <a:pt x="180" y="578"/>
                    </a:lnTo>
                    <a:lnTo>
                      <a:pt x="163" y="589"/>
                    </a:lnTo>
                    <a:lnTo>
                      <a:pt x="152" y="606"/>
                    </a:lnTo>
                    <a:lnTo>
                      <a:pt x="129" y="618"/>
                    </a:lnTo>
                    <a:lnTo>
                      <a:pt x="102" y="624"/>
                    </a:lnTo>
                    <a:lnTo>
                      <a:pt x="74" y="624"/>
                    </a:lnTo>
                    <a:lnTo>
                      <a:pt x="45" y="624"/>
                    </a:lnTo>
                    <a:lnTo>
                      <a:pt x="11" y="624"/>
                    </a:lnTo>
                    <a:lnTo>
                      <a:pt x="0" y="652"/>
                    </a:lnTo>
                    <a:lnTo>
                      <a:pt x="0" y="675"/>
                    </a:lnTo>
                    <a:lnTo>
                      <a:pt x="28" y="696"/>
                    </a:lnTo>
                    <a:lnTo>
                      <a:pt x="51" y="696"/>
                    </a:lnTo>
                    <a:lnTo>
                      <a:pt x="74" y="702"/>
                    </a:lnTo>
                    <a:lnTo>
                      <a:pt x="96" y="702"/>
                    </a:lnTo>
                    <a:lnTo>
                      <a:pt x="123" y="702"/>
                    </a:lnTo>
                    <a:lnTo>
                      <a:pt x="146" y="696"/>
                    </a:lnTo>
                    <a:lnTo>
                      <a:pt x="174" y="686"/>
                    </a:lnTo>
                    <a:lnTo>
                      <a:pt x="197" y="669"/>
                    </a:lnTo>
                    <a:lnTo>
                      <a:pt x="226" y="652"/>
                    </a:lnTo>
                    <a:lnTo>
                      <a:pt x="247" y="641"/>
                    </a:lnTo>
                    <a:lnTo>
                      <a:pt x="269" y="641"/>
                    </a:lnTo>
                    <a:lnTo>
                      <a:pt x="298" y="629"/>
                    </a:lnTo>
                    <a:lnTo>
                      <a:pt x="321" y="624"/>
                    </a:lnTo>
                    <a:lnTo>
                      <a:pt x="344" y="618"/>
                    </a:lnTo>
                    <a:lnTo>
                      <a:pt x="370" y="606"/>
                    </a:lnTo>
                    <a:lnTo>
                      <a:pt x="387" y="595"/>
                    </a:lnTo>
                    <a:lnTo>
                      <a:pt x="416" y="589"/>
                    </a:lnTo>
                    <a:lnTo>
                      <a:pt x="439" y="574"/>
                    </a:lnTo>
                    <a:lnTo>
                      <a:pt x="456" y="563"/>
                    </a:lnTo>
                    <a:lnTo>
                      <a:pt x="478" y="551"/>
                    </a:lnTo>
                    <a:lnTo>
                      <a:pt x="499" y="534"/>
                    </a:lnTo>
                    <a:lnTo>
                      <a:pt x="516" y="517"/>
                    </a:lnTo>
                    <a:lnTo>
                      <a:pt x="534" y="500"/>
                    </a:lnTo>
                    <a:lnTo>
                      <a:pt x="551" y="483"/>
                    </a:lnTo>
                    <a:lnTo>
                      <a:pt x="568" y="466"/>
                    </a:lnTo>
                    <a:lnTo>
                      <a:pt x="585" y="439"/>
                    </a:lnTo>
                    <a:lnTo>
                      <a:pt x="596" y="416"/>
                    </a:lnTo>
                    <a:lnTo>
                      <a:pt x="608" y="388"/>
                    </a:lnTo>
                    <a:lnTo>
                      <a:pt x="617" y="365"/>
                    </a:lnTo>
                    <a:lnTo>
                      <a:pt x="623" y="337"/>
                    </a:lnTo>
                    <a:lnTo>
                      <a:pt x="629" y="310"/>
                    </a:lnTo>
                    <a:lnTo>
                      <a:pt x="634" y="281"/>
                    </a:lnTo>
                    <a:lnTo>
                      <a:pt x="640" y="253"/>
                    </a:lnTo>
                    <a:lnTo>
                      <a:pt x="640" y="224"/>
                    </a:lnTo>
                    <a:lnTo>
                      <a:pt x="640" y="198"/>
                    </a:lnTo>
                    <a:lnTo>
                      <a:pt x="640" y="169"/>
                    </a:lnTo>
                    <a:lnTo>
                      <a:pt x="646" y="141"/>
                    </a:lnTo>
                    <a:lnTo>
                      <a:pt x="640" y="112"/>
                    </a:lnTo>
                    <a:lnTo>
                      <a:pt x="640" y="86"/>
                    </a:lnTo>
                    <a:lnTo>
                      <a:pt x="640" y="57"/>
                    </a:lnTo>
                    <a:lnTo>
                      <a:pt x="640" y="4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3622" name="Freeform 29"/>
              <p:cNvSpPr>
                <a:spLocks/>
              </p:cNvSpPr>
              <p:nvPr/>
            </p:nvSpPr>
            <p:spPr bwMode="auto">
              <a:xfrm>
                <a:off x="2124" y="2654"/>
                <a:ext cx="500" cy="161"/>
              </a:xfrm>
              <a:custGeom>
                <a:avLst/>
                <a:gdLst>
                  <a:gd name="T0" fmla="*/ 20 w 999"/>
                  <a:gd name="T1" fmla="*/ 43 h 321"/>
                  <a:gd name="T2" fmla="*/ 46 w 999"/>
                  <a:gd name="T3" fmla="*/ 59 h 321"/>
                  <a:gd name="T4" fmla="*/ 73 w 999"/>
                  <a:gd name="T5" fmla="*/ 73 h 321"/>
                  <a:gd name="T6" fmla="*/ 102 w 999"/>
                  <a:gd name="T7" fmla="*/ 88 h 321"/>
                  <a:gd name="T8" fmla="*/ 129 w 999"/>
                  <a:gd name="T9" fmla="*/ 99 h 321"/>
                  <a:gd name="T10" fmla="*/ 161 w 999"/>
                  <a:gd name="T11" fmla="*/ 110 h 321"/>
                  <a:gd name="T12" fmla="*/ 191 w 999"/>
                  <a:gd name="T13" fmla="*/ 118 h 321"/>
                  <a:gd name="T14" fmla="*/ 222 w 999"/>
                  <a:gd name="T15" fmla="*/ 127 h 321"/>
                  <a:gd name="T16" fmla="*/ 250 w 999"/>
                  <a:gd name="T17" fmla="*/ 132 h 321"/>
                  <a:gd name="T18" fmla="*/ 281 w 999"/>
                  <a:gd name="T19" fmla="*/ 138 h 321"/>
                  <a:gd name="T20" fmla="*/ 312 w 999"/>
                  <a:gd name="T21" fmla="*/ 144 h 321"/>
                  <a:gd name="T22" fmla="*/ 343 w 999"/>
                  <a:gd name="T23" fmla="*/ 149 h 321"/>
                  <a:gd name="T24" fmla="*/ 374 w 999"/>
                  <a:gd name="T25" fmla="*/ 152 h 321"/>
                  <a:gd name="T26" fmla="*/ 405 w 999"/>
                  <a:gd name="T27" fmla="*/ 155 h 321"/>
                  <a:gd name="T28" fmla="*/ 435 w 999"/>
                  <a:gd name="T29" fmla="*/ 158 h 321"/>
                  <a:gd name="T30" fmla="*/ 467 w 999"/>
                  <a:gd name="T31" fmla="*/ 161 h 321"/>
                  <a:gd name="T32" fmla="*/ 494 w 999"/>
                  <a:gd name="T33" fmla="*/ 155 h 321"/>
                  <a:gd name="T34" fmla="*/ 494 w 999"/>
                  <a:gd name="T35" fmla="*/ 129 h 321"/>
                  <a:gd name="T36" fmla="*/ 470 w 999"/>
                  <a:gd name="T37" fmla="*/ 124 h 321"/>
                  <a:gd name="T38" fmla="*/ 438 w 999"/>
                  <a:gd name="T39" fmla="*/ 118 h 321"/>
                  <a:gd name="T40" fmla="*/ 408 w 999"/>
                  <a:gd name="T41" fmla="*/ 118 h 321"/>
                  <a:gd name="T42" fmla="*/ 376 w 999"/>
                  <a:gd name="T43" fmla="*/ 116 h 321"/>
                  <a:gd name="T44" fmla="*/ 349 w 999"/>
                  <a:gd name="T45" fmla="*/ 113 h 321"/>
                  <a:gd name="T46" fmla="*/ 317 w 999"/>
                  <a:gd name="T47" fmla="*/ 110 h 321"/>
                  <a:gd name="T48" fmla="*/ 287 w 999"/>
                  <a:gd name="T49" fmla="*/ 105 h 321"/>
                  <a:gd name="T50" fmla="*/ 259 w 999"/>
                  <a:gd name="T51" fmla="*/ 99 h 321"/>
                  <a:gd name="T52" fmla="*/ 231 w 999"/>
                  <a:gd name="T53" fmla="*/ 93 h 321"/>
                  <a:gd name="T54" fmla="*/ 200 w 999"/>
                  <a:gd name="T55" fmla="*/ 85 h 321"/>
                  <a:gd name="T56" fmla="*/ 171 w 999"/>
                  <a:gd name="T57" fmla="*/ 76 h 321"/>
                  <a:gd name="T58" fmla="*/ 146 w 999"/>
                  <a:gd name="T59" fmla="*/ 65 h 321"/>
                  <a:gd name="T60" fmla="*/ 115 w 999"/>
                  <a:gd name="T61" fmla="*/ 54 h 321"/>
                  <a:gd name="T62" fmla="*/ 90 w 999"/>
                  <a:gd name="T63" fmla="*/ 43 h 321"/>
                  <a:gd name="T64" fmla="*/ 65 w 999"/>
                  <a:gd name="T65" fmla="*/ 26 h 321"/>
                  <a:gd name="T66" fmla="*/ 40 w 999"/>
                  <a:gd name="T67" fmla="*/ 12 h 321"/>
                  <a:gd name="T68" fmla="*/ 11 w 999"/>
                  <a:gd name="T69" fmla="*/ 0 h 321"/>
                  <a:gd name="T70" fmla="*/ 0 w 999"/>
                  <a:gd name="T71" fmla="*/ 23 h 321"/>
                  <a:gd name="T72" fmla="*/ 9 w 999"/>
                  <a:gd name="T73" fmla="*/ 34 h 321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999"/>
                  <a:gd name="T112" fmla="*/ 0 h 321"/>
                  <a:gd name="T113" fmla="*/ 999 w 999"/>
                  <a:gd name="T114" fmla="*/ 321 h 321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999" h="321">
                    <a:moveTo>
                      <a:pt x="17" y="68"/>
                    </a:moveTo>
                    <a:lnTo>
                      <a:pt x="40" y="85"/>
                    </a:lnTo>
                    <a:lnTo>
                      <a:pt x="68" y="102"/>
                    </a:lnTo>
                    <a:lnTo>
                      <a:pt x="91" y="118"/>
                    </a:lnTo>
                    <a:lnTo>
                      <a:pt x="123" y="135"/>
                    </a:lnTo>
                    <a:lnTo>
                      <a:pt x="146" y="146"/>
                    </a:lnTo>
                    <a:lnTo>
                      <a:pt x="174" y="163"/>
                    </a:lnTo>
                    <a:lnTo>
                      <a:pt x="203" y="175"/>
                    </a:lnTo>
                    <a:lnTo>
                      <a:pt x="230" y="186"/>
                    </a:lnTo>
                    <a:lnTo>
                      <a:pt x="258" y="198"/>
                    </a:lnTo>
                    <a:lnTo>
                      <a:pt x="292" y="209"/>
                    </a:lnTo>
                    <a:lnTo>
                      <a:pt x="321" y="220"/>
                    </a:lnTo>
                    <a:lnTo>
                      <a:pt x="347" y="232"/>
                    </a:lnTo>
                    <a:lnTo>
                      <a:pt x="382" y="236"/>
                    </a:lnTo>
                    <a:lnTo>
                      <a:pt x="410" y="247"/>
                    </a:lnTo>
                    <a:lnTo>
                      <a:pt x="444" y="253"/>
                    </a:lnTo>
                    <a:lnTo>
                      <a:pt x="471" y="264"/>
                    </a:lnTo>
                    <a:lnTo>
                      <a:pt x="499" y="264"/>
                    </a:lnTo>
                    <a:lnTo>
                      <a:pt x="534" y="270"/>
                    </a:lnTo>
                    <a:lnTo>
                      <a:pt x="562" y="275"/>
                    </a:lnTo>
                    <a:lnTo>
                      <a:pt x="595" y="281"/>
                    </a:lnTo>
                    <a:lnTo>
                      <a:pt x="623" y="287"/>
                    </a:lnTo>
                    <a:lnTo>
                      <a:pt x="652" y="293"/>
                    </a:lnTo>
                    <a:lnTo>
                      <a:pt x="686" y="298"/>
                    </a:lnTo>
                    <a:lnTo>
                      <a:pt x="718" y="304"/>
                    </a:lnTo>
                    <a:lnTo>
                      <a:pt x="747" y="304"/>
                    </a:lnTo>
                    <a:lnTo>
                      <a:pt x="781" y="304"/>
                    </a:lnTo>
                    <a:lnTo>
                      <a:pt x="809" y="310"/>
                    </a:lnTo>
                    <a:lnTo>
                      <a:pt x="842" y="315"/>
                    </a:lnTo>
                    <a:lnTo>
                      <a:pt x="870" y="315"/>
                    </a:lnTo>
                    <a:lnTo>
                      <a:pt x="904" y="315"/>
                    </a:lnTo>
                    <a:lnTo>
                      <a:pt x="933" y="321"/>
                    </a:lnTo>
                    <a:lnTo>
                      <a:pt x="965" y="321"/>
                    </a:lnTo>
                    <a:lnTo>
                      <a:pt x="988" y="310"/>
                    </a:lnTo>
                    <a:lnTo>
                      <a:pt x="999" y="287"/>
                    </a:lnTo>
                    <a:lnTo>
                      <a:pt x="988" y="258"/>
                    </a:lnTo>
                    <a:lnTo>
                      <a:pt x="965" y="247"/>
                    </a:lnTo>
                    <a:lnTo>
                      <a:pt x="939" y="247"/>
                    </a:lnTo>
                    <a:lnTo>
                      <a:pt x="904" y="241"/>
                    </a:lnTo>
                    <a:lnTo>
                      <a:pt x="876" y="236"/>
                    </a:lnTo>
                    <a:lnTo>
                      <a:pt x="847" y="236"/>
                    </a:lnTo>
                    <a:lnTo>
                      <a:pt x="815" y="236"/>
                    </a:lnTo>
                    <a:lnTo>
                      <a:pt x="786" y="236"/>
                    </a:lnTo>
                    <a:lnTo>
                      <a:pt x="752" y="232"/>
                    </a:lnTo>
                    <a:lnTo>
                      <a:pt x="724" y="232"/>
                    </a:lnTo>
                    <a:lnTo>
                      <a:pt x="697" y="226"/>
                    </a:lnTo>
                    <a:lnTo>
                      <a:pt x="663" y="220"/>
                    </a:lnTo>
                    <a:lnTo>
                      <a:pt x="634" y="220"/>
                    </a:lnTo>
                    <a:lnTo>
                      <a:pt x="600" y="215"/>
                    </a:lnTo>
                    <a:lnTo>
                      <a:pt x="574" y="209"/>
                    </a:lnTo>
                    <a:lnTo>
                      <a:pt x="545" y="203"/>
                    </a:lnTo>
                    <a:lnTo>
                      <a:pt x="517" y="198"/>
                    </a:lnTo>
                    <a:lnTo>
                      <a:pt x="488" y="198"/>
                    </a:lnTo>
                    <a:lnTo>
                      <a:pt x="461" y="186"/>
                    </a:lnTo>
                    <a:lnTo>
                      <a:pt x="427" y="180"/>
                    </a:lnTo>
                    <a:lnTo>
                      <a:pt x="399" y="169"/>
                    </a:lnTo>
                    <a:lnTo>
                      <a:pt x="376" y="163"/>
                    </a:lnTo>
                    <a:lnTo>
                      <a:pt x="342" y="152"/>
                    </a:lnTo>
                    <a:lnTo>
                      <a:pt x="315" y="141"/>
                    </a:lnTo>
                    <a:lnTo>
                      <a:pt x="292" y="129"/>
                    </a:lnTo>
                    <a:lnTo>
                      <a:pt x="264" y="118"/>
                    </a:lnTo>
                    <a:lnTo>
                      <a:pt x="230" y="108"/>
                    </a:lnTo>
                    <a:lnTo>
                      <a:pt x="209" y="97"/>
                    </a:lnTo>
                    <a:lnTo>
                      <a:pt x="180" y="85"/>
                    </a:lnTo>
                    <a:lnTo>
                      <a:pt x="157" y="68"/>
                    </a:lnTo>
                    <a:lnTo>
                      <a:pt x="129" y="51"/>
                    </a:lnTo>
                    <a:lnTo>
                      <a:pt x="106" y="40"/>
                    </a:lnTo>
                    <a:lnTo>
                      <a:pt x="79" y="23"/>
                    </a:lnTo>
                    <a:lnTo>
                      <a:pt x="57" y="11"/>
                    </a:lnTo>
                    <a:lnTo>
                      <a:pt x="22" y="0"/>
                    </a:lnTo>
                    <a:lnTo>
                      <a:pt x="5" y="17"/>
                    </a:lnTo>
                    <a:lnTo>
                      <a:pt x="0" y="45"/>
                    </a:lnTo>
                    <a:lnTo>
                      <a:pt x="17" y="6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3623" name="Freeform 30"/>
              <p:cNvSpPr>
                <a:spLocks/>
              </p:cNvSpPr>
              <p:nvPr/>
            </p:nvSpPr>
            <p:spPr bwMode="auto">
              <a:xfrm>
                <a:off x="2065" y="1930"/>
                <a:ext cx="862" cy="377"/>
              </a:xfrm>
              <a:custGeom>
                <a:avLst/>
                <a:gdLst>
                  <a:gd name="T0" fmla="*/ 12 w 1724"/>
                  <a:gd name="T1" fmla="*/ 43 h 752"/>
                  <a:gd name="T2" fmla="*/ 0 w 1724"/>
                  <a:gd name="T3" fmla="*/ 90 h 752"/>
                  <a:gd name="T4" fmla="*/ 6 w 1724"/>
                  <a:gd name="T5" fmla="*/ 132 h 752"/>
                  <a:gd name="T6" fmla="*/ 17 w 1724"/>
                  <a:gd name="T7" fmla="*/ 166 h 752"/>
                  <a:gd name="T8" fmla="*/ 40 w 1724"/>
                  <a:gd name="T9" fmla="*/ 203 h 752"/>
                  <a:gd name="T10" fmla="*/ 70 w 1724"/>
                  <a:gd name="T11" fmla="*/ 233 h 752"/>
                  <a:gd name="T12" fmla="*/ 108 w 1724"/>
                  <a:gd name="T13" fmla="*/ 259 h 752"/>
                  <a:gd name="T14" fmla="*/ 149 w 1724"/>
                  <a:gd name="T15" fmla="*/ 282 h 752"/>
                  <a:gd name="T16" fmla="*/ 200 w 1724"/>
                  <a:gd name="T17" fmla="*/ 304 h 752"/>
                  <a:gd name="T18" fmla="*/ 250 w 1724"/>
                  <a:gd name="T19" fmla="*/ 321 h 752"/>
                  <a:gd name="T20" fmla="*/ 309 w 1724"/>
                  <a:gd name="T21" fmla="*/ 338 h 752"/>
                  <a:gd name="T22" fmla="*/ 365 w 1724"/>
                  <a:gd name="T23" fmla="*/ 349 h 752"/>
                  <a:gd name="T24" fmla="*/ 424 w 1724"/>
                  <a:gd name="T25" fmla="*/ 357 h 752"/>
                  <a:gd name="T26" fmla="*/ 482 w 1724"/>
                  <a:gd name="T27" fmla="*/ 365 h 752"/>
                  <a:gd name="T28" fmla="*/ 542 w 1724"/>
                  <a:gd name="T29" fmla="*/ 371 h 752"/>
                  <a:gd name="T30" fmla="*/ 598 w 1724"/>
                  <a:gd name="T31" fmla="*/ 374 h 752"/>
                  <a:gd name="T32" fmla="*/ 655 w 1724"/>
                  <a:gd name="T33" fmla="*/ 377 h 752"/>
                  <a:gd name="T34" fmla="*/ 705 w 1724"/>
                  <a:gd name="T35" fmla="*/ 374 h 752"/>
                  <a:gd name="T36" fmla="*/ 753 w 1724"/>
                  <a:gd name="T37" fmla="*/ 374 h 752"/>
                  <a:gd name="T38" fmla="*/ 795 w 1724"/>
                  <a:gd name="T39" fmla="*/ 368 h 752"/>
                  <a:gd name="T40" fmla="*/ 832 w 1724"/>
                  <a:gd name="T41" fmla="*/ 365 h 752"/>
                  <a:gd name="T42" fmla="*/ 862 w 1724"/>
                  <a:gd name="T43" fmla="*/ 357 h 752"/>
                  <a:gd name="T44" fmla="*/ 842 w 1724"/>
                  <a:gd name="T45" fmla="*/ 332 h 752"/>
                  <a:gd name="T46" fmla="*/ 812 w 1724"/>
                  <a:gd name="T47" fmla="*/ 332 h 752"/>
                  <a:gd name="T48" fmla="*/ 778 w 1724"/>
                  <a:gd name="T49" fmla="*/ 335 h 752"/>
                  <a:gd name="T50" fmla="*/ 736 w 1724"/>
                  <a:gd name="T51" fmla="*/ 341 h 752"/>
                  <a:gd name="T52" fmla="*/ 694 w 1724"/>
                  <a:gd name="T53" fmla="*/ 341 h 752"/>
                  <a:gd name="T54" fmla="*/ 644 w 1724"/>
                  <a:gd name="T55" fmla="*/ 341 h 752"/>
                  <a:gd name="T56" fmla="*/ 590 w 1724"/>
                  <a:gd name="T57" fmla="*/ 335 h 752"/>
                  <a:gd name="T58" fmla="*/ 534 w 1724"/>
                  <a:gd name="T59" fmla="*/ 332 h 752"/>
                  <a:gd name="T60" fmla="*/ 480 w 1724"/>
                  <a:gd name="T61" fmla="*/ 327 h 752"/>
                  <a:gd name="T62" fmla="*/ 424 w 1724"/>
                  <a:gd name="T63" fmla="*/ 318 h 752"/>
                  <a:gd name="T64" fmla="*/ 368 w 1724"/>
                  <a:gd name="T65" fmla="*/ 309 h 752"/>
                  <a:gd name="T66" fmla="*/ 315 w 1724"/>
                  <a:gd name="T67" fmla="*/ 301 h 752"/>
                  <a:gd name="T68" fmla="*/ 264 w 1724"/>
                  <a:gd name="T69" fmla="*/ 288 h 752"/>
                  <a:gd name="T70" fmla="*/ 214 w 1724"/>
                  <a:gd name="T71" fmla="*/ 270 h 752"/>
                  <a:gd name="T72" fmla="*/ 169 w 1724"/>
                  <a:gd name="T73" fmla="*/ 250 h 752"/>
                  <a:gd name="T74" fmla="*/ 129 w 1724"/>
                  <a:gd name="T75" fmla="*/ 231 h 752"/>
                  <a:gd name="T76" fmla="*/ 99 w 1724"/>
                  <a:gd name="T77" fmla="*/ 209 h 752"/>
                  <a:gd name="T78" fmla="*/ 70 w 1724"/>
                  <a:gd name="T79" fmla="*/ 177 h 752"/>
                  <a:gd name="T80" fmla="*/ 51 w 1724"/>
                  <a:gd name="T81" fmla="*/ 146 h 752"/>
                  <a:gd name="T82" fmla="*/ 40 w 1724"/>
                  <a:gd name="T83" fmla="*/ 112 h 752"/>
                  <a:gd name="T84" fmla="*/ 40 w 1724"/>
                  <a:gd name="T85" fmla="*/ 76 h 752"/>
                  <a:gd name="T86" fmla="*/ 48 w 1724"/>
                  <a:gd name="T87" fmla="*/ 37 h 752"/>
                  <a:gd name="T88" fmla="*/ 46 w 1724"/>
                  <a:gd name="T89" fmla="*/ 0 h 752"/>
                  <a:gd name="T90" fmla="*/ 23 w 1724"/>
                  <a:gd name="T91" fmla="*/ 14 h 752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1724"/>
                  <a:gd name="T139" fmla="*/ 0 h 752"/>
                  <a:gd name="T140" fmla="*/ 1724 w 1724"/>
                  <a:gd name="T141" fmla="*/ 752 h 752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1724" h="752">
                    <a:moveTo>
                      <a:pt x="45" y="28"/>
                    </a:moveTo>
                    <a:lnTo>
                      <a:pt x="28" y="57"/>
                    </a:lnTo>
                    <a:lnTo>
                      <a:pt x="23" y="85"/>
                    </a:lnTo>
                    <a:lnTo>
                      <a:pt x="11" y="117"/>
                    </a:lnTo>
                    <a:lnTo>
                      <a:pt x="5" y="152"/>
                    </a:lnTo>
                    <a:lnTo>
                      <a:pt x="0" y="180"/>
                    </a:lnTo>
                    <a:lnTo>
                      <a:pt x="5" y="209"/>
                    </a:lnTo>
                    <a:lnTo>
                      <a:pt x="5" y="235"/>
                    </a:lnTo>
                    <a:lnTo>
                      <a:pt x="11" y="264"/>
                    </a:lnTo>
                    <a:lnTo>
                      <a:pt x="11" y="287"/>
                    </a:lnTo>
                    <a:lnTo>
                      <a:pt x="23" y="309"/>
                    </a:lnTo>
                    <a:lnTo>
                      <a:pt x="34" y="332"/>
                    </a:lnTo>
                    <a:lnTo>
                      <a:pt x="51" y="359"/>
                    </a:lnTo>
                    <a:lnTo>
                      <a:pt x="63" y="382"/>
                    </a:lnTo>
                    <a:lnTo>
                      <a:pt x="80" y="404"/>
                    </a:lnTo>
                    <a:lnTo>
                      <a:pt x="95" y="427"/>
                    </a:lnTo>
                    <a:lnTo>
                      <a:pt x="118" y="450"/>
                    </a:lnTo>
                    <a:lnTo>
                      <a:pt x="140" y="465"/>
                    </a:lnTo>
                    <a:lnTo>
                      <a:pt x="163" y="482"/>
                    </a:lnTo>
                    <a:lnTo>
                      <a:pt x="186" y="499"/>
                    </a:lnTo>
                    <a:lnTo>
                      <a:pt x="215" y="517"/>
                    </a:lnTo>
                    <a:lnTo>
                      <a:pt x="241" y="534"/>
                    </a:lnTo>
                    <a:lnTo>
                      <a:pt x="270" y="551"/>
                    </a:lnTo>
                    <a:lnTo>
                      <a:pt x="298" y="562"/>
                    </a:lnTo>
                    <a:lnTo>
                      <a:pt x="332" y="579"/>
                    </a:lnTo>
                    <a:lnTo>
                      <a:pt x="365" y="595"/>
                    </a:lnTo>
                    <a:lnTo>
                      <a:pt x="399" y="606"/>
                    </a:lnTo>
                    <a:lnTo>
                      <a:pt x="433" y="617"/>
                    </a:lnTo>
                    <a:lnTo>
                      <a:pt x="465" y="629"/>
                    </a:lnTo>
                    <a:lnTo>
                      <a:pt x="500" y="640"/>
                    </a:lnTo>
                    <a:lnTo>
                      <a:pt x="540" y="652"/>
                    </a:lnTo>
                    <a:lnTo>
                      <a:pt x="579" y="663"/>
                    </a:lnTo>
                    <a:lnTo>
                      <a:pt x="617" y="674"/>
                    </a:lnTo>
                    <a:lnTo>
                      <a:pt x="652" y="680"/>
                    </a:lnTo>
                    <a:lnTo>
                      <a:pt x="692" y="686"/>
                    </a:lnTo>
                    <a:lnTo>
                      <a:pt x="730" y="697"/>
                    </a:lnTo>
                    <a:lnTo>
                      <a:pt x="770" y="703"/>
                    </a:lnTo>
                    <a:lnTo>
                      <a:pt x="804" y="709"/>
                    </a:lnTo>
                    <a:lnTo>
                      <a:pt x="847" y="712"/>
                    </a:lnTo>
                    <a:lnTo>
                      <a:pt x="887" y="718"/>
                    </a:lnTo>
                    <a:lnTo>
                      <a:pt x="927" y="729"/>
                    </a:lnTo>
                    <a:lnTo>
                      <a:pt x="965" y="729"/>
                    </a:lnTo>
                    <a:lnTo>
                      <a:pt x="1005" y="735"/>
                    </a:lnTo>
                    <a:lnTo>
                      <a:pt x="1045" y="735"/>
                    </a:lnTo>
                    <a:lnTo>
                      <a:pt x="1083" y="741"/>
                    </a:lnTo>
                    <a:lnTo>
                      <a:pt x="1123" y="741"/>
                    </a:lnTo>
                    <a:lnTo>
                      <a:pt x="1163" y="747"/>
                    </a:lnTo>
                    <a:lnTo>
                      <a:pt x="1195" y="747"/>
                    </a:lnTo>
                    <a:lnTo>
                      <a:pt x="1235" y="752"/>
                    </a:lnTo>
                    <a:lnTo>
                      <a:pt x="1269" y="752"/>
                    </a:lnTo>
                    <a:lnTo>
                      <a:pt x="1309" y="752"/>
                    </a:lnTo>
                    <a:lnTo>
                      <a:pt x="1342" y="752"/>
                    </a:lnTo>
                    <a:lnTo>
                      <a:pt x="1382" y="752"/>
                    </a:lnTo>
                    <a:lnTo>
                      <a:pt x="1410" y="747"/>
                    </a:lnTo>
                    <a:lnTo>
                      <a:pt x="1442" y="747"/>
                    </a:lnTo>
                    <a:lnTo>
                      <a:pt x="1471" y="747"/>
                    </a:lnTo>
                    <a:lnTo>
                      <a:pt x="1505" y="747"/>
                    </a:lnTo>
                    <a:lnTo>
                      <a:pt x="1534" y="747"/>
                    </a:lnTo>
                    <a:lnTo>
                      <a:pt x="1566" y="741"/>
                    </a:lnTo>
                    <a:lnTo>
                      <a:pt x="1589" y="735"/>
                    </a:lnTo>
                    <a:lnTo>
                      <a:pt x="1617" y="735"/>
                    </a:lnTo>
                    <a:lnTo>
                      <a:pt x="1640" y="735"/>
                    </a:lnTo>
                    <a:lnTo>
                      <a:pt x="1663" y="729"/>
                    </a:lnTo>
                    <a:lnTo>
                      <a:pt x="1684" y="729"/>
                    </a:lnTo>
                    <a:lnTo>
                      <a:pt x="1707" y="729"/>
                    </a:lnTo>
                    <a:lnTo>
                      <a:pt x="1724" y="712"/>
                    </a:lnTo>
                    <a:lnTo>
                      <a:pt x="1724" y="686"/>
                    </a:lnTo>
                    <a:lnTo>
                      <a:pt x="1707" y="663"/>
                    </a:lnTo>
                    <a:lnTo>
                      <a:pt x="1684" y="663"/>
                    </a:lnTo>
                    <a:lnTo>
                      <a:pt x="1669" y="663"/>
                    </a:lnTo>
                    <a:lnTo>
                      <a:pt x="1646" y="663"/>
                    </a:lnTo>
                    <a:lnTo>
                      <a:pt x="1623" y="663"/>
                    </a:lnTo>
                    <a:lnTo>
                      <a:pt x="1606" y="669"/>
                    </a:lnTo>
                    <a:lnTo>
                      <a:pt x="1577" y="669"/>
                    </a:lnTo>
                    <a:lnTo>
                      <a:pt x="1555" y="669"/>
                    </a:lnTo>
                    <a:lnTo>
                      <a:pt x="1528" y="674"/>
                    </a:lnTo>
                    <a:lnTo>
                      <a:pt x="1505" y="680"/>
                    </a:lnTo>
                    <a:lnTo>
                      <a:pt x="1471" y="680"/>
                    </a:lnTo>
                    <a:lnTo>
                      <a:pt x="1442" y="680"/>
                    </a:lnTo>
                    <a:lnTo>
                      <a:pt x="1416" y="680"/>
                    </a:lnTo>
                    <a:lnTo>
                      <a:pt x="1387" y="680"/>
                    </a:lnTo>
                    <a:lnTo>
                      <a:pt x="1353" y="680"/>
                    </a:lnTo>
                    <a:lnTo>
                      <a:pt x="1319" y="680"/>
                    </a:lnTo>
                    <a:lnTo>
                      <a:pt x="1287" y="680"/>
                    </a:lnTo>
                    <a:lnTo>
                      <a:pt x="1252" y="680"/>
                    </a:lnTo>
                    <a:lnTo>
                      <a:pt x="1218" y="674"/>
                    </a:lnTo>
                    <a:lnTo>
                      <a:pt x="1180" y="669"/>
                    </a:lnTo>
                    <a:lnTo>
                      <a:pt x="1140" y="669"/>
                    </a:lnTo>
                    <a:lnTo>
                      <a:pt x="1106" y="669"/>
                    </a:lnTo>
                    <a:lnTo>
                      <a:pt x="1068" y="663"/>
                    </a:lnTo>
                    <a:lnTo>
                      <a:pt x="1034" y="663"/>
                    </a:lnTo>
                    <a:lnTo>
                      <a:pt x="994" y="657"/>
                    </a:lnTo>
                    <a:lnTo>
                      <a:pt x="960" y="652"/>
                    </a:lnTo>
                    <a:lnTo>
                      <a:pt x="922" y="646"/>
                    </a:lnTo>
                    <a:lnTo>
                      <a:pt x="882" y="646"/>
                    </a:lnTo>
                    <a:lnTo>
                      <a:pt x="847" y="634"/>
                    </a:lnTo>
                    <a:lnTo>
                      <a:pt x="815" y="634"/>
                    </a:lnTo>
                    <a:lnTo>
                      <a:pt x="770" y="629"/>
                    </a:lnTo>
                    <a:lnTo>
                      <a:pt x="735" y="617"/>
                    </a:lnTo>
                    <a:lnTo>
                      <a:pt x="703" y="612"/>
                    </a:lnTo>
                    <a:lnTo>
                      <a:pt x="669" y="612"/>
                    </a:lnTo>
                    <a:lnTo>
                      <a:pt x="629" y="600"/>
                    </a:lnTo>
                    <a:lnTo>
                      <a:pt x="595" y="589"/>
                    </a:lnTo>
                    <a:lnTo>
                      <a:pt x="557" y="579"/>
                    </a:lnTo>
                    <a:lnTo>
                      <a:pt x="528" y="574"/>
                    </a:lnTo>
                    <a:lnTo>
                      <a:pt x="488" y="562"/>
                    </a:lnTo>
                    <a:lnTo>
                      <a:pt x="460" y="551"/>
                    </a:lnTo>
                    <a:lnTo>
                      <a:pt x="427" y="539"/>
                    </a:lnTo>
                    <a:lnTo>
                      <a:pt x="399" y="528"/>
                    </a:lnTo>
                    <a:lnTo>
                      <a:pt x="365" y="517"/>
                    </a:lnTo>
                    <a:lnTo>
                      <a:pt x="338" y="499"/>
                    </a:lnTo>
                    <a:lnTo>
                      <a:pt x="310" y="488"/>
                    </a:lnTo>
                    <a:lnTo>
                      <a:pt x="287" y="477"/>
                    </a:lnTo>
                    <a:lnTo>
                      <a:pt x="258" y="461"/>
                    </a:lnTo>
                    <a:lnTo>
                      <a:pt x="235" y="444"/>
                    </a:lnTo>
                    <a:lnTo>
                      <a:pt x="215" y="427"/>
                    </a:lnTo>
                    <a:lnTo>
                      <a:pt x="197" y="416"/>
                    </a:lnTo>
                    <a:lnTo>
                      <a:pt x="175" y="393"/>
                    </a:lnTo>
                    <a:lnTo>
                      <a:pt x="152" y="376"/>
                    </a:lnTo>
                    <a:lnTo>
                      <a:pt x="140" y="353"/>
                    </a:lnTo>
                    <a:lnTo>
                      <a:pt x="123" y="338"/>
                    </a:lnTo>
                    <a:lnTo>
                      <a:pt x="112" y="315"/>
                    </a:lnTo>
                    <a:lnTo>
                      <a:pt x="101" y="292"/>
                    </a:lnTo>
                    <a:lnTo>
                      <a:pt x="91" y="270"/>
                    </a:lnTo>
                    <a:lnTo>
                      <a:pt x="91" y="252"/>
                    </a:lnTo>
                    <a:lnTo>
                      <a:pt x="80" y="224"/>
                    </a:lnTo>
                    <a:lnTo>
                      <a:pt x="80" y="203"/>
                    </a:lnTo>
                    <a:lnTo>
                      <a:pt x="74" y="180"/>
                    </a:lnTo>
                    <a:lnTo>
                      <a:pt x="80" y="152"/>
                    </a:lnTo>
                    <a:lnTo>
                      <a:pt x="80" y="129"/>
                    </a:lnTo>
                    <a:lnTo>
                      <a:pt x="91" y="100"/>
                    </a:lnTo>
                    <a:lnTo>
                      <a:pt x="95" y="74"/>
                    </a:lnTo>
                    <a:lnTo>
                      <a:pt x="112" y="45"/>
                    </a:lnTo>
                    <a:lnTo>
                      <a:pt x="106" y="17"/>
                    </a:lnTo>
                    <a:lnTo>
                      <a:pt x="91" y="0"/>
                    </a:lnTo>
                    <a:lnTo>
                      <a:pt x="63" y="0"/>
                    </a:lnTo>
                    <a:lnTo>
                      <a:pt x="45" y="2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3624" name="Freeform 31"/>
              <p:cNvSpPr>
                <a:spLocks/>
              </p:cNvSpPr>
              <p:nvPr/>
            </p:nvSpPr>
            <p:spPr bwMode="auto">
              <a:xfrm>
                <a:off x="1877" y="1703"/>
                <a:ext cx="1336" cy="1542"/>
              </a:xfrm>
              <a:custGeom>
                <a:avLst/>
                <a:gdLst>
                  <a:gd name="T0" fmla="*/ 1247 w 2673"/>
                  <a:gd name="T1" fmla="*/ 203 h 3083"/>
                  <a:gd name="T2" fmla="*/ 1084 w 2673"/>
                  <a:gd name="T3" fmla="*/ 79 h 3083"/>
                  <a:gd name="T4" fmla="*/ 966 w 2673"/>
                  <a:gd name="T5" fmla="*/ 37 h 3083"/>
                  <a:gd name="T6" fmla="*/ 845 w 2673"/>
                  <a:gd name="T7" fmla="*/ 12 h 3083"/>
                  <a:gd name="T8" fmla="*/ 722 w 2673"/>
                  <a:gd name="T9" fmla="*/ 3 h 3083"/>
                  <a:gd name="T10" fmla="*/ 596 w 2673"/>
                  <a:gd name="T11" fmla="*/ 0 h 3083"/>
                  <a:gd name="T12" fmla="*/ 458 w 2673"/>
                  <a:gd name="T13" fmla="*/ 12 h 3083"/>
                  <a:gd name="T14" fmla="*/ 281 w 2673"/>
                  <a:gd name="T15" fmla="*/ 88 h 3083"/>
                  <a:gd name="T16" fmla="*/ 169 w 2673"/>
                  <a:gd name="T17" fmla="*/ 245 h 3083"/>
                  <a:gd name="T18" fmla="*/ 135 w 2673"/>
                  <a:gd name="T19" fmla="*/ 401 h 3083"/>
                  <a:gd name="T20" fmla="*/ 141 w 2673"/>
                  <a:gd name="T21" fmla="*/ 587 h 3083"/>
                  <a:gd name="T22" fmla="*/ 175 w 2673"/>
                  <a:gd name="T23" fmla="*/ 778 h 3083"/>
                  <a:gd name="T24" fmla="*/ 31 w 2673"/>
                  <a:gd name="T25" fmla="*/ 885 h 3083"/>
                  <a:gd name="T26" fmla="*/ 17 w 2673"/>
                  <a:gd name="T27" fmla="*/ 1075 h 3083"/>
                  <a:gd name="T28" fmla="*/ 135 w 2673"/>
                  <a:gd name="T29" fmla="*/ 1233 h 3083"/>
                  <a:gd name="T30" fmla="*/ 273 w 2673"/>
                  <a:gd name="T31" fmla="*/ 1337 h 3083"/>
                  <a:gd name="T32" fmla="*/ 435 w 2673"/>
                  <a:gd name="T33" fmla="*/ 1421 h 3083"/>
                  <a:gd name="T34" fmla="*/ 609 w 2673"/>
                  <a:gd name="T35" fmla="*/ 1480 h 3083"/>
                  <a:gd name="T36" fmla="*/ 789 w 2673"/>
                  <a:gd name="T37" fmla="*/ 1516 h 3083"/>
                  <a:gd name="T38" fmla="*/ 964 w 2673"/>
                  <a:gd name="T39" fmla="*/ 1539 h 3083"/>
                  <a:gd name="T40" fmla="*/ 890 w 2673"/>
                  <a:gd name="T41" fmla="*/ 1494 h 3083"/>
                  <a:gd name="T42" fmla="*/ 747 w 2673"/>
                  <a:gd name="T43" fmla="*/ 1474 h 3083"/>
                  <a:gd name="T44" fmla="*/ 606 w 2673"/>
                  <a:gd name="T45" fmla="*/ 1437 h 3083"/>
                  <a:gd name="T46" fmla="*/ 472 w 2673"/>
                  <a:gd name="T47" fmla="*/ 1387 h 3083"/>
                  <a:gd name="T48" fmla="*/ 343 w 2673"/>
                  <a:gd name="T49" fmla="*/ 1328 h 3083"/>
                  <a:gd name="T50" fmla="*/ 202 w 2673"/>
                  <a:gd name="T51" fmla="*/ 1242 h 3083"/>
                  <a:gd name="T52" fmla="*/ 48 w 2673"/>
                  <a:gd name="T53" fmla="*/ 1056 h 3083"/>
                  <a:gd name="T54" fmla="*/ 53 w 2673"/>
                  <a:gd name="T55" fmla="*/ 918 h 3083"/>
                  <a:gd name="T56" fmla="*/ 191 w 2673"/>
                  <a:gd name="T57" fmla="*/ 879 h 3083"/>
                  <a:gd name="T58" fmla="*/ 211 w 2673"/>
                  <a:gd name="T59" fmla="*/ 1036 h 3083"/>
                  <a:gd name="T60" fmla="*/ 276 w 2673"/>
                  <a:gd name="T61" fmla="*/ 1174 h 3083"/>
                  <a:gd name="T62" fmla="*/ 413 w 2673"/>
                  <a:gd name="T63" fmla="*/ 1286 h 3083"/>
                  <a:gd name="T64" fmla="*/ 556 w 2673"/>
                  <a:gd name="T65" fmla="*/ 1342 h 3083"/>
                  <a:gd name="T66" fmla="*/ 711 w 2673"/>
                  <a:gd name="T67" fmla="*/ 1368 h 3083"/>
                  <a:gd name="T68" fmla="*/ 638 w 2673"/>
                  <a:gd name="T69" fmla="*/ 1319 h 3083"/>
                  <a:gd name="T70" fmla="*/ 500 w 2673"/>
                  <a:gd name="T71" fmla="*/ 1283 h 3083"/>
                  <a:gd name="T72" fmla="*/ 373 w 2673"/>
                  <a:gd name="T73" fmla="*/ 1219 h 3083"/>
                  <a:gd name="T74" fmla="*/ 256 w 2673"/>
                  <a:gd name="T75" fmla="*/ 1053 h 3083"/>
                  <a:gd name="T76" fmla="*/ 234 w 2673"/>
                  <a:gd name="T77" fmla="*/ 933 h 3083"/>
                  <a:gd name="T78" fmla="*/ 228 w 2673"/>
                  <a:gd name="T79" fmla="*/ 809 h 3083"/>
                  <a:gd name="T80" fmla="*/ 191 w 2673"/>
                  <a:gd name="T81" fmla="*/ 666 h 3083"/>
                  <a:gd name="T82" fmla="*/ 175 w 2673"/>
                  <a:gd name="T83" fmla="*/ 512 h 3083"/>
                  <a:gd name="T84" fmla="*/ 177 w 2673"/>
                  <a:gd name="T85" fmla="*/ 360 h 3083"/>
                  <a:gd name="T86" fmla="*/ 222 w 2673"/>
                  <a:gd name="T87" fmla="*/ 211 h 3083"/>
                  <a:gd name="T88" fmla="*/ 371 w 2673"/>
                  <a:gd name="T89" fmla="*/ 79 h 3083"/>
                  <a:gd name="T90" fmla="*/ 520 w 2673"/>
                  <a:gd name="T91" fmla="*/ 39 h 3083"/>
                  <a:gd name="T92" fmla="*/ 658 w 2673"/>
                  <a:gd name="T93" fmla="*/ 37 h 3083"/>
                  <a:gd name="T94" fmla="*/ 781 w 2673"/>
                  <a:gd name="T95" fmla="*/ 42 h 3083"/>
                  <a:gd name="T96" fmla="*/ 909 w 2673"/>
                  <a:gd name="T97" fmla="*/ 62 h 3083"/>
                  <a:gd name="T98" fmla="*/ 1092 w 2673"/>
                  <a:gd name="T99" fmla="*/ 130 h 3083"/>
                  <a:gd name="T100" fmla="*/ 1244 w 2673"/>
                  <a:gd name="T101" fmla="*/ 265 h 3083"/>
                  <a:gd name="T102" fmla="*/ 1258 w 2673"/>
                  <a:gd name="T103" fmla="*/ 439 h 3083"/>
                  <a:gd name="T104" fmla="*/ 1126 w 2673"/>
                  <a:gd name="T105" fmla="*/ 556 h 3083"/>
                  <a:gd name="T106" fmla="*/ 1247 w 2673"/>
                  <a:gd name="T107" fmla="*/ 512 h 3083"/>
                  <a:gd name="T108" fmla="*/ 1306 w 2673"/>
                  <a:gd name="T109" fmla="*/ 512 h 3083"/>
                  <a:gd name="T110" fmla="*/ 1294 w 2673"/>
                  <a:gd name="T111" fmla="*/ 686 h 3083"/>
                  <a:gd name="T112" fmla="*/ 1277 w 2673"/>
                  <a:gd name="T113" fmla="*/ 845 h 3083"/>
                  <a:gd name="T114" fmla="*/ 1317 w 2673"/>
                  <a:gd name="T115" fmla="*/ 809 h 3083"/>
                  <a:gd name="T116" fmla="*/ 1336 w 2673"/>
                  <a:gd name="T117" fmla="*/ 615 h 3083"/>
                  <a:gd name="T118" fmla="*/ 1329 w 2673"/>
                  <a:gd name="T119" fmla="*/ 421 h 3083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2673"/>
                  <a:gd name="T181" fmla="*/ 0 h 3083"/>
                  <a:gd name="T182" fmla="*/ 2673 w 2673"/>
                  <a:gd name="T183" fmla="*/ 3083 h 3083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2673" h="3083">
                    <a:moveTo>
                      <a:pt x="2646" y="753"/>
                    </a:moveTo>
                    <a:lnTo>
                      <a:pt x="2640" y="719"/>
                    </a:lnTo>
                    <a:lnTo>
                      <a:pt x="2640" y="685"/>
                    </a:lnTo>
                    <a:lnTo>
                      <a:pt x="2635" y="652"/>
                    </a:lnTo>
                    <a:lnTo>
                      <a:pt x="2623" y="624"/>
                    </a:lnTo>
                    <a:lnTo>
                      <a:pt x="2612" y="590"/>
                    </a:lnTo>
                    <a:lnTo>
                      <a:pt x="2601" y="555"/>
                    </a:lnTo>
                    <a:lnTo>
                      <a:pt x="2578" y="523"/>
                    </a:lnTo>
                    <a:lnTo>
                      <a:pt x="2561" y="495"/>
                    </a:lnTo>
                    <a:lnTo>
                      <a:pt x="2540" y="466"/>
                    </a:lnTo>
                    <a:lnTo>
                      <a:pt x="2517" y="434"/>
                    </a:lnTo>
                    <a:lnTo>
                      <a:pt x="2494" y="405"/>
                    </a:lnTo>
                    <a:lnTo>
                      <a:pt x="2466" y="377"/>
                    </a:lnTo>
                    <a:lnTo>
                      <a:pt x="2437" y="348"/>
                    </a:lnTo>
                    <a:lnTo>
                      <a:pt x="2416" y="325"/>
                    </a:lnTo>
                    <a:lnTo>
                      <a:pt x="2388" y="304"/>
                    </a:lnTo>
                    <a:lnTo>
                      <a:pt x="2365" y="282"/>
                    </a:lnTo>
                    <a:lnTo>
                      <a:pt x="2325" y="253"/>
                    </a:lnTo>
                    <a:lnTo>
                      <a:pt x="2293" y="230"/>
                    </a:lnTo>
                    <a:lnTo>
                      <a:pt x="2258" y="208"/>
                    </a:lnTo>
                    <a:lnTo>
                      <a:pt x="2224" y="187"/>
                    </a:lnTo>
                    <a:lnTo>
                      <a:pt x="2201" y="175"/>
                    </a:lnTo>
                    <a:lnTo>
                      <a:pt x="2184" y="170"/>
                    </a:lnTo>
                    <a:lnTo>
                      <a:pt x="2169" y="158"/>
                    </a:lnTo>
                    <a:lnTo>
                      <a:pt x="2152" y="152"/>
                    </a:lnTo>
                    <a:lnTo>
                      <a:pt x="2129" y="141"/>
                    </a:lnTo>
                    <a:lnTo>
                      <a:pt x="2112" y="135"/>
                    </a:lnTo>
                    <a:lnTo>
                      <a:pt x="2095" y="124"/>
                    </a:lnTo>
                    <a:lnTo>
                      <a:pt x="2078" y="118"/>
                    </a:lnTo>
                    <a:lnTo>
                      <a:pt x="2055" y="107"/>
                    </a:lnTo>
                    <a:lnTo>
                      <a:pt x="2034" y="101"/>
                    </a:lnTo>
                    <a:lnTo>
                      <a:pt x="2017" y="95"/>
                    </a:lnTo>
                    <a:lnTo>
                      <a:pt x="1994" y="90"/>
                    </a:lnTo>
                    <a:lnTo>
                      <a:pt x="1977" y="84"/>
                    </a:lnTo>
                    <a:lnTo>
                      <a:pt x="1954" y="78"/>
                    </a:lnTo>
                    <a:lnTo>
                      <a:pt x="1932" y="73"/>
                    </a:lnTo>
                    <a:lnTo>
                      <a:pt x="1916" y="69"/>
                    </a:lnTo>
                    <a:lnTo>
                      <a:pt x="1899" y="63"/>
                    </a:lnTo>
                    <a:lnTo>
                      <a:pt x="1876" y="57"/>
                    </a:lnTo>
                    <a:lnTo>
                      <a:pt x="1859" y="52"/>
                    </a:lnTo>
                    <a:lnTo>
                      <a:pt x="1836" y="52"/>
                    </a:lnTo>
                    <a:lnTo>
                      <a:pt x="1814" y="46"/>
                    </a:lnTo>
                    <a:lnTo>
                      <a:pt x="1798" y="40"/>
                    </a:lnTo>
                    <a:lnTo>
                      <a:pt x="1776" y="40"/>
                    </a:lnTo>
                    <a:lnTo>
                      <a:pt x="1759" y="40"/>
                    </a:lnTo>
                    <a:lnTo>
                      <a:pt x="1730" y="35"/>
                    </a:lnTo>
                    <a:lnTo>
                      <a:pt x="1713" y="29"/>
                    </a:lnTo>
                    <a:lnTo>
                      <a:pt x="1690" y="23"/>
                    </a:lnTo>
                    <a:lnTo>
                      <a:pt x="1675" y="23"/>
                    </a:lnTo>
                    <a:lnTo>
                      <a:pt x="1646" y="18"/>
                    </a:lnTo>
                    <a:lnTo>
                      <a:pt x="1629" y="18"/>
                    </a:lnTo>
                    <a:lnTo>
                      <a:pt x="1607" y="18"/>
                    </a:lnTo>
                    <a:lnTo>
                      <a:pt x="1589" y="18"/>
                    </a:lnTo>
                    <a:lnTo>
                      <a:pt x="1563" y="12"/>
                    </a:lnTo>
                    <a:lnTo>
                      <a:pt x="1546" y="6"/>
                    </a:lnTo>
                    <a:lnTo>
                      <a:pt x="1523" y="6"/>
                    </a:lnTo>
                    <a:lnTo>
                      <a:pt x="1506" y="6"/>
                    </a:lnTo>
                    <a:lnTo>
                      <a:pt x="1483" y="6"/>
                    </a:lnTo>
                    <a:lnTo>
                      <a:pt x="1460" y="6"/>
                    </a:lnTo>
                    <a:lnTo>
                      <a:pt x="1445" y="6"/>
                    </a:lnTo>
                    <a:lnTo>
                      <a:pt x="1422" y="6"/>
                    </a:lnTo>
                    <a:lnTo>
                      <a:pt x="1399" y="0"/>
                    </a:lnTo>
                    <a:lnTo>
                      <a:pt x="1377" y="0"/>
                    </a:lnTo>
                    <a:lnTo>
                      <a:pt x="1359" y="0"/>
                    </a:lnTo>
                    <a:lnTo>
                      <a:pt x="1337" y="0"/>
                    </a:lnTo>
                    <a:lnTo>
                      <a:pt x="1316" y="0"/>
                    </a:lnTo>
                    <a:lnTo>
                      <a:pt x="1293" y="0"/>
                    </a:lnTo>
                    <a:lnTo>
                      <a:pt x="1276" y="0"/>
                    </a:lnTo>
                    <a:lnTo>
                      <a:pt x="1253" y="0"/>
                    </a:lnTo>
                    <a:lnTo>
                      <a:pt x="1230" y="0"/>
                    </a:lnTo>
                    <a:lnTo>
                      <a:pt x="1213" y="0"/>
                    </a:lnTo>
                    <a:lnTo>
                      <a:pt x="1192" y="0"/>
                    </a:lnTo>
                    <a:lnTo>
                      <a:pt x="1175" y="6"/>
                    </a:lnTo>
                    <a:lnTo>
                      <a:pt x="1152" y="6"/>
                    </a:lnTo>
                    <a:lnTo>
                      <a:pt x="1135" y="6"/>
                    </a:lnTo>
                    <a:lnTo>
                      <a:pt x="1112" y="6"/>
                    </a:lnTo>
                    <a:lnTo>
                      <a:pt x="1095" y="6"/>
                    </a:lnTo>
                    <a:lnTo>
                      <a:pt x="1080" y="6"/>
                    </a:lnTo>
                    <a:lnTo>
                      <a:pt x="1057" y="6"/>
                    </a:lnTo>
                    <a:lnTo>
                      <a:pt x="1040" y="6"/>
                    </a:lnTo>
                    <a:lnTo>
                      <a:pt x="1023" y="6"/>
                    </a:lnTo>
                    <a:lnTo>
                      <a:pt x="989" y="12"/>
                    </a:lnTo>
                    <a:lnTo>
                      <a:pt x="956" y="18"/>
                    </a:lnTo>
                    <a:lnTo>
                      <a:pt x="917" y="23"/>
                    </a:lnTo>
                    <a:lnTo>
                      <a:pt x="882" y="29"/>
                    </a:lnTo>
                    <a:lnTo>
                      <a:pt x="854" y="40"/>
                    </a:lnTo>
                    <a:lnTo>
                      <a:pt x="822" y="52"/>
                    </a:lnTo>
                    <a:lnTo>
                      <a:pt x="787" y="57"/>
                    </a:lnTo>
                    <a:lnTo>
                      <a:pt x="753" y="69"/>
                    </a:lnTo>
                    <a:lnTo>
                      <a:pt x="725" y="78"/>
                    </a:lnTo>
                    <a:lnTo>
                      <a:pt x="698" y="95"/>
                    </a:lnTo>
                    <a:lnTo>
                      <a:pt x="669" y="107"/>
                    </a:lnTo>
                    <a:lnTo>
                      <a:pt x="641" y="124"/>
                    </a:lnTo>
                    <a:lnTo>
                      <a:pt x="612" y="141"/>
                    </a:lnTo>
                    <a:lnTo>
                      <a:pt x="592" y="158"/>
                    </a:lnTo>
                    <a:lnTo>
                      <a:pt x="563" y="175"/>
                    </a:lnTo>
                    <a:lnTo>
                      <a:pt x="540" y="190"/>
                    </a:lnTo>
                    <a:lnTo>
                      <a:pt x="512" y="213"/>
                    </a:lnTo>
                    <a:lnTo>
                      <a:pt x="489" y="236"/>
                    </a:lnTo>
                    <a:lnTo>
                      <a:pt x="472" y="259"/>
                    </a:lnTo>
                    <a:lnTo>
                      <a:pt x="451" y="287"/>
                    </a:lnTo>
                    <a:lnTo>
                      <a:pt x="434" y="310"/>
                    </a:lnTo>
                    <a:lnTo>
                      <a:pt x="411" y="337"/>
                    </a:lnTo>
                    <a:lnTo>
                      <a:pt x="394" y="365"/>
                    </a:lnTo>
                    <a:lnTo>
                      <a:pt x="377" y="394"/>
                    </a:lnTo>
                    <a:lnTo>
                      <a:pt x="360" y="422"/>
                    </a:lnTo>
                    <a:lnTo>
                      <a:pt x="350" y="455"/>
                    </a:lnTo>
                    <a:lnTo>
                      <a:pt x="339" y="489"/>
                    </a:lnTo>
                    <a:lnTo>
                      <a:pt x="322" y="523"/>
                    </a:lnTo>
                    <a:lnTo>
                      <a:pt x="316" y="540"/>
                    </a:lnTo>
                    <a:lnTo>
                      <a:pt x="316" y="555"/>
                    </a:lnTo>
                    <a:lnTo>
                      <a:pt x="305" y="572"/>
                    </a:lnTo>
                    <a:lnTo>
                      <a:pt x="305" y="595"/>
                    </a:lnTo>
                    <a:lnTo>
                      <a:pt x="293" y="624"/>
                    </a:lnTo>
                    <a:lnTo>
                      <a:pt x="287" y="652"/>
                    </a:lnTo>
                    <a:lnTo>
                      <a:pt x="282" y="685"/>
                    </a:lnTo>
                    <a:lnTo>
                      <a:pt x="276" y="713"/>
                    </a:lnTo>
                    <a:lnTo>
                      <a:pt x="270" y="747"/>
                    </a:lnTo>
                    <a:lnTo>
                      <a:pt x="270" y="776"/>
                    </a:lnTo>
                    <a:lnTo>
                      <a:pt x="270" y="802"/>
                    </a:lnTo>
                    <a:lnTo>
                      <a:pt x="270" y="837"/>
                    </a:lnTo>
                    <a:lnTo>
                      <a:pt x="265" y="865"/>
                    </a:lnTo>
                    <a:lnTo>
                      <a:pt x="265" y="899"/>
                    </a:lnTo>
                    <a:lnTo>
                      <a:pt x="265" y="926"/>
                    </a:lnTo>
                    <a:lnTo>
                      <a:pt x="265" y="960"/>
                    </a:lnTo>
                    <a:lnTo>
                      <a:pt x="265" y="989"/>
                    </a:lnTo>
                    <a:lnTo>
                      <a:pt x="265" y="1023"/>
                    </a:lnTo>
                    <a:lnTo>
                      <a:pt x="270" y="1050"/>
                    </a:lnTo>
                    <a:lnTo>
                      <a:pt x="276" y="1084"/>
                    </a:lnTo>
                    <a:lnTo>
                      <a:pt x="276" y="1118"/>
                    </a:lnTo>
                    <a:lnTo>
                      <a:pt x="276" y="1146"/>
                    </a:lnTo>
                    <a:lnTo>
                      <a:pt x="282" y="1173"/>
                    </a:lnTo>
                    <a:lnTo>
                      <a:pt x="287" y="1213"/>
                    </a:lnTo>
                    <a:lnTo>
                      <a:pt x="287" y="1241"/>
                    </a:lnTo>
                    <a:lnTo>
                      <a:pt x="293" y="1270"/>
                    </a:lnTo>
                    <a:lnTo>
                      <a:pt x="299" y="1302"/>
                    </a:lnTo>
                    <a:lnTo>
                      <a:pt x="305" y="1336"/>
                    </a:lnTo>
                    <a:lnTo>
                      <a:pt x="310" y="1365"/>
                    </a:lnTo>
                    <a:lnTo>
                      <a:pt x="316" y="1399"/>
                    </a:lnTo>
                    <a:lnTo>
                      <a:pt x="322" y="1426"/>
                    </a:lnTo>
                    <a:lnTo>
                      <a:pt x="327" y="1460"/>
                    </a:lnTo>
                    <a:lnTo>
                      <a:pt x="333" y="1489"/>
                    </a:lnTo>
                    <a:lnTo>
                      <a:pt x="344" y="1523"/>
                    </a:lnTo>
                    <a:lnTo>
                      <a:pt x="350" y="1555"/>
                    </a:lnTo>
                    <a:lnTo>
                      <a:pt x="354" y="1589"/>
                    </a:lnTo>
                    <a:lnTo>
                      <a:pt x="322" y="1601"/>
                    </a:lnTo>
                    <a:lnTo>
                      <a:pt x="293" y="1606"/>
                    </a:lnTo>
                    <a:lnTo>
                      <a:pt x="265" y="1618"/>
                    </a:lnTo>
                    <a:lnTo>
                      <a:pt x="230" y="1635"/>
                    </a:lnTo>
                    <a:lnTo>
                      <a:pt x="204" y="1650"/>
                    </a:lnTo>
                    <a:lnTo>
                      <a:pt x="175" y="1667"/>
                    </a:lnTo>
                    <a:lnTo>
                      <a:pt x="153" y="1684"/>
                    </a:lnTo>
                    <a:lnTo>
                      <a:pt x="130" y="1707"/>
                    </a:lnTo>
                    <a:lnTo>
                      <a:pt x="103" y="1724"/>
                    </a:lnTo>
                    <a:lnTo>
                      <a:pt x="86" y="1747"/>
                    </a:lnTo>
                    <a:lnTo>
                      <a:pt x="63" y="1770"/>
                    </a:lnTo>
                    <a:lnTo>
                      <a:pt x="46" y="1802"/>
                    </a:lnTo>
                    <a:lnTo>
                      <a:pt x="29" y="1825"/>
                    </a:lnTo>
                    <a:lnTo>
                      <a:pt x="18" y="1859"/>
                    </a:lnTo>
                    <a:lnTo>
                      <a:pt x="6" y="1888"/>
                    </a:lnTo>
                    <a:lnTo>
                      <a:pt x="6" y="1926"/>
                    </a:lnTo>
                    <a:lnTo>
                      <a:pt x="0" y="1954"/>
                    </a:lnTo>
                    <a:lnTo>
                      <a:pt x="0" y="1988"/>
                    </a:lnTo>
                    <a:lnTo>
                      <a:pt x="0" y="2021"/>
                    </a:lnTo>
                    <a:lnTo>
                      <a:pt x="6" y="2055"/>
                    </a:lnTo>
                    <a:lnTo>
                      <a:pt x="12" y="2083"/>
                    </a:lnTo>
                    <a:lnTo>
                      <a:pt x="23" y="2118"/>
                    </a:lnTo>
                    <a:lnTo>
                      <a:pt x="35" y="2150"/>
                    </a:lnTo>
                    <a:lnTo>
                      <a:pt x="52" y="2184"/>
                    </a:lnTo>
                    <a:lnTo>
                      <a:pt x="69" y="2207"/>
                    </a:lnTo>
                    <a:lnTo>
                      <a:pt x="86" y="2241"/>
                    </a:lnTo>
                    <a:lnTo>
                      <a:pt x="103" y="2268"/>
                    </a:lnTo>
                    <a:lnTo>
                      <a:pt x="124" y="2296"/>
                    </a:lnTo>
                    <a:lnTo>
                      <a:pt x="141" y="2325"/>
                    </a:lnTo>
                    <a:lnTo>
                      <a:pt x="164" y="2353"/>
                    </a:lnTo>
                    <a:lnTo>
                      <a:pt x="187" y="2376"/>
                    </a:lnTo>
                    <a:lnTo>
                      <a:pt x="210" y="2403"/>
                    </a:lnTo>
                    <a:lnTo>
                      <a:pt x="227" y="2420"/>
                    </a:lnTo>
                    <a:lnTo>
                      <a:pt x="248" y="2443"/>
                    </a:lnTo>
                    <a:lnTo>
                      <a:pt x="270" y="2465"/>
                    </a:lnTo>
                    <a:lnTo>
                      <a:pt x="287" y="2483"/>
                    </a:lnTo>
                    <a:lnTo>
                      <a:pt x="310" y="2500"/>
                    </a:lnTo>
                    <a:lnTo>
                      <a:pt x="333" y="2521"/>
                    </a:lnTo>
                    <a:lnTo>
                      <a:pt x="354" y="2538"/>
                    </a:lnTo>
                    <a:lnTo>
                      <a:pt x="382" y="2555"/>
                    </a:lnTo>
                    <a:lnTo>
                      <a:pt x="400" y="2572"/>
                    </a:lnTo>
                    <a:lnTo>
                      <a:pt x="422" y="2589"/>
                    </a:lnTo>
                    <a:lnTo>
                      <a:pt x="445" y="2606"/>
                    </a:lnTo>
                    <a:lnTo>
                      <a:pt x="472" y="2627"/>
                    </a:lnTo>
                    <a:lnTo>
                      <a:pt x="495" y="2638"/>
                    </a:lnTo>
                    <a:lnTo>
                      <a:pt x="523" y="2661"/>
                    </a:lnTo>
                    <a:lnTo>
                      <a:pt x="546" y="2673"/>
                    </a:lnTo>
                    <a:lnTo>
                      <a:pt x="574" y="2695"/>
                    </a:lnTo>
                    <a:lnTo>
                      <a:pt x="601" y="2707"/>
                    </a:lnTo>
                    <a:lnTo>
                      <a:pt x="624" y="2724"/>
                    </a:lnTo>
                    <a:lnTo>
                      <a:pt x="652" y="2735"/>
                    </a:lnTo>
                    <a:lnTo>
                      <a:pt x="675" y="2751"/>
                    </a:lnTo>
                    <a:lnTo>
                      <a:pt x="704" y="2762"/>
                    </a:lnTo>
                    <a:lnTo>
                      <a:pt x="730" y="2779"/>
                    </a:lnTo>
                    <a:lnTo>
                      <a:pt x="759" y="2790"/>
                    </a:lnTo>
                    <a:lnTo>
                      <a:pt x="787" y="2808"/>
                    </a:lnTo>
                    <a:lnTo>
                      <a:pt x="816" y="2819"/>
                    </a:lnTo>
                    <a:lnTo>
                      <a:pt x="842" y="2830"/>
                    </a:lnTo>
                    <a:lnTo>
                      <a:pt x="871" y="2842"/>
                    </a:lnTo>
                    <a:lnTo>
                      <a:pt x="899" y="2853"/>
                    </a:lnTo>
                    <a:lnTo>
                      <a:pt x="928" y="2865"/>
                    </a:lnTo>
                    <a:lnTo>
                      <a:pt x="956" y="2874"/>
                    </a:lnTo>
                    <a:lnTo>
                      <a:pt x="989" y="2885"/>
                    </a:lnTo>
                    <a:lnTo>
                      <a:pt x="1017" y="2897"/>
                    </a:lnTo>
                    <a:lnTo>
                      <a:pt x="1046" y="2903"/>
                    </a:lnTo>
                    <a:lnTo>
                      <a:pt x="1074" y="2914"/>
                    </a:lnTo>
                    <a:lnTo>
                      <a:pt x="1101" y="2925"/>
                    </a:lnTo>
                    <a:lnTo>
                      <a:pt x="1129" y="2937"/>
                    </a:lnTo>
                    <a:lnTo>
                      <a:pt x="1158" y="2942"/>
                    </a:lnTo>
                    <a:lnTo>
                      <a:pt x="1192" y="2954"/>
                    </a:lnTo>
                    <a:lnTo>
                      <a:pt x="1219" y="2960"/>
                    </a:lnTo>
                    <a:lnTo>
                      <a:pt x="1247" y="2971"/>
                    </a:lnTo>
                    <a:lnTo>
                      <a:pt x="1276" y="2971"/>
                    </a:lnTo>
                    <a:lnTo>
                      <a:pt x="1310" y="2982"/>
                    </a:lnTo>
                    <a:lnTo>
                      <a:pt x="1337" y="2988"/>
                    </a:lnTo>
                    <a:lnTo>
                      <a:pt x="1365" y="2998"/>
                    </a:lnTo>
                    <a:lnTo>
                      <a:pt x="1399" y="2998"/>
                    </a:lnTo>
                    <a:lnTo>
                      <a:pt x="1428" y="3003"/>
                    </a:lnTo>
                    <a:lnTo>
                      <a:pt x="1460" y="3015"/>
                    </a:lnTo>
                    <a:lnTo>
                      <a:pt x="1489" y="3020"/>
                    </a:lnTo>
                    <a:lnTo>
                      <a:pt x="1517" y="3020"/>
                    </a:lnTo>
                    <a:lnTo>
                      <a:pt x="1546" y="3026"/>
                    </a:lnTo>
                    <a:lnTo>
                      <a:pt x="1578" y="3032"/>
                    </a:lnTo>
                    <a:lnTo>
                      <a:pt x="1607" y="3037"/>
                    </a:lnTo>
                    <a:lnTo>
                      <a:pt x="1635" y="3037"/>
                    </a:lnTo>
                    <a:lnTo>
                      <a:pt x="1664" y="3049"/>
                    </a:lnTo>
                    <a:lnTo>
                      <a:pt x="1696" y="3049"/>
                    </a:lnTo>
                    <a:lnTo>
                      <a:pt x="1724" y="3055"/>
                    </a:lnTo>
                    <a:lnTo>
                      <a:pt x="1753" y="3055"/>
                    </a:lnTo>
                    <a:lnTo>
                      <a:pt x="1781" y="3060"/>
                    </a:lnTo>
                    <a:lnTo>
                      <a:pt x="1810" y="3066"/>
                    </a:lnTo>
                    <a:lnTo>
                      <a:pt x="1842" y="3066"/>
                    </a:lnTo>
                    <a:lnTo>
                      <a:pt x="1865" y="3072"/>
                    </a:lnTo>
                    <a:lnTo>
                      <a:pt x="1899" y="3072"/>
                    </a:lnTo>
                    <a:lnTo>
                      <a:pt x="1928" y="3077"/>
                    </a:lnTo>
                    <a:lnTo>
                      <a:pt x="1954" y="3083"/>
                    </a:lnTo>
                    <a:lnTo>
                      <a:pt x="1977" y="3066"/>
                    </a:lnTo>
                    <a:lnTo>
                      <a:pt x="1989" y="3049"/>
                    </a:lnTo>
                    <a:lnTo>
                      <a:pt x="1977" y="3020"/>
                    </a:lnTo>
                    <a:lnTo>
                      <a:pt x="1954" y="3009"/>
                    </a:lnTo>
                    <a:lnTo>
                      <a:pt x="1928" y="3003"/>
                    </a:lnTo>
                    <a:lnTo>
                      <a:pt x="1905" y="3003"/>
                    </a:lnTo>
                    <a:lnTo>
                      <a:pt x="1882" y="2998"/>
                    </a:lnTo>
                    <a:lnTo>
                      <a:pt x="1859" y="2998"/>
                    </a:lnTo>
                    <a:lnTo>
                      <a:pt x="1831" y="2998"/>
                    </a:lnTo>
                    <a:lnTo>
                      <a:pt x="1810" y="2992"/>
                    </a:lnTo>
                    <a:lnTo>
                      <a:pt x="1781" y="2988"/>
                    </a:lnTo>
                    <a:lnTo>
                      <a:pt x="1764" y="2988"/>
                    </a:lnTo>
                    <a:lnTo>
                      <a:pt x="1736" y="2982"/>
                    </a:lnTo>
                    <a:lnTo>
                      <a:pt x="1713" y="2982"/>
                    </a:lnTo>
                    <a:lnTo>
                      <a:pt x="1686" y="2977"/>
                    </a:lnTo>
                    <a:lnTo>
                      <a:pt x="1664" y="2977"/>
                    </a:lnTo>
                    <a:lnTo>
                      <a:pt x="1641" y="2971"/>
                    </a:lnTo>
                    <a:lnTo>
                      <a:pt x="1618" y="2971"/>
                    </a:lnTo>
                    <a:lnTo>
                      <a:pt x="1589" y="2965"/>
                    </a:lnTo>
                    <a:lnTo>
                      <a:pt x="1567" y="2965"/>
                    </a:lnTo>
                    <a:lnTo>
                      <a:pt x="1546" y="2954"/>
                    </a:lnTo>
                    <a:lnTo>
                      <a:pt x="1517" y="2954"/>
                    </a:lnTo>
                    <a:lnTo>
                      <a:pt x="1494" y="2948"/>
                    </a:lnTo>
                    <a:lnTo>
                      <a:pt x="1472" y="2942"/>
                    </a:lnTo>
                    <a:lnTo>
                      <a:pt x="1445" y="2937"/>
                    </a:lnTo>
                    <a:lnTo>
                      <a:pt x="1428" y="2931"/>
                    </a:lnTo>
                    <a:lnTo>
                      <a:pt x="1399" y="2925"/>
                    </a:lnTo>
                    <a:lnTo>
                      <a:pt x="1377" y="2920"/>
                    </a:lnTo>
                    <a:lnTo>
                      <a:pt x="1354" y="2914"/>
                    </a:lnTo>
                    <a:lnTo>
                      <a:pt x="1331" y="2908"/>
                    </a:lnTo>
                    <a:lnTo>
                      <a:pt x="1310" y="2897"/>
                    </a:lnTo>
                    <a:lnTo>
                      <a:pt x="1287" y="2897"/>
                    </a:lnTo>
                    <a:lnTo>
                      <a:pt x="1264" y="2885"/>
                    </a:lnTo>
                    <a:lnTo>
                      <a:pt x="1242" y="2880"/>
                    </a:lnTo>
                    <a:lnTo>
                      <a:pt x="1213" y="2874"/>
                    </a:lnTo>
                    <a:lnTo>
                      <a:pt x="1198" y="2868"/>
                    </a:lnTo>
                    <a:lnTo>
                      <a:pt x="1175" y="2859"/>
                    </a:lnTo>
                    <a:lnTo>
                      <a:pt x="1147" y="2853"/>
                    </a:lnTo>
                    <a:lnTo>
                      <a:pt x="1124" y="2847"/>
                    </a:lnTo>
                    <a:lnTo>
                      <a:pt x="1107" y="2836"/>
                    </a:lnTo>
                    <a:lnTo>
                      <a:pt x="1080" y="2830"/>
                    </a:lnTo>
                    <a:lnTo>
                      <a:pt x="1057" y="2819"/>
                    </a:lnTo>
                    <a:lnTo>
                      <a:pt x="1034" y="2813"/>
                    </a:lnTo>
                    <a:lnTo>
                      <a:pt x="1012" y="2808"/>
                    </a:lnTo>
                    <a:lnTo>
                      <a:pt x="989" y="2796"/>
                    </a:lnTo>
                    <a:lnTo>
                      <a:pt x="966" y="2785"/>
                    </a:lnTo>
                    <a:lnTo>
                      <a:pt x="945" y="2773"/>
                    </a:lnTo>
                    <a:lnTo>
                      <a:pt x="922" y="2768"/>
                    </a:lnTo>
                    <a:lnTo>
                      <a:pt x="899" y="2756"/>
                    </a:lnTo>
                    <a:lnTo>
                      <a:pt x="877" y="2751"/>
                    </a:lnTo>
                    <a:lnTo>
                      <a:pt x="860" y="2745"/>
                    </a:lnTo>
                    <a:lnTo>
                      <a:pt x="837" y="2735"/>
                    </a:lnTo>
                    <a:lnTo>
                      <a:pt x="816" y="2724"/>
                    </a:lnTo>
                    <a:lnTo>
                      <a:pt x="793" y="2713"/>
                    </a:lnTo>
                    <a:lnTo>
                      <a:pt x="770" y="2701"/>
                    </a:lnTo>
                    <a:lnTo>
                      <a:pt x="747" y="2690"/>
                    </a:lnTo>
                    <a:lnTo>
                      <a:pt x="725" y="2678"/>
                    </a:lnTo>
                    <a:lnTo>
                      <a:pt x="704" y="2667"/>
                    </a:lnTo>
                    <a:lnTo>
                      <a:pt x="687" y="2655"/>
                    </a:lnTo>
                    <a:lnTo>
                      <a:pt x="664" y="2650"/>
                    </a:lnTo>
                    <a:lnTo>
                      <a:pt x="641" y="2633"/>
                    </a:lnTo>
                    <a:lnTo>
                      <a:pt x="624" y="2623"/>
                    </a:lnTo>
                    <a:lnTo>
                      <a:pt x="601" y="2612"/>
                    </a:lnTo>
                    <a:lnTo>
                      <a:pt x="586" y="2600"/>
                    </a:lnTo>
                    <a:lnTo>
                      <a:pt x="563" y="2589"/>
                    </a:lnTo>
                    <a:lnTo>
                      <a:pt x="540" y="2578"/>
                    </a:lnTo>
                    <a:lnTo>
                      <a:pt x="523" y="2566"/>
                    </a:lnTo>
                    <a:lnTo>
                      <a:pt x="500" y="2555"/>
                    </a:lnTo>
                    <a:lnTo>
                      <a:pt x="468" y="2532"/>
                    </a:lnTo>
                    <a:lnTo>
                      <a:pt x="434" y="2503"/>
                    </a:lnTo>
                    <a:lnTo>
                      <a:pt x="405" y="2483"/>
                    </a:lnTo>
                    <a:lnTo>
                      <a:pt x="371" y="2454"/>
                    </a:lnTo>
                    <a:lnTo>
                      <a:pt x="339" y="2431"/>
                    </a:lnTo>
                    <a:lnTo>
                      <a:pt x="310" y="2403"/>
                    </a:lnTo>
                    <a:lnTo>
                      <a:pt x="282" y="2376"/>
                    </a:lnTo>
                    <a:lnTo>
                      <a:pt x="253" y="2348"/>
                    </a:lnTo>
                    <a:lnTo>
                      <a:pt x="227" y="2313"/>
                    </a:lnTo>
                    <a:lnTo>
                      <a:pt x="204" y="2285"/>
                    </a:lnTo>
                    <a:lnTo>
                      <a:pt x="175" y="2253"/>
                    </a:lnTo>
                    <a:lnTo>
                      <a:pt x="153" y="2218"/>
                    </a:lnTo>
                    <a:lnTo>
                      <a:pt x="135" y="2184"/>
                    </a:lnTo>
                    <a:lnTo>
                      <a:pt x="113" y="2150"/>
                    </a:lnTo>
                    <a:lnTo>
                      <a:pt x="97" y="2112"/>
                    </a:lnTo>
                    <a:lnTo>
                      <a:pt x="86" y="2078"/>
                    </a:lnTo>
                    <a:lnTo>
                      <a:pt x="75" y="2055"/>
                    </a:lnTo>
                    <a:lnTo>
                      <a:pt x="75" y="2032"/>
                    </a:lnTo>
                    <a:lnTo>
                      <a:pt x="69" y="2015"/>
                    </a:lnTo>
                    <a:lnTo>
                      <a:pt x="69" y="2000"/>
                    </a:lnTo>
                    <a:lnTo>
                      <a:pt x="69" y="1977"/>
                    </a:lnTo>
                    <a:lnTo>
                      <a:pt x="69" y="1954"/>
                    </a:lnTo>
                    <a:lnTo>
                      <a:pt x="69" y="1937"/>
                    </a:lnTo>
                    <a:lnTo>
                      <a:pt x="75" y="1926"/>
                    </a:lnTo>
                    <a:lnTo>
                      <a:pt x="80" y="1893"/>
                    </a:lnTo>
                    <a:lnTo>
                      <a:pt x="92" y="1865"/>
                    </a:lnTo>
                    <a:lnTo>
                      <a:pt x="107" y="1836"/>
                    </a:lnTo>
                    <a:lnTo>
                      <a:pt x="130" y="1814"/>
                    </a:lnTo>
                    <a:lnTo>
                      <a:pt x="153" y="1785"/>
                    </a:lnTo>
                    <a:lnTo>
                      <a:pt x="175" y="1764"/>
                    </a:lnTo>
                    <a:lnTo>
                      <a:pt x="204" y="1741"/>
                    </a:lnTo>
                    <a:lnTo>
                      <a:pt x="230" y="1719"/>
                    </a:lnTo>
                    <a:lnTo>
                      <a:pt x="265" y="1701"/>
                    </a:lnTo>
                    <a:lnTo>
                      <a:pt x="293" y="1684"/>
                    </a:lnTo>
                    <a:lnTo>
                      <a:pt x="327" y="1673"/>
                    </a:lnTo>
                    <a:lnTo>
                      <a:pt x="365" y="1661"/>
                    </a:lnTo>
                    <a:lnTo>
                      <a:pt x="371" y="1690"/>
                    </a:lnTo>
                    <a:lnTo>
                      <a:pt x="377" y="1724"/>
                    </a:lnTo>
                    <a:lnTo>
                      <a:pt x="382" y="1758"/>
                    </a:lnTo>
                    <a:lnTo>
                      <a:pt x="388" y="1785"/>
                    </a:lnTo>
                    <a:lnTo>
                      <a:pt x="388" y="1814"/>
                    </a:lnTo>
                    <a:lnTo>
                      <a:pt x="394" y="1848"/>
                    </a:lnTo>
                    <a:lnTo>
                      <a:pt x="400" y="1871"/>
                    </a:lnTo>
                    <a:lnTo>
                      <a:pt x="400" y="1903"/>
                    </a:lnTo>
                    <a:lnTo>
                      <a:pt x="400" y="1926"/>
                    </a:lnTo>
                    <a:lnTo>
                      <a:pt x="405" y="1954"/>
                    </a:lnTo>
                    <a:lnTo>
                      <a:pt x="405" y="1977"/>
                    </a:lnTo>
                    <a:lnTo>
                      <a:pt x="411" y="2005"/>
                    </a:lnTo>
                    <a:lnTo>
                      <a:pt x="411" y="2021"/>
                    </a:lnTo>
                    <a:lnTo>
                      <a:pt x="417" y="2049"/>
                    </a:lnTo>
                    <a:lnTo>
                      <a:pt x="422" y="2072"/>
                    </a:lnTo>
                    <a:lnTo>
                      <a:pt x="428" y="2101"/>
                    </a:lnTo>
                    <a:lnTo>
                      <a:pt x="434" y="2118"/>
                    </a:lnTo>
                    <a:lnTo>
                      <a:pt x="440" y="2139"/>
                    </a:lnTo>
                    <a:lnTo>
                      <a:pt x="445" y="2167"/>
                    </a:lnTo>
                    <a:lnTo>
                      <a:pt x="457" y="2190"/>
                    </a:lnTo>
                    <a:lnTo>
                      <a:pt x="462" y="2207"/>
                    </a:lnTo>
                    <a:lnTo>
                      <a:pt x="472" y="2235"/>
                    </a:lnTo>
                    <a:lnTo>
                      <a:pt x="483" y="2258"/>
                    </a:lnTo>
                    <a:lnTo>
                      <a:pt x="500" y="2279"/>
                    </a:lnTo>
                    <a:lnTo>
                      <a:pt x="512" y="2302"/>
                    </a:lnTo>
                    <a:lnTo>
                      <a:pt x="529" y="2325"/>
                    </a:lnTo>
                    <a:lnTo>
                      <a:pt x="552" y="2348"/>
                    </a:lnTo>
                    <a:lnTo>
                      <a:pt x="574" y="2376"/>
                    </a:lnTo>
                    <a:lnTo>
                      <a:pt x="592" y="2397"/>
                    </a:lnTo>
                    <a:lnTo>
                      <a:pt x="618" y="2420"/>
                    </a:lnTo>
                    <a:lnTo>
                      <a:pt x="647" y="2448"/>
                    </a:lnTo>
                    <a:lnTo>
                      <a:pt x="681" y="2483"/>
                    </a:lnTo>
                    <a:lnTo>
                      <a:pt x="698" y="2494"/>
                    </a:lnTo>
                    <a:lnTo>
                      <a:pt x="719" y="2503"/>
                    </a:lnTo>
                    <a:lnTo>
                      <a:pt x="736" y="2521"/>
                    </a:lnTo>
                    <a:lnTo>
                      <a:pt x="759" y="2538"/>
                    </a:lnTo>
                    <a:lnTo>
                      <a:pt x="776" y="2549"/>
                    </a:lnTo>
                    <a:lnTo>
                      <a:pt x="804" y="2560"/>
                    </a:lnTo>
                    <a:lnTo>
                      <a:pt x="827" y="2572"/>
                    </a:lnTo>
                    <a:lnTo>
                      <a:pt x="848" y="2589"/>
                    </a:lnTo>
                    <a:lnTo>
                      <a:pt x="871" y="2600"/>
                    </a:lnTo>
                    <a:lnTo>
                      <a:pt x="894" y="2606"/>
                    </a:lnTo>
                    <a:lnTo>
                      <a:pt x="917" y="2617"/>
                    </a:lnTo>
                    <a:lnTo>
                      <a:pt x="945" y="2627"/>
                    </a:lnTo>
                    <a:lnTo>
                      <a:pt x="966" y="2633"/>
                    </a:lnTo>
                    <a:lnTo>
                      <a:pt x="994" y="2644"/>
                    </a:lnTo>
                    <a:lnTo>
                      <a:pt x="1017" y="2655"/>
                    </a:lnTo>
                    <a:lnTo>
                      <a:pt x="1046" y="2667"/>
                    </a:lnTo>
                    <a:lnTo>
                      <a:pt x="1063" y="2667"/>
                    </a:lnTo>
                    <a:lnTo>
                      <a:pt x="1090" y="2673"/>
                    </a:lnTo>
                    <a:lnTo>
                      <a:pt x="1112" y="2684"/>
                    </a:lnTo>
                    <a:lnTo>
                      <a:pt x="1141" y="2690"/>
                    </a:lnTo>
                    <a:lnTo>
                      <a:pt x="1164" y="2690"/>
                    </a:lnTo>
                    <a:lnTo>
                      <a:pt x="1192" y="2701"/>
                    </a:lnTo>
                    <a:lnTo>
                      <a:pt x="1213" y="2707"/>
                    </a:lnTo>
                    <a:lnTo>
                      <a:pt x="1247" y="2713"/>
                    </a:lnTo>
                    <a:lnTo>
                      <a:pt x="1270" y="2713"/>
                    </a:lnTo>
                    <a:lnTo>
                      <a:pt x="1299" y="2718"/>
                    </a:lnTo>
                    <a:lnTo>
                      <a:pt x="1321" y="2718"/>
                    </a:lnTo>
                    <a:lnTo>
                      <a:pt x="1348" y="2724"/>
                    </a:lnTo>
                    <a:lnTo>
                      <a:pt x="1371" y="2730"/>
                    </a:lnTo>
                    <a:lnTo>
                      <a:pt x="1399" y="2735"/>
                    </a:lnTo>
                    <a:lnTo>
                      <a:pt x="1422" y="2735"/>
                    </a:lnTo>
                    <a:lnTo>
                      <a:pt x="1449" y="2745"/>
                    </a:lnTo>
                    <a:lnTo>
                      <a:pt x="1472" y="2735"/>
                    </a:lnTo>
                    <a:lnTo>
                      <a:pt x="1483" y="2707"/>
                    </a:lnTo>
                    <a:lnTo>
                      <a:pt x="1472" y="2684"/>
                    </a:lnTo>
                    <a:lnTo>
                      <a:pt x="1449" y="2673"/>
                    </a:lnTo>
                    <a:lnTo>
                      <a:pt x="1422" y="2667"/>
                    </a:lnTo>
                    <a:lnTo>
                      <a:pt x="1399" y="2661"/>
                    </a:lnTo>
                    <a:lnTo>
                      <a:pt x="1377" y="2655"/>
                    </a:lnTo>
                    <a:lnTo>
                      <a:pt x="1348" y="2655"/>
                    </a:lnTo>
                    <a:lnTo>
                      <a:pt x="1325" y="2650"/>
                    </a:lnTo>
                    <a:lnTo>
                      <a:pt x="1304" y="2650"/>
                    </a:lnTo>
                    <a:lnTo>
                      <a:pt x="1276" y="2638"/>
                    </a:lnTo>
                    <a:lnTo>
                      <a:pt x="1259" y="2638"/>
                    </a:lnTo>
                    <a:lnTo>
                      <a:pt x="1230" y="2633"/>
                    </a:lnTo>
                    <a:lnTo>
                      <a:pt x="1207" y="2627"/>
                    </a:lnTo>
                    <a:lnTo>
                      <a:pt x="1181" y="2623"/>
                    </a:lnTo>
                    <a:lnTo>
                      <a:pt x="1164" y="2617"/>
                    </a:lnTo>
                    <a:lnTo>
                      <a:pt x="1141" y="2612"/>
                    </a:lnTo>
                    <a:lnTo>
                      <a:pt x="1112" y="2606"/>
                    </a:lnTo>
                    <a:lnTo>
                      <a:pt x="1090" y="2600"/>
                    </a:lnTo>
                    <a:lnTo>
                      <a:pt x="1074" y="2595"/>
                    </a:lnTo>
                    <a:lnTo>
                      <a:pt x="1046" y="2583"/>
                    </a:lnTo>
                    <a:lnTo>
                      <a:pt x="1023" y="2578"/>
                    </a:lnTo>
                    <a:lnTo>
                      <a:pt x="1000" y="2566"/>
                    </a:lnTo>
                    <a:lnTo>
                      <a:pt x="977" y="2560"/>
                    </a:lnTo>
                    <a:lnTo>
                      <a:pt x="956" y="2549"/>
                    </a:lnTo>
                    <a:lnTo>
                      <a:pt x="934" y="2538"/>
                    </a:lnTo>
                    <a:lnTo>
                      <a:pt x="911" y="2532"/>
                    </a:lnTo>
                    <a:lnTo>
                      <a:pt x="894" y="2521"/>
                    </a:lnTo>
                    <a:lnTo>
                      <a:pt x="871" y="2509"/>
                    </a:lnTo>
                    <a:lnTo>
                      <a:pt x="848" y="2500"/>
                    </a:lnTo>
                    <a:lnTo>
                      <a:pt x="827" y="2488"/>
                    </a:lnTo>
                    <a:lnTo>
                      <a:pt x="810" y="2477"/>
                    </a:lnTo>
                    <a:lnTo>
                      <a:pt x="787" y="2465"/>
                    </a:lnTo>
                    <a:lnTo>
                      <a:pt x="770" y="2448"/>
                    </a:lnTo>
                    <a:lnTo>
                      <a:pt x="747" y="2437"/>
                    </a:lnTo>
                    <a:lnTo>
                      <a:pt x="730" y="2426"/>
                    </a:lnTo>
                    <a:lnTo>
                      <a:pt x="692" y="2397"/>
                    </a:lnTo>
                    <a:lnTo>
                      <a:pt x="669" y="2365"/>
                    </a:lnTo>
                    <a:lnTo>
                      <a:pt x="635" y="2336"/>
                    </a:lnTo>
                    <a:lnTo>
                      <a:pt x="612" y="2302"/>
                    </a:lnTo>
                    <a:lnTo>
                      <a:pt x="586" y="2268"/>
                    </a:lnTo>
                    <a:lnTo>
                      <a:pt x="569" y="2235"/>
                    </a:lnTo>
                    <a:lnTo>
                      <a:pt x="552" y="2201"/>
                    </a:lnTo>
                    <a:lnTo>
                      <a:pt x="535" y="2167"/>
                    </a:lnTo>
                    <a:lnTo>
                      <a:pt x="523" y="2144"/>
                    </a:lnTo>
                    <a:lnTo>
                      <a:pt x="517" y="2123"/>
                    </a:lnTo>
                    <a:lnTo>
                      <a:pt x="512" y="2106"/>
                    </a:lnTo>
                    <a:lnTo>
                      <a:pt x="506" y="2083"/>
                    </a:lnTo>
                    <a:lnTo>
                      <a:pt x="495" y="2066"/>
                    </a:lnTo>
                    <a:lnTo>
                      <a:pt x="495" y="2044"/>
                    </a:lnTo>
                    <a:lnTo>
                      <a:pt x="489" y="2021"/>
                    </a:lnTo>
                    <a:lnTo>
                      <a:pt x="489" y="2005"/>
                    </a:lnTo>
                    <a:lnTo>
                      <a:pt x="483" y="1988"/>
                    </a:lnTo>
                    <a:lnTo>
                      <a:pt x="478" y="1966"/>
                    </a:lnTo>
                    <a:lnTo>
                      <a:pt x="472" y="1948"/>
                    </a:lnTo>
                    <a:lnTo>
                      <a:pt x="472" y="1926"/>
                    </a:lnTo>
                    <a:lnTo>
                      <a:pt x="472" y="1903"/>
                    </a:lnTo>
                    <a:lnTo>
                      <a:pt x="468" y="1888"/>
                    </a:lnTo>
                    <a:lnTo>
                      <a:pt x="468" y="1865"/>
                    </a:lnTo>
                    <a:lnTo>
                      <a:pt x="468" y="1848"/>
                    </a:lnTo>
                    <a:lnTo>
                      <a:pt x="472" y="1831"/>
                    </a:lnTo>
                    <a:lnTo>
                      <a:pt x="472" y="1819"/>
                    </a:lnTo>
                    <a:lnTo>
                      <a:pt x="468" y="1791"/>
                    </a:lnTo>
                    <a:lnTo>
                      <a:pt x="468" y="1770"/>
                    </a:lnTo>
                    <a:lnTo>
                      <a:pt x="457" y="1747"/>
                    </a:lnTo>
                    <a:lnTo>
                      <a:pt x="457" y="1724"/>
                    </a:lnTo>
                    <a:lnTo>
                      <a:pt x="445" y="1701"/>
                    </a:lnTo>
                    <a:lnTo>
                      <a:pt x="445" y="1684"/>
                    </a:lnTo>
                    <a:lnTo>
                      <a:pt x="440" y="1656"/>
                    </a:lnTo>
                    <a:lnTo>
                      <a:pt x="440" y="1641"/>
                    </a:lnTo>
                    <a:lnTo>
                      <a:pt x="457" y="1618"/>
                    </a:lnTo>
                    <a:lnTo>
                      <a:pt x="457" y="1595"/>
                    </a:lnTo>
                    <a:lnTo>
                      <a:pt x="445" y="1572"/>
                    </a:lnTo>
                    <a:lnTo>
                      <a:pt x="428" y="1566"/>
                    </a:lnTo>
                    <a:lnTo>
                      <a:pt x="422" y="1538"/>
                    </a:lnTo>
                    <a:lnTo>
                      <a:pt x="417" y="1517"/>
                    </a:lnTo>
                    <a:lnTo>
                      <a:pt x="411" y="1489"/>
                    </a:lnTo>
                    <a:lnTo>
                      <a:pt x="405" y="1466"/>
                    </a:lnTo>
                    <a:lnTo>
                      <a:pt x="400" y="1432"/>
                    </a:lnTo>
                    <a:lnTo>
                      <a:pt x="400" y="1409"/>
                    </a:lnTo>
                    <a:lnTo>
                      <a:pt x="388" y="1382"/>
                    </a:lnTo>
                    <a:lnTo>
                      <a:pt x="388" y="1359"/>
                    </a:lnTo>
                    <a:lnTo>
                      <a:pt x="382" y="1331"/>
                    </a:lnTo>
                    <a:lnTo>
                      <a:pt x="377" y="1302"/>
                    </a:lnTo>
                    <a:lnTo>
                      <a:pt x="371" y="1276"/>
                    </a:lnTo>
                    <a:lnTo>
                      <a:pt x="371" y="1253"/>
                    </a:lnTo>
                    <a:lnTo>
                      <a:pt x="365" y="1224"/>
                    </a:lnTo>
                    <a:lnTo>
                      <a:pt x="360" y="1202"/>
                    </a:lnTo>
                    <a:lnTo>
                      <a:pt x="360" y="1173"/>
                    </a:lnTo>
                    <a:lnTo>
                      <a:pt x="360" y="1152"/>
                    </a:lnTo>
                    <a:lnTo>
                      <a:pt x="354" y="1124"/>
                    </a:lnTo>
                    <a:lnTo>
                      <a:pt x="354" y="1101"/>
                    </a:lnTo>
                    <a:lnTo>
                      <a:pt x="350" y="1072"/>
                    </a:lnTo>
                    <a:lnTo>
                      <a:pt x="350" y="1050"/>
                    </a:lnTo>
                    <a:lnTo>
                      <a:pt x="350" y="1023"/>
                    </a:lnTo>
                    <a:lnTo>
                      <a:pt x="350" y="1000"/>
                    </a:lnTo>
                    <a:lnTo>
                      <a:pt x="350" y="972"/>
                    </a:lnTo>
                    <a:lnTo>
                      <a:pt x="350" y="949"/>
                    </a:lnTo>
                    <a:lnTo>
                      <a:pt x="344" y="920"/>
                    </a:lnTo>
                    <a:lnTo>
                      <a:pt x="344" y="894"/>
                    </a:lnTo>
                    <a:lnTo>
                      <a:pt x="344" y="865"/>
                    </a:lnTo>
                    <a:lnTo>
                      <a:pt x="344" y="842"/>
                    </a:lnTo>
                    <a:lnTo>
                      <a:pt x="344" y="814"/>
                    </a:lnTo>
                    <a:lnTo>
                      <a:pt x="350" y="793"/>
                    </a:lnTo>
                    <a:lnTo>
                      <a:pt x="350" y="764"/>
                    </a:lnTo>
                    <a:lnTo>
                      <a:pt x="354" y="742"/>
                    </a:lnTo>
                    <a:lnTo>
                      <a:pt x="354" y="719"/>
                    </a:lnTo>
                    <a:lnTo>
                      <a:pt x="354" y="696"/>
                    </a:lnTo>
                    <a:lnTo>
                      <a:pt x="354" y="675"/>
                    </a:lnTo>
                    <a:lnTo>
                      <a:pt x="360" y="658"/>
                    </a:lnTo>
                    <a:lnTo>
                      <a:pt x="360" y="635"/>
                    </a:lnTo>
                    <a:lnTo>
                      <a:pt x="365" y="618"/>
                    </a:lnTo>
                    <a:lnTo>
                      <a:pt x="371" y="601"/>
                    </a:lnTo>
                    <a:lnTo>
                      <a:pt x="377" y="584"/>
                    </a:lnTo>
                    <a:lnTo>
                      <a:pt x="388" y="546"/>
                    </a:lnTo>
                    <a:lnTo>
                      <a:pt x="400" y="512"/>
                    </a:lnTo>
                    <a:lnTo>
                      <a:pt x="411" y="483"/>
                    </a:lnTo>
                    <a:lnTo>
                      <a:pt x="434" y="449"/>
                    </a:lnTo>
                    <a:lnTo>
                      <a:pt x="445" y="422"/>
                    </a:lnTo>
                    <a:lnTo>
                      <a:pt x="462" y="388"/>
                    </a:lnTo>
                    <a:lnTo>
                      <a:pt x="483" y="365"/>
                    </a:lnTo>
                    <a:lnTo>
                      <a:pt x="500" y="337"/>
                    </a:lnTo>
                    <a:lnTo>
                      <a:pt x="523" y="314"/>
                    </a:lnTo>
                    <a:lnTo>
                      <a:pt x="546" y="287"/>
                    </a:lnTo>
                    <a:lnTo>
                      <a:pt x="569" y="270"/>
                    </a:lnTo>
                    <a:lnTo>
                      <a:pt x="601" y="247"/>
                    </a:lnTo>
                    <a:lnTo>
                      <a:pt x="624" y="230"/>
                    </a:lnTo>
                    <a:lnTo>
                      <a:pt x="652" y="208"/>
                    </a:lnTo>
                    <a:lnTo>
                      <a:pt x="681" y="190"/>
                    </a:lnTo>
                    <a:lnTo>
                      <a:pt x="709" y="175"/>
                    </a:lnTo>
                    <a:lnTo>
                      <a:pt x="742" y="158"/>
                    </a:lnTo>
                    <a:lnTo>
                      <a:pt x="770" y="141"/>
                    </a:lnTo>
                    <a:lnTo>
                      <a:pt x="804" y="135"/>
                    </a:lnTo>
                    <a:lnTo>
                      <a:pt x="842" y="124"/>
                    </a:lnTo>
                    <a:lnTo>
                      <a:pt x="871" y="113"/>
                    </a:lnTo>
                    <a:lnTo>
                      <a:pt x="911" y="101"/>
                    </a:lnTo>
                    <a:lnTo>
                      <a:pt x="928" y="95"/>
                    </a:lnTo>
                    <a:lnTo>
                      <a:pt x="945" y="95"/>
                    </a:lnTo>
                    <a:lnTo>
                      <a:pt x="960" y="90"/>
                    </a:lnTo>
                    <a:lnTo>
                      <a:pt x="983" y="90"/>
                    </a:lnTo>
                    <a:lnTo>
                      <a:pt x="1000" y="84"/>
                    </a:lnTo>
                    <a:lnTo>
                      <a:pt x="1017" y="84"/>
                    </a:lnTo>
                    <a:lnTo>
                      <a:pt x="1040" y="78"/>
                    </a:lnTo>
                    <a:lnTo>
                      <a:pt x="1057" y="78"/>
                    </a:lnTo>
                    <a:lnTo>
                      <a:pt x="1080" y="78"/>
                    </a:lnTo>
                    <a:lnTo>
                      <a:pt x="1095" y="78"/>
                    </a:lnTo>
                    <a:lnTo>
                      <a:pt x="1118" y="78"/>
                    </a:lnTo>
                    <a:lnTo>
                      <a:pt x="1141" y="78"/>
                    </a:lnTo>
                    <a:lnTo>
                      <a:pt x="1175" y="73"/>
                    </a:lnTo>
                    <a:lnTo>
                      <a:pt x="1207" y="73"/>
                    </a:lnTo>
                    <a:lnTo>
                      <a:pt x="1224" y="73"/>
                    </a:lnTo>
                    <a:lnTo>
                      <a:pt x="1242" y="73"/>
                    </a:lnTo>
                    <a:lnTo>
                      <a:pt x="1264" y="73"/>
                    </a:lnTo>
                    <a:lnTo>
                      <a:pt x="1281" y="73"/>
                    </a:lnTo>
                    <a:lnTo>
                      <a:pt x="1316" y="73"/>
                    </a:lnTo>
                    <a:lnTo>
                      <a:pt x="1354" y="73"/>
                    </a:lnTo>
                    <a:lnTo>
                      <a:pt x="1371" y="73"/>
                    </a:lnTo>
                    <a:lnTo>
                      <a:pt x="1394" y="73"/>
                    </a:lnTo>
                    <a:lnTo>
                      <a:pt x="1411" y="73"/>
                    </a:lnTo>
                    <a:lnTo>
                      <a:pt x="1434" y="78"/>
                    </a:lnTo>
                    <a:lnTo>
                      <a:pt x="1449" y="78"/>
                    </a:lnTo>
                    <a:lnTo>
                      <a:pt x="1466" y="78"/>
                    </a:lnTo>
                    <a:lnTo>
                      <a:pt x="1483" y="78"/>
                    </a:lnTo>
                    <a:lnTo>
                      <a:pt x="1506" y="78"/>
                    </a:lnTo>
                    <a:lnTo>
                      <a:pt x="1523" y="78"/>
                    </a:lnTo>
                    <a:lnTo>
                      <a:pt x="1546" y="84"/>
                    </a:lnTo>
                    <a:lnTo>
                      <a:pt x="1563" y="84"/>
                    </a:lnTo>
                    <a:lnTo>
                      <a:pt x="1578" y="90"/>
                    </a:lnTo>
                    <a:lnTo>
                      <a:pt x="1595" y="90"/>
                    </a:lnTo>
                    <a:lnTo>
                      <a:pt x="1618" y="90"/>
                    </a:lnTo>
                    <a:lnTo>
                      <a:pt x="1635" y="90"/>
                    </a:lnTo>
                    <a:lnTo>
                      <a:pt x="1658" y="95"/>
                    </a:lnTo>
                    <a:lnTo>
                      <a:pt x="1675" y="95"/>
                    </a:lnTo>
                    <a:lnTo>
                      <a:pt x="1690" y="101"/>
                    </a:lnTo>
                    <a:lnTo>
                      <a:pt x="1713" y="101"/>
                    </a:lnTo>
                    <a:lnTo>
                      <a:pt x="1730" y="107"/>
                    </a:lnTo>
                    <a:lnTo>
                      <a:pt x="1764" y="113"/>
                    </a:lnTo>
                    <a:lnTo>
                      <a:pt x="1804" y="118"/>
                    </a:lnTo>
                    <a:lnTo>
                      <a:pt x="1819" y="124"/>
                    </a:lnTo>
                    <a:lnTo>
                      <a:pt x="1842" y="130"/>
                    </a:lnTo>
                    <a:lnTo>
                      <a:pt x="1859" y="135"/>
                    </a:lnTo>
                    <a:lnTo>
                      <a:pt x="1876" y="141"/>
                    </a:lnTo>
                    <a:lnTo>
                      <a:pt x="1911" y="147"/>
                    </a:lnTo>
                    <a:lnTo>
                      <a:pt x="1949" y="158"/>
                    </a:lnTo>
                    <a:lnTo>
                      <a:pt x="1983" y="170"/>
                    </a:lnTo>
                    <a:lnTo>
                      <a:pt x="2017" y="187"/>
                    </a:lnTo>
                    <a:lnTo>
                      <a:pt x="2051" y="190"/>
                    </a:lnTo>
                    <a:lnTo>
                      <a:pt x="2084" y="208"/>
                    </a:lnTo>
                    <a:lnTo>
                      <a:pt x="2118" y="219"/>
                    </a:lnTo>
                    <a:lnTo>
                      <a:pt x="2158" y="242"/>
                    </a:lnTo>
                    <a:lnTo>
                      <a:pt x="2184" y="259"/>
                    </a:lnTo>
                    <a:lnTo>
                      <a:pt x="2219" y="276"/>
                    </a:lnTo>
                    <a:lnTo>
                      <a:pt x="2253" y="293"/>
                    </a:lnTo>
                    <a:lnTo>
                      <a:pt x="2287" y="320"/>
                    </a:lnTo>
                    <a:lnTo>
                      <a:pt x="2314" y="337"/>
                    </a:lnTo>
                    <a:lnTo>
                      <a:pt x="2336" y="354"/>
                    </a:lnTo>
                    <a:lnTo>
                      <a:pt x="2365" y="377"/>
                    </a:lnTo>
                    <a:lnTo>
                      <a:pt x="2388" y="400"/>
                    </a:lnTo>
                    <a:lnTo>
                      <a:pt x="2410" y="422"/>
                    </a:lnTo>
                    <a:lnTo>
                      <a:pt x="2431" y="449"/>
                    </a:lnTo>
                    <a:lnTo>
                      <a:pt x="2454" y="472"/>
                    </a:lnTo>
                    <a:lnTo>
                      <a:pt x="2471" y="506"/>
                    </a:lnTo>
                    <a:lnTo>
                      <a:pt x="2488" y="529"/>
                    </a:lnTo>
                    <a:lnTo>
                      <a:pt x="2506" y="555"/>
                    </a:lnTo>
                    <a:lnTo>
                      <a:pt x="2517" y="584"/>
                    </a:lnTo>
                    <a:lnTo>
                      <a:pt x="2534" y="618"/>
                    </a:lnTo>
                    <a:lnTo>
                      <a:pt x="2540" y="647"/>
                    </a:lnTo>
                    <a:lnTo>
                      <a:pt x="2549" y="675"/>
                    </a:lnTo>
                    <a:lnTo>
                      <a:pt x="2561" y="707"/>
                    </a:lnTo>
                    <a:lnTo>
                      <a:pt x="2572" y="747"/>
                    </a:lnTo>
                    <a:lnTo>
                      <a:pt x="2561" y="770"/>
                    </a:lnTo>
                    <a:lnTo>
                      <a:pt x="2555" y="799"/>
                    </a:lnTo>
                    <a:lnTo>
                      <a:pt x="2540" y="825"/>
                    </a:lnTo>
                    <a:lnTo>
                      <a:pt x="2534" y="854"/>
                    </a:lnTo>
                    <a:lnTo>
                      <a:pt x="2517" y="877"/>
                    </a:lnTo>
                    <a:lnTo>
                      <a:pt x="2500" y="905"/>
                    </a:lnTo>
                    <a:lnTo>
                      <a:pt x="2483" y="926"/>
                    </a:lnTo>
                    <a:lnTo>
                      <a:pt x="2466" y="949"/>
                    </a:lnTo>
                    <a:lnTo>
                      <a:pt x="2437" y="972"/>
                    </a:lnTo>
                    <a:lnTo>
                      <a:pt x="2416" y="989"/>
                    </a:lnTo>
                    <a:lnTo>
                      <a:pt x="2393" y="1011"/>
                    </a:lnTo>
                    <a:lnTo>
                      <a:pt x="2371" y="1034"/>
                    </a:lnTo>
                    <a:lnTo>
                      <a:pt x="2348" y="1044"/>
                    </a:lnTo>
                    <a:lnTo>
                      <a:pt x="2319" y="1061"/>
                    </a:lnTo>
                    <a:lnTo>
                      <a:pt x="2296" y="1072"/>
                    </a:lnTo>
                    <a:lnTo>
                      <a:pt x="2270" y="1089"/>
                    </a:lnTo>
                    <a:lnTo>
                      <a:pt x="2253" y="1112"/>
                    </a:lnTo>
                    <a:lnTo>
                      <a:pt x="2264" y="1141"/>
                    </a:lnTo>
                    <a:lnTo>
                      <a:pt x="2281" y="1158"/>
                    </a:lnTo>
                    <a:lnTo>
                      <a:pt x="2314" y="1158"/>
                    </a:lnTo>
                    <a:lnTo>
                      <a:pt x="2331" y="1141"/>
                    </a:lnTo>
                    <a:lnTo>
                      <a:pt x="2353" y="1129"/>
                    </a:lnTo>
                    <a:lnTo>
                      <a:pt x="2371" y="1118"/>
                    </a:lnTo>
                    <a:lnTo>
                      <a:pt x="2393" y="1101"/>
                    </a:lnTo>
                    <a:lnTo>
                      <a:pt x="2416" y="1084"/>
                    </a:lnTo>
                    <a:lnTo>
                      <a:pt x="2431" y="1072"/>
                    </a:lnTo>
                    <a:lnTo>
                      <a:pt x="2454" y="1055"/>
                    </a:lnTo>
                    <a:lnTo>
                      <a:pt x="2471" y="1040"/>
                    </a:lnTo>
                    <a:lnTo>
                      <a:pt x="2494" y="1023"/>
                    </a:lnTo>
                    <a:lnTo>
                      <a:pt x="2506" y="1006"/>
                    </a:lnTo>
                    <a:lnTo>
                      <a:pt x="2528" y="983"/>
                    </a:lnTo>
                    <a:lnTo>
                      <a:pt x="2540" y="966"/>
                    </a:lnTo>
                    <a:lnTo>
                      <a:pt x="2555" y="949"/>
                    </a:lnTo>
                    <a:lnTo>
                      <a:pt x="2572" y="926"/>
                    </a:lnTo>
                    <a:lnTo>
                      <a:pt x="2583" y="905"/>
                    </a:lnTo>
                    <a:lnTo>
                      <a:pt x="2601" y="888"/>
                    </a:lnTo>
                    <a:lnTo>
                      <a:pt x="2601" y="911"/>
                    </a:lnTo>
                    <a:lnTo>
                      <a:pt x="2606" y="937"/>
                    </a:lnTo>
                    <a:lnTo>
                      <a:pt x="2606" y="966"/>
                    </a:lnTo>
                    <a:lnTo>
                      <a:pt x="2612" y="994"/>
                    </a:lnTo>
                    <a:lnTo>
                      <a:pt x="2612" y="1023"/>
                    </a:lnTo>
                    <a:lnTo>
                      <a:pt x="2612" y="1050"/>
                    </a:lnTo>
                    <a:lnTo>
                      <a:pt x="2612" y="1078"/>
                    </a:lnTo>
                    <a:lnTo>
                      <a:pt x="2612" y="1107"/>
                    </a:lnTo>
                    <a:lnTo>
                      <a:pt x="2606" y="1135"/>
                    </a:lnTo>
                    <a:lnTo>
                      <a:pt x="2606" y="1167"/>
                    </a:lnTo>
                    <a:lnTo>
                      <a:pt x="2601" y="1190"/>
                    </a:lnTo>
                    <a:lnTo>
                      <a:pt x="2601" y="1224"/>
                    </a:lnTo>
                    <a:lnTo>
                      <a:pt x="2601" y="1253"/>
                    </a:lnTo>
                    <a:lnTo>
                      <a:pt x="2601" y="1281"/>
                    </a:lnTo>
                    <a:lnTo>
                      <a:pt x="2595" y="1308"/>
                    </a:lnTo>
                    <a:lnTo>
                      <a:pt x="2595" y="1342"/>
                    </a:lnTo>
                    <a:lnTo>
                      <a:pt x="2589" y="1371"/>
                    </a:lnTo>
                    <a:lnTo>
                      <a:pt x="2589" y="1399"/>
                    </a:lnTo>
                    <a:lnTo>
                      <a:pt x="2583" y="1420"/>
                    </a:lnTo>
                    <a:lnTo>
                      <a:pt x="2583" y="1454"/>
                    </a:lnTo>
                    <a:lnTo>
                      <a:pt x="2578" y="1483"/>
                    </a:lnTo>
                    <a:lnTo>
                      <a:pt x="2578" y="1506"/>
                    </a:lnTo>
                    <a:lnTo>
                      <a:pt x="2572" y="1532"/>
                    </a:lnTo>
                    <a:lnTo>
                      <a:pt x="2572" y="1566"/>
                    </a:lnTo>
                    <a:lnTo>
                      <a:pt x="2566" y="1589"/>
                    </a:lnTo>
                    <a:lnTo>
                      <a:pt x="2561" y="1618"/>
                    </a:lnTo>
                    <a:lnTo>
                      <a:pt x="2555" y="1641"/>
                    </a:lnTo>
                    <a:lnTo>
                      <a:pt x="2555" y="1667"/>
                    </a:lnTo>
                    <a:lnTo>
                      <a:pt x="2555" y="1690"/>
                    </a:lnTo>
                    <a:lnTo>
                      <a:pt x="2549" y="1719"/>
                    </a:lnTo>
                    <a:lnTo>
                      <a:pt x="2549" y="1747"/>
                    </a:lnTo>
                    <a:lnTo>
                      <a:pt x="2549" y="1774"/>
                    </a:lnTo>
                    <a:lnTo>
                      <a:pt x="2555" y="1796"/>
                    </a:lnTo>
                    <a:lnTo>
                      <a:pt x="2583" y="1808"/>
                    </a:lnTo>
                    <a:lnTo>
                      <a:pt x="2612" y="1796"/>
                    </a:lnTo>
                    <a:lnTo>
                      <a:pt x="2629" y="1774"/>
                    </a:lnTo>
                    <a:lnTo>
                      <a:pt x="2629" y="1741"/>
                    </a:lnTo>
                    <a:lnTo>
                      <a:pt x="2629" y="1707"/>
                    </a:lnTo>
                    <a:lnTo>
                      <a:pt x="2635" y="1679"/>
                    </a:lnTo>
                    <a:lnTo>
                      <a:pt x="2635" y="1650"/>
                    </a:lnTo>
                    <a:lnTo>
                      <a:pt x="2635" y="1618"/>
                    </a:lnTo>
                    <a:lnTo>
                      <a:pt x="2646" y="1584"/>
                    </a:lnTo>
                    <a:lnTo>
                      <a:pt x="2646" y="1555"/>
                    </a:lnTo>
                    <a:lnTo>
                      <a:pt x="2652" y="1523"/>
                    </a:lnTo>
                    <a:lnTo>
                      <a:pt x="2652" y="1489"/>
                    </a:lnTo>
                    <a:lnTo>
                      <a:pt x="2652" y="1454"/>
                    </a:lnTo>
                    <a:lnTo>
                      <a:pt x="2658" y="1420"/>
                    </a:lnTo>
                    <a:lnTo>
                      <a:pt x="2661" y="1394"/>
                    </a:lnTo>
                    <a:lnTo>
                      <a:pt x="2661" y="1359"/>
                    </a:lnTo>
                    <a:lnTo>
                      <a:pt x="2667" y="1331"/>
                    </a:lnTo>
                    <a:lnTo>
                      <a:pt x="2667" y="1297"/>
                    </a:lnTo>
                    <a:lnTo>
                      <a:pt x="2673" y="1264"/>
                    </a:lnTo>
                    <a:lnTo>
                      <a:pt x="2673" y="1230"/>
                    </a:lnTo>
                    <a:lnTo>
                      <a:pt x="2673" y="1196"/>
                    </a:lnTo>
                    <a:lnTo>
                      <a:pt x="2673" y="1164"/>
                    </a:lnTo>
                    <a:lnTo>
                      <a:pt x="2673" y="1135"/>
                    </a:lnTo>
                    <a:lnTo>
                      <a:pt x="2673" y="1101"/>
                    </a:lnTo>
                    <a:lnTo>
                      <a:pt x="2673" y="1067"/>
                    </a:lnTo>
                    <a:lnTo>
                      <a:pt x="2673" y="1034"/>
                    </a:lnTo>
                    <a:lnTo>
                      <a:pt x="2673" y="1006"/>
                    </a:lnTo>
                    <a:lnTo>
                      <a:pt x="2667" y="972"/>
                    </a:lnTo>
                    <a:lnTo>
                      <a:pt x="2667" y="937"/>
                    </a:lnTo>
                    <a:lnTo>
                      <a:pt x="2661" y="905"/>
                    </a:lnTo>
                    <a:lnTo>
                      <a:pt x="2661" y="877"/>
                    </a:lnTo>
                    <a:lnTo>
                      <a:pt x="2658" y="842"/>
                    </a:lnTo>
                    <a:lnTo>
                      <a:pt x="2652" y="814"/>
                    </a:lnTo>
                    <a:lnTo>
                      <a:pt x="2646" y="787"/>
                    </a:lnTo>
                    <a:lnTo>
                      <a:pt x="2646" y="75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3625" name="Freeform 32"/>
              <p:cNvSpPr>
                <a:spLocks/>
              </p:cNvSpPr>
              <p:nvPr/>
            </p:nvSpPr>
            <p:spPr bwMode="auto">
              <a:xfrm>
                <a:off x="2094" y="2304"/>
                <a:ext cx="73" cy="292"/>
              </a:xfrm>
              <a:custGeom>
                <a:avLst/>
                <a:gdLst>
                  <a:gd name="T0" fmla="*/ 0 w 146"/>
                  <a:gd name="T1" fmla="*/ 23 h 583"/>
                  <a:gd name="T2" fmla="*/ 0 w 146"/>
                  <a:gd name="T3" fmla="*/ 37 h 583"/>
                  <a:gd name="T4" fmla="*/ 3 w 146"/>
                  <a:gd name="T5" fmla="*/ 53 h 583"/>
                  <a:gd name="T6" fmla="*/ 5 w 146"/>
                  <a:gd name="T7" fmla="*/ 67 h 583"/>
                  <a:gd name="T8" fmla="*/ 9 w 146"/>
                  <a:gd name="T9" fmla="*/ 85 h 583"/>
                  <a:gd name="T10" fmla="*/ 11 w 146"/>
                  <a:gd name="T11" fmla="*/ 102 h 583"/>
                  <a:gd name="T12" fmla="*/ 14 w 146"/>
                  <a:gd name="T13" fmla="*/ 118 h 583"/>
                  <a:gd name="T14" fmla="*/ 17 w 146"/>
                  <a:gd name="T15" fmla="*/ 132 h 583"/>
                  <a:gd name="T16" fmla="*/ 19 w 146"/>
                  <a:gd name="T17" fmla="*/ 149 h 583"/>
                  <a:gd name="T18" fmla="*/ 19 w 146"/>
                  <a:gd name="T19" fmla="*/ 165 h 583"/>
                  <a:gd name="T20" fmla="*/ 22 w 146"/>
                  <a:gd name="T21" fmla="*/ 180 h 583"/>
                  <a:gd name="T22" fmla="*/ 24 w 146"/>
                  <a:gd name="T23" fmla="*/ 194 h 583"/>
                  <a:gd name="T24" fmla="*/ 27 w 146"/>
                  <a:gd name="T25" fmla="*/ 211 h 583"/>
                  <a:gd name="T26" fmla="*/ 27 w 146"/>
                  <a:gd name="T27" fmla="*/ 227 h 583"/>
                  <a:gd name="T28" fmla="*/ 30 w 146"/>
                  <a:gd name="T29" fmla="*/ 244 h 583"/>
                  <a:gd name="T30" fmla="*/ 30 w 146"/>
                  <a:gd name="T31" fmla="*/ 259 h 583"/>
                  <a:gd name="T32" fmla="*/ 36 w 146"/>
                  <a:gd name="T33" fmla="*/ 276 h 583"/>
                  <a:gd name="T34" fmla="*/ 41 w 146"/>
                  <a:gd name="T35" fmla="*/ 286 h 583"/>
                  <a:gd name="T36" fmla="*/ 56 w 146"/>
                  <a:gd name="T37" fmla="*/ 292 h 583"/>
                  <a:gd name="T38" fmla="*/ 68 w 146"/>
                  <a:gd name="T39" fmla="*/ 286 h 583"/>
                  <a:gd name="T40" fmla="*/ 73 w 146"/>
                  <a:gd name="T41" fmla="*/ 276 h 583"/>
                  <a:gd name="T42" fmla="*/ 70 w 146"/>
                  <a:gd name="T43" fmla="*/ 259 h 583"/>
                  <a:gd name="T44" fmla="*/ 68 w 146"/>
                  <a:gd name="T45" fmla="*/ 241 h 583"/>
                  <a:gd name="T46" fmla="*/ 65 w 146"/>
                  <a:gd name="T47" fmla="*/ 224 h 583"/>
                  <a:gd name="T48" fmla="*/ 61 w 146"/>
                  <a:gd name="T49" fmla="*/ 211 h 583"/>
                  <a:gd name="T50" fmla="*/ 59 w 146"/>
                  <a:gd name="T51" fmla="*/ 194 h 583"/>
                  <a:gd name="T52" fmla="*/ 59 w 146"/>
                  <a:gd name="T53" fmla="*/ 177 h 583"/>
                  <a:gd name="T54" fmla="*/ 56 w 146"/>
                  <a:gd name="T55" fmla="*/ 161 h 583"/>
                  <a:gd name="T56" fmla="*/ 53 w 146"/>
                  <a:gd name="T57" fmla="*/ 144 h 583"/>
                  <a:gd name="T58" fmla="*/ 50 w 146"/>
                  <a:gd name="T59" fmla="*/ 126 h 583"/>
                  <a:gd name="T60" fmla="*/ 47 w 146"/>
                  <a:gd name="T61" fmla="*/ 109 h 583"/>
                  <a:gd name="T62" fmla="*/ 44 w 146"/>
                  <a:gd name="T63" fmla="*/ 93 h 583"/>
                  <a:gd name="T64" fmla="*/ 44 w 146"/>
                  <a:gd name="T65" fmla="*/ 79 h 583"/>
                  <a:gd name="T66" fmla="*/ 41 w 146"/>
                  <a:gd name="T67" fmla="*/ 62 h 583"/>
                  <a:gd name="T68" fmla="*/ 39 w 146"/>
                  <a:gd name="T69" fmla="*/ 48 h 583"/>
                  <a:gd name="T70" fmla="*/ 36 w 146"/>
                  <a:gd name="T71" fmla="*/ 29 h 583"/>
                  <a:gd name="T72" fmla="*/ 33 w 146"/>
                  <a:gd name="T73" fmla="*/ 14 h 583"/>
                  <a:gd name="T74" fmla="*/ 24 w 146"/>
                  <a:gd name="T75" fmla="*/ 3 h 583"/>
                  <a:gd name="T76" fmla="*/ 14 w 146"/>
                  <a:gd name="T77" fmla="*/ 0 h 583"/>
                  <a:gd name="T78" fmla="*/ 0 w 146"/>
                  <a:gd name="T79" fmla="*/ 9 h 583"/>
                  <a:gd name="T80" fmla="*/ 0 w 146"/>
                  <a:gd name="T81" fmla="*/ 23 h 583"/>
                  <a:gd name="T82" fmla="*/ 0 w 146"/>
                  <a:gd name="T83" fmla="*/ 23 h 583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46"/>
                  <a:gd name="T127" fmla="*/ 0 h 583"/>
                  <a:gd name="T128" fmla="*/ 146 w 146"/>
                  <a:gd name="T129" fmla="*/ 583 h 583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46" h="583">
                    <a:moveTo>
                      <a:pt x="0" y="45"/>
                    </a:moveTo>
                    <a:lnTo>
                      <a:pt x="0" y="74"/>
                    </a:lnTo>
                    <a:lnTo>
                      <a:pt x="6" y="106"/>
                    </a:lnTo>
                    <a:lnTo>
                      <a:pt x="11" y="134"/>
                    </a:lnTo>
                    <a:lnTo>
                      <a:pt x="17" y="169"/>
                    </a:lnTo>
                    <a:lnTo>
                      <a:pt x="23" y="203"/>
                    </a:lnTo>
                    <a:lnTo>
                      <a:pt x="28" y="235"/>
                    </a:lnTo>
                    <a:lnTo>
                      <a:pt x="34" y="264"/>
                    </a:lnTo>
                    <a:lnTo>
                      <a:pt x="38" y="298"/>
                    </a:lnTo>
                    <a:lnTo>
                      <a:pt x="38" y="330"/>
                    </a:lnTo>
                    <a:lnTo>
                      <a:pt x="44" y="359"/>
                    </a:lnTo>
                    <a:lnTo>
                      <a:pt x="49" y="387"/>
                    </a:lnTo>
                    <a:lnTo>
                      <a:pt x="55" y="421"/>
                    </a:lnTo>
                    <a:lnTo>
                      <a:pt x="55" y="454"/>
                    </a:lnTo>
                    <a:lnTo>
                      <a:pt x="61" y="488"/>
                    </a:lnTo>
                    <a:lnTo>
                      <a:pt x="61" y="517"/>
                    </a:lnTo>
                    <a:lnTo>
                      <a:pt x="72" y="551"/>
                    </a:lnTo>
                    <a:lnTo>
                      <a:pt x="83" y="572"/>
                    </a:lnTo>
                    <a:lnTo>
                      <a:pt x="112" y="583"/>
                    </a:lnTo>
                    <a:lnTo>
                      <a:pt x="135" y="572"/>
                    </a:lnTo>
                    <a:lnTo>
                      <a:pt x="146" y="551"/>
                    </a:lnTo>
                    <a:lnTo>
                      <a:pt x="140" y="517"/>
                    </a:lnTo>
                    <a:lnTo>
                      <a:pt x="135" y="482"/>
                    </a:lnTo>
                    <a:lnTo>
                      <a:pt x="129" y="448"/>
                    </a:lnTo>
                    <a:lnTo>
                      <a:pt x="123" y="421"/>
                    </a:lnTo>
                    <a:lnTo>
                      <a:pt x="118" y="387"/>
                    </a:lnTo>
                    <a:lnTo>
                      <a:pt x="118" y="353"/>
                    </a:lnTo>
                    <a:lnTo>
                      <a:pt x="112" y="321"/>
                    </a:lnTo>
                    <a:lnTo>
                      <a:pt x="106" y="287"/>
                    </a:lnTo>
                    <a:lnTo>
                      <a:pt x="101" y="252"/>
                    </a:lnTo>
                    <a:lnTo>
                      <a:pt x="95" y="218"/>
                    </a:lnTo>
                    <a:lnTo>
                      <a:pt x="89" y="186"/>
                    </a:lnTo>
                    <a:lnTo>
                      <a:pt x="89" y="157"/>
                    </a:lnTo>
                    <a:lnTo>
                      <a:pt x="83" y="123"/>
                    </a:lnTo>
                    <a:lnTo>
                      <a:pt x="78" y="95"/>
                    </a:lnTo>
                    <a:lnTo>
                      <a:pt x="72" y="57"/>
                    </a:lnTo>
                    <a:lnTo>
                      <a:pt x="66" y="28"/>
                    </a:lnTo>
                    <a:lnTo>
                      <a:pt x="49" y="5"/>
                    </a:lnTo>
                    <a:lnTo>
                      <a:pt x="28" y="0"/>
                    </a:lnTo>
                    <a:lnTo>
                      <a:pt x="0" y="17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23568" name="Group 33"/>
            <p:cNvGrpSpPr>
              <a:grpSpLocks/>
            </p:cNvGrpSpPr>
            <p:nvPr/>
          </p:nvGrpSpPr>
          <p:grpSpPr bwMode="auto">
            <a:xfrm>
              <a:off x="2336" y="2659"/>
              <a:ext cx="1096" cy="1036"/>
              <a:chOff x="2387" y="2659"/>
              <a:chExt cx="1096" cy="1036"/>
            </a:xfrm>
          </p:grpSpPr>
          <p:sp>
            <p:nvSpPr>
              <p:cNvPr id="23581" name="Freeform 34"/>
              <p:cNvSpPr>
                <a:spLocks/>
              </p:cNvSpPr>
              <p:nvPr/>
            </p:nvSpPr>
            <p:spPr bwMode="auto">
              <a:xfrm>
                <a:off x="3206" y="2893"/>
                <a:ext cx="43" cy="64"/>
              </a:xfrm>
              <a:custGeom>
                <a:avLst/>
                <a:gdLst>
                  <a:gd name="T0" fmla="*/ 0 w 85"/>
                  <a:gd name="T1" fmla="*/ 28 h 128"/>
                  <a:gd name="T2" fmla="*/ 1 w 85"/>
                  <a:gd name="T3" fmla="*/ 28 h 128"/>
                  <a:gd name="T4" fmla="*/ 5 w 85"/>
                  <a:gd name="T5" fmla="*/ 30 h 128"/>
                  <a:gd name="T6" fmla="*/ 9 w 85"/>
                  <a:gd name="T7" fmla="*/ 31 h 128"/>
                  <a:gd name="T8" fmla="*/ 12 w 85"/>
                  <a:gd name="T9" fmla="*/ 35 h 128"/>
                  <a:gd name="T10" fmla="*/ 14 w 85"/>
                  <a:gd name="T11" fmla="*/ 39 h 128"/>
                  <a:gd name="T12" fmla="*/ 14 w 85"/>
                  <a:gd name="T13" fmla="*/ 45 h 128"/>
                  <a:gd name="T14" fmla="*/ 13 w 85"/>
                  <a:gd name="T15" fmla="*/ 50 h 128"/>
                  <a:gd name="T16" fmla="*/ 12 w 85"/>
                  <a:gd name="T17" fmla="*/ 55 h 128"/>
                  <a:gd name="T18" fmla="*/ 40 w 85"/>
                  <a:gd name="T19" fmla="*/ 64 h 128"/>
                  <a:gd name="T20" fmla="*/ 43 w 85"/>
                  <a:gd name="T21" fmla="*/ 51 h 128"/>
                  <a:gd name="T22" fmla="*/ 43 w 85"/>
                  <a:gd name="T23" fmla="*/ 39 h 128"/>
                  <a:gd name="T24" fmla="*/ 40 w 85"/>
                  <a:gd name="T25" fmla="*/ 28 h 128"/>
                  <a:gd name="T26" fmla="*/ 36 w 85"/>
                  <a:gd name="T27" fmla="*/ 19 h 128"/>
                  <a:gd name="T28" fmla="*/ 31 w 85"/>
                  <a:gd name="T29" fmla="*/ 13 h 128"/>
                  <a:gd name="T30" fmla="*/ 26 w 85"/>
                  <a:gd name="T31" fmla="*/ 9 h 128"/>
                  <a:gd name="T32" fmla="*/ 21 w 85"/>
                  <a:gd name="T33" fmla="*/ 5 h 128"/>
                  <a:gd name="T34" fmla="*/ 16 w 85"/>
                  <a:gd name="T35" fmla="*/ 3 h 128"/>
                  <a:gd name="T36" fmla="*/ 11 w 85"/>
                  <a:gd name="T37" fmla="*/ 1 h 128"/>
                  <a:gd name="T38" fmla="*/ 7 w 85"/>
                  <a:gd name="T39" fmla="*/ 1 h 128"/>
                  <a:gd name="T40" fmla="*/ 4 w 85"/>
                  <a:gd name="T41" fmla="*/ 1 h 128"/>
                  <a:gd name="T42" fmla="*/ 3 w 85"/>
                  <a:gd name="T43" fmla="*/ 0 h 128"/>
                  <a:gd name="T44" fmla="*/ 0 w 85"/>
                  <a:gd name="T45" fmla="*/ 28 h 128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85"/>
                  <a:gd name="T70" fmla="*/ 0 h 128"/>
                  <a:gd name="T71" fmla="*/ 85 w 85"/>
                  <a:gd name="T72" fmla="*/ 128 h 128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85" h="128">
                    <a:moveTo>
                      <a:pt x="0" y="57"/>
                    </a:moveTo>
                    <a:lnTo>
                      <a:pt x="2" y="57"/>
                    </a:lnTo>
                    <a:lnTo>
                      <a:pt x="9" y="60"/>
                    </a:lnTo>
                    <a:lnTo>
                      <a:pt x="17" y="63"/>
                    </a:lnTo>
                    <a:lnTo>
                      <a:pt x="24" y="70"/>
                    </a:lnTo>
                    <a:lnTo>
                      <a:pt x="27" y="79"/>
                    </a:lnTo>
                    <a:lnTo>
                      <a:pt x="27" y="91"/>
                    </a:lnTo>
                    <a:lnTo>
                      <a:pt x="26" y="101"/>
                    </a:lnTo>
                    <a:lnTo>
                      <a:pt x="24" y="111"/>
                    </a:lnTo>
                    <a:lnTo>
                      <a:pt x="79" y="128"/>
                    </a:lnTo>
                    <a:lnTo>
                      <a:pt x="85" y="102"/>
                    </a:lnTo>
                    <a:lnTo>
                      <a:pt x="85" y="78"/>
                    </a:lnTo>
                    <a:lnTo>
                      <a:pt x="80" y="56"/>
                    </a:lnTo>
                    <a:lnTo>
                      <a:pt x="71" y="38"/>
                    </a:lnTo>
                    <a:lnTo>
                      <a:pt x="62" y="26"/>
                    </a:lnTo>
                    <a:lnTo>
                      <a:pt x="52" y="18"/>
                    </a:lnTo>
                    <a:lnTo>
                      <a:pt x="41" y="11"/>
                    </a:lnTo>
                    <a:lnTo>
                      <a:pt x="31" y="7"/>
                    </a:lnTo>
                    <a:lnTo>
                      <a:pt x="22" y="3"/>
                    </a:lnTo>
                    <a:lnTo>
                      <a:pt x="14" y="1"/>
                    </a:lnTo>
                    <a:lnTo>
                      <a:pt x="8" y="1"/>
                    </a:lnTo>
                    <a:lnTo>
                      <a:pt x="6" y="0"/>
                    </a:lnTo>
                    <a:lnTo>
                      <a:pt x="0" y="57"/>
                    </a:lnTo>
                    <a:close/>
                  </a:path>
                </a:pathLst>
              </a:custGeom>
              <a:solidFill>
                <a:srgbClr val="FFDD8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3582" name="Freeform 35"/>
              <p:cNvSpPr>
                <a:spLocks/>
              </p:cNvSpPr>
              <p:nvPr/>
            </p:nvSpPr>
            <p:spPr bwMode="auto">
              <a:xfrm>
                <a:off x="3259" y="2846"/>
                <a:ext cx="87" cy="92"/>
              </a:xfrm>
              <a:custGeom>
                <a:avLst/>
                <a:gdLst>
                  <a:gd name="T0" fmla="*/ 83 w 174"/>
                  <a:gd name="T1" fmla="*/ 24 h 185"/>
                  <a:gd name="T2" fmla="*/ 80 w 174"/>
                  <a:gd name="T3" fmla="*/ 19 h 185"/>
                  <a:gd name="T4" fmla="*/ 77 w 174"/>
                  <a:gd name="T5" fmla="*/ 15 h 185"/>
                  <a:gd name="T6" fmla="*/ 73 w 174"/>
                  <a:gd name="T7" fmla="*/ 11 h 185"/>
                  <a:gd name="T8" fmla="*/ 68 w 174"/>
                  <a:gd name="T9" fmla="*/ 8 h 185"/>
                  <a:gd name="T10" fmla="*/ 62 w 174"/>
                  <a:gd name="T11" fmla="*/ 5 h 185"/>
                  <a:gd name="T12" fmla="*/ 56 w 174"/>
                  <a:gd name="T13" fmla="*/ 3 h 185"/>
                  <a:gd name="T14" fmla="*/ 50 w 174"/>
                  <a:gd name="T15" fmla="*/ 2 h 185"/>
                  <a:gd name="T16" fmla="*/ 43 w 174"/>
                  <a:gd name="T17" fmla="*/ 0 h 185"/>
                  <a:gd name="T18" fmla="*/ 39 w 174"/>
                  <a:gd name="T19" fmla="*/ 0 h 185"/>
                  <a:gd name="T20" fmla="*/ 35 w 174"/>
                  <a:gd name="T21" fmla="*/ 2 h 185"/>
                  <a:gd name="T22" fmla="*/ 0 w 174"/>
                  <a:gd name="T23" fmla="*/ 19 h 185"/>
                  <a:gd name="T24" fmla="*/ 13 w 174"/>
                  <a:gd name="T25" fmla="*/ 45 h 185"/>
                  <a:gd name="T26" fmla="*/ 20 w 174"/>
                  <a:gd name="T27" fmla="*/ 41 h 185"/>
                  <a:gd name="T28" fmla="*/ 25 w 174"/>
                  <a:gd name="T29" fmla="*/ 38 h 185"/>
                  <a:gd name="T30" fmla="*/ 30 w 174"/>
                  <a:gd name="T31" fmla="*/ 36 h 185"/>
                  <a:gd name="T32" fmla="*/ 35 w 174"/>
                  <a:gd name="T33" fmla="*/ 34 h 185"/>
                  <a:gd name="T34" fmla="*/ 38 w 174"/>
                  <a:gd name="T35" fmla="*/ 32 h 185"/>
                  <a:gd name="T36" fmla="*/ 41 w 174"/>
                  <a:gd name="T37" fmla="*/ 30 h 185"/>
                  <a:gd name="T38" fmla="*/ 43 w 174"/>
                  <a:gd name="T39" fmla="*/ 30 h 185"/>
                  <a:gd name="T40" fmla="*/ 43 w 174"/>
                  <a:gd name="T41" fmla="*/ 29 h 185"/>
                  <a:gd name="T42" fmla="*/ 48 w 174"/>
                  <a:gd name="T43" fmla="*/ 30 h 185"/>
                  <a:gd name="T44" fmla="*/ 52 w 174"/>
                  <a:gd name="T45" fmla="*/ 32 h 185"/>
                  <a:gd name="T46" fmla="*/ 56 w 174"/>
                  <a:gd name="T47" fmla="*/ 34 h 185"/>
                  <a:gd name="T48" fmla="*/ 57 w 174"/>
                  <a:gd name="T49" fmla="*/ 36 h 185"/>
                  <a:gd name="T50" fmla="*/ 58 w 174"/>
                  <a:gd name="T51" fmla="*/ 37 h 185"/>
                  <a:gd name="T52" fmla="*/ 58 w 174"/>
                  <a:gd name="T53" fmla="*/ 38 h 185"/>
                  <a:gd name="T54" fmla="*/ 58 w 174"/>
                  <a:gd name="T55" fmla="*/ 38 h 185"/>
                  <a:gd name="T56" fmla="*/ 58 w 174"/>
                  <a:gd name="T57" fmla="*/ 40 h 185"/>
                  <a:gd name="T58" fmla="*/ 58 w 174"/>
                  <a:gd name="T59" fmla="*/ 43 h 185"/>
                  <a:gd name="T60" fmla="*/ 58 w 174"/>
                  <a:gd name="T61" fmla="*/ 45 h 185"/>
                  <a:gd name="T62" fmla="*/ 57 w 174"/>
                  <a:gd name="T63" fmla="*/ 48 h 185"/>
                  <a:gd name="T64" fmla="*/ 56 w 174"/>
                  <a:gd name="T65" fmla="*/ 51 h 185"/>
                  <a:gd name="T66" fmla="*/ 55 w 174"/>
                  <a:gd name="T67" fmla="*/ 52 h 185"/>
                  <a:gd name="T68" fmla="*/ 53 w 174"/>
                  <a:gd name="T69" fmla="*/ 52 h 185"/>
                  <a:gd name="T70" fmla="*/ 51 w 174"/>
                  <a:gd name="T71" fmla="*/ 54 h 185"/>
                  <a:gd name="T72" fmla="*/ 48 w 174"/>
                  <a:gd name="T73" fmla="*/ 56 h 185"/>
                  <a:gd name="T74" fmla="*/ 43 w 174"/>
                  <a:gd name="T75" fmla="*/ 58 h 185"/>
                  <a:gd name="T76" fmla="*/ 39 w 174"/>
                  <a:gd name="T77" fmla="*/ 61 h 185"/>
                  <a:gd name="T78" fmla="*/ 32 w 174"/>
                  <a:gd name="T79" fmla="*/ 64 h 185"/>
                  <a:gd name="T80" fmla="*/ 26 w 174"/>
                  <a:gd name="T81" fmla="*/ 67 h 185"/>
                  <a:gd name="T82" fmla="*/ 40 w 174"/>
                  <a:gd name="T83" fmla="*/ 92 h 185"/>
                  <a:gd name="T84" fmla="*/ 79 w 174"/>
                  <a:gd name="T85" fmla="*/ 72 h 185"/>
                  <a:gd name="T86" fmla="*/ 80 w 174"/>
                  <a:gd name="T87" fmla="*/ 68 h 185"/>
                  <a:gd name="T88" fmla="*/ 83 w 174"/>
                  <a:gd name="T89" fmla="*/ 63 h 185"/>
                  <a:gd name="T90" fmla="*/ 86 w 174"/>
                  <a:gd name="T91" fmla="*/ 52 h 185"/>
                  <a:gd name="T92" fmla="*/ 87 w 174"/>
                  <a:gd name="T93" fmla="*/ 38 h 185"/>
                  <a:gd name="T94" fmla="*/ 83 w 174"/>
                  <a:gd name="T95" fmla="*/ 24 h 185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174"/>
                  <a:gd name="T145" fmla="*/ 0 h 185"/>
                  <a:gd name="T146" fmla="*/ 174 w 174"/>
                  <a:gd name="T147" fmla="*/ 185 h 185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174" h="185">
                    <a:moveTo>
                      <a:pt x="166" y="48"/>
                    </a:moveTo>
                    <a:lnTo>
                      <a:pt x="160" y="38"/>
                    </a:lnTo>
                    <a:lnTo>
                      <a:pt x="153" y="30"/>
                    </a:lnTo>
                    <a:lnTo>
                      <a:pt x="145" y="22"/>
                    </a:lnTo>
                    <a:lnTo>
                      <a:pt x="136" y="16"/>
                    </a:lnTo>
                    <a:lnTo>
                      <a:pt x="124" y="11"/>
                    </a:lnTo>
                    <a:lnTo>
                      <a:pt x="113" y="7"/>
                    </a:lnTo>
                    <a:lnTo>
                      <a:pt x="100" y="4"/>
                    </a:lnTo>
                    <a:lnTo>
                      <a:pt x="85" y="1"/>
                    </a:lnTo>
                    <a:lnTo>
                      <a:pt x="77" y="0"/>
                    </a:lnTo>
                    <a:lnTo>
                      <a:pt x="69" y="4"/>
                    </a:lnTo>
                    <a:lnTo>
                      <a:pt x="0" y="39"/>
                    </a:lnTo>
                    <a:lnTo>
                      <a:pt x="26" y="90"/>
                    </a:lnTo>
                    <a:lnTo>
                      <a:pt x="39" y="83"/>
                    </a:lnTo>
                    <a:lnTo>
                      <a:pt x="51" y="77"/>
                    </a:lnTo>
                    <a:lnTo>
                      <a:pt x="61" y="73"/>
                    </a:lnTo>
                    <a:lnTo>
                      <a:pt x="69" y="68"/>
                    </a:lnTo>
                    <a:lnTo>
                      <a:pt x="76" y="65"/>
                    </a:lnTo>
                    <a:lnTo>
                      <a:pt x="82" y="61"/>
                    </a:lnTo>
                    <a:lnTo>
                      <a:pt x="85" y="60"/>
                    </a:lnTo>
                    <a:lnTo>
                      <a:pt x="86" y="59"/>
                    </a:lnTo>
                    <a:lnTo>
                      <a:pt x="97" y="61"/>
                    </a:lnTo>
                    <a:lnTo>
                      <a:pt x="105" y="65"/>
                    </a:lnTo>
                    <a:lnTo>
                      <a:pt x="112" y="68"/>
                    </a:lnTo>
                    <a:lnTo>
                      <a:pt x="115" y="73"/>
                    </a:lnTo>
                    <a:lnTo>
                      <a:pt x="116" y="74"/>
                    </a:lnTo>
                    <a:lnTo>
                      <a:pt x="116" y="76"/>
                    </a:lnTo>
                    <a:lnTo>
                      <a:pt x="116" y="77"/>
                    </a:lnTo>
                    <a:lnTo>
                      <a:pt x="117" y="80"/>
                    </a:lnTo>
                    <a:lnTo>
                      <a:pt x="117" y="86"/>
                    </a:lnTo>
                    <a:lnTo>
                      <a:pt x="116" y="91"/>
                    </a:lnTo>
                    <a:lnTo>
                      <a:pt x="115" y="97"/>
                    </a:lnTo>
                    <a:lnTo>
                      <a:pt x="113" y="103"/>
                    </a:lnTo>
                    <a:lnTo>
                      <a:pt x="111" y="104"/>
                    </a:lnTo>
                    <a:lnTo>
                      <a:pt x="107" y="105"/>
                    </a:lnTo>
                    <a:lnTo>
                      <a:pt x="102" y="109"/>
                    </a:lnTo>
                    <a:lnTo>
                      <a:pt x="96" y="112"/>
                    </a:lnTo>
                    <a:lnTo>
                      <a:pt x="86" y="117"/>
                    </a:lnTo>
                    <a:lnTo>
                      <a:pt x="77" y="122"/>
                    </a:lnTo>
                    <a:lnTo>
                      <a:pt x="64" y="128"/>
                    </a:lnTo>
                    <a:lnTo>
                      <a:pt x="52" y="135"/>
                    </a:lnTo>
                    <a:lnTo>
                      <a:pt x="79" y="185"/>
                    </a:lnTo>
                    <a:lnTo>
                      <a:pt x="157" y="145"/>
                    </a:lnTo>
                    <a:lnTo>
                      <a:pt x="160" y="137"/>
                    </a:lnTo>
                    <a:lnTo>
                      <a:pt x="166" y="127"/>
                    </a:lnTo>
                    <a:lnTo>
                      <a:pt x="172" y="105"/>
                    </a:lnTo>
                    <a:lnTo>
                      <a:pt x="174" y="77"/>
                    </a:lnTo>
                    <a:lnTo>
                      <a:pt x="166" y="48"/>
                    </a:lnTo>
                    <a:close/>
                  </a:path>
                </a:pathLst>
              </a:custGeom>
              <a:solidFill>
                <a:srgbClr val="FFDD8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3583" name="Freeform 36"/>
              <p:cNvSpPr>
                <a:spLocks/>
              </p:cNvSpPr>
              <p:nvPr/>
            </p:nvSpPr>
            <p:spPr bwMode="auto">
              <a:xfrm>
                <a:off x="3205" y="2717"/>
                <a:ext cx="62" cy="106"/>
              </a:xfrm>
              <a:custGeom>
                <a:avLst/>
                <a:gdLst>
                  <a:gd name="T0" fmla="*/ 0 w 125"/>
                  <a:gd name="T1" fmla="*/ 10 h 213"/>
                  <a:gd name="T2" fmla="*/ 36 w 125"/>
                  <a:gd name="T3" fmla="*/ 106 h 213"/>
                  <a:gd name="T4" fmla="*/ 62 w 125"/>
                  <a:gd name="T5" fmla="*/ 97 h 213"/>
                  <a:gd name="T6" fmla="*/ 27 w 125"/>
                  <a:gd name="T7" fmla="*/ 0 h 213"/>
                  <a:gd name="T8" fmla="*/ 0 w 125"/>
                  <a:gd name="T9" fmla="*/ 10 h 2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5"/>
                  <a:gd name="T16" fmla="*/ 0 h 213"/>
                  <a:gd name="T17" fmla="*/ 125 w 125"/>
                  <a:gd name="T18" fmla="*/ 213 h 2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5" h="213">
                    <a:moveTo>
                      <a:pt x="0" y="20"/>
                    </a:moveTo>
                    <a:lnTo>
                      <a:pt x="72" y="213"/>
                    </a:lnTo>
                    <a:lnTo>
                      <a:pt x="125" y="194"/>
                    </a:lnTo>
                    <a:lnTo>
                      <a:pt x="55" y="0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FFDD8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3584" name="Freeform 37"/>
              <p:cNvSpPr>
                <a:spLocks/>
              </p:cNvSpPr>
              <p:nvPr/>
            </p:nvSpPr>
            <p:spPr bwMode="auto">
              <a:xfrm>
                <a:off x="3310" y="2711"/>
                <a:ext cx="69" cy="106"/>
              </a:xfrm>
              <a:custGeom>
                <a:avLst/>
                <a:gdLst>
                  <a:gd name="T0" fmla="*/ 0 w 138"/>
                  <a:gd name="T1" fmla="*/ 93 h 211"/>
                  <a:gd name="T2" fmla="*/ 26 w 138"/>
                  <a:gd name="T3" fmla="*/ 106 h 211"/>
                  <a:gd name="T4" fmla="*/ 69 w 138"/>
                  <a:gd name="T5" fmla="*/ 12 h 211"/>
                  <a:gd name="T6" fmla="*/ 43 w 138"/>
                  <a:gd name="T7" fmla="*/ 0 h 211"/>
                  <a:gd name="T8" fmla="*/ 0 w 138"/>
                  <a:gd name="T9" fmla="*/ 93 h 2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8"/>
                  <a:gd name="T16" fmla="*/ 0 h 211"/>
                  <a:gd name="T17" fmla="*/ 138 w 138"/>
                  <a:gd name="T18" fmla="*/ 211 h 2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8" h="211">
                    <a:moveTo>
                      <a:pt x="0" y="186"/>
                    </a:moveTo>
                    <a:lnTo>
                      <a:pt x="52" y="211"/>
                    </a:lnTo>
                    <a:lnTo>
                      <a:pt x="138" y="24"/>
                    </a:lnTo>
                    <a:lnTo>
                      <a:pt x="87" y="0"/>
                    </a:lnTo>
                    <a:lnTo>
                      <a:pt x="0" y="186"/>
                    </a:lnTo>
                    <a:close/>
                  </a:path>
                </a:pathLst>
              </a:custGeom>
              <a:solidFill>
                <a:srgbClr val="FFDD8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3585" name="Freeform 38"/>
              <p:cNvSpPr>
                <a:spLocks/>
              </p:cNvSpPr>
              <p:nvPr/>
            </p:nvSpPr>
            <p:spPr bwMode="auto">
              <a:xfrm>
                <a:off x="3371" y="2806"/>
                <a:ext cx="107" cy="62"/>
              </a:xfrm>
              <a:custGeom>
                <a:avLst/>
                <a:gdLst>
                  <a:gd name="T0" fmla="*/ 0 w 214"/>
                  <a:gd name="T1" fmla="*/ 35 h 124"/>
                  <a:gd name="T2" fmla="*/ 11 w 214"/>
                  <a:gd name="T3" fmla="*/ 62 h 124"/>
                  <a:gd name="T4" fmla="*/ 107 w 214"/>
                  <a:gd name="T5" fmla="*/ 27 h 124"/>
                  <a:gd name="T6" fmla="*/ 97 w 214"/>
                  <a:gd name="T7" fmla="*/ 0 h 124"/>
                  <a:gd name="T8" fmla="*/ 0 w 214"/>
                  <a:gd name="T9" fmla="*/ 35 h 1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4"/>
                  <a:gd name="T16" fmla="*/ 0 h 124"/>
                  <a:gd name="T17" fmla="*/ 214 w 214"/>
                  <a:gd name="T18" fmla="*/ 124 h 1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4" h="124">
                    <a:moveTo>
                      <a:pt x="0" y="70"/>
                    </a:moveTo>
                    <a:lnTo>
                      <a:pt x="21" y="124"/>
                    </a:lnTo>
                    <a:lnTo>
                      <a:pt x="214" y="53"/>
                    </a:lnTo>
                    <a:lnTo>
                      <a:pt x="194" y="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FFDD8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3586" name="Freeform 39"/>
              <p:cNvSpPr>
                <a:spLocks/>
              </p:cNvSpPr>
              <p:nvPr/>
            </p:nvSpPr>
            <p:spPr bwMode="auto">
              <a:xfrm>
                <a:off x="3378" y="2910"/>
                <a:ext cx="105" cy="70"/>
              </a:xfrm>
              <a:custGeom>
                <a:avLst/>
                <a:gdLst>
                  <a:gd name="T0" fmla="*/ 0 w 211"/>
                  <a:gd name="T1" fmla="*/ 26 h 140"/>
                  <a:gd name="T2" fmla="*/ 94 w 211"/>
                  <a:gd name="T3" fmla="*/ 70 h 140"/>
                  <a:gd name="T4" fmla="*/ 105 w 211"/>
                  <a:gd name="T5" fmla="*/ 44 h 140"/>
                  <a:gd name="T6" fmla="*/ 12 w 211"/>
                  <a:gd name="T7" fmla="*/ 0 h 140"/>
                  <a:gd name="T8" fmla="*/ 0 w 211"/>
                  <a:gd name="T9" fmla="*/ 26 h 1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1"/>
                  <a:gd name="T16" fmla="*/ 0 h 140"/>
                  <a:gd name="T17" fmla="*/ 211 w 211"/>
                  <a:gd name="T18" fmla="*/ 140 h 1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1" h="140">
                    <a:moveTo>
                      <a:pt x="0" y="52"/>
                    </a:moveTo>
                    <a:lnTo>
                      <a:pt x="188" y="140"/>
                    </a:lnTo>
                    <a:lnTo>
                      <a:pt x="211" y="88"/>
                    </a:lnTo>
                    <a:lnTo>
                      <a:pt x="24" y="0"/>
                    </a:lnTo>
                    <a:lnTo>
                      <a:pt x="0" y="52"/>
                    </a:lnTo>
                    <a:close/>
                  </a:path>
                </a:pathLst>
              </a:custGeom>
              <a:solidFill>
                <a:srgbClr val="FFDD8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3587" name="Freeform 40"/>
              <p:cNvSpPr>
                <a:spLocks/>
              </p:cNvSpPr>
              <p:nvPr/>
            </p:nvSpPr>
            <p:spPr bwMode="auto">
              <a:xfrm>
                <a:off x="3327" y="2972"/>
                <a:ext cx="62" cy="107"/>
              </a:xfrm>
              <a:custGeom>
                <a:avLst/>
                <a:gdLst>
                  <a:gd name="T0" fmla="*/ 0 w 124"/>
                  <a:gd name="T1" fmla="*/ 10 h 213"/>
                  <a:gd name="T2" fmla="*/ 36 w 124"/>
                  <a:gd name="T3" fmla="*/ 107 h 213"/>
                  <a:gd name="T4" fmla="*/ 62 w 124"/>
                  <a:gd name="T5" fmla="*/ 97 h 213"/>
                  <a:gd name="T6" fmla="*/ 27 w 124"/>
                  <a:gd name="T7" fmla="*/ 0 h 213"/>
                  <a:gd name="T8" fmla="*/ 0 w 124"/>
                  <a:gd name="T9" fmla="*/ 10 h 2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4"/>
                  <a:gd name="T16" fmla="*/ 0 h 213"/>
                  <a:gd name="T17" fmla="*/ 124 w 124"/>
                  <a:gd name="T18" fmla="*/ 213 h 2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4" h="213">
                    <a:moveTo>
                      <a:pt x="0" y="19"/>
                    </a:moveTo>
                    <a:lnTo>
                      <a:pt x="71" y="213"/>
                    </a:lnTo>
                    <a:lnTo>
                      <a:pt x="124" y="193"/>
                    </a:lnTo>
                    <a:lnTo>
                      <a:pt x="53" y="0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FFDD8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3588" name="Freeform 41"/>
              <p:cNvSpPr>
                <a:spLocks/>
              </p:cNvSpPr>
              <p:nvPr/>
            </p:nvSpPr>
            <p:spPr bwMode="auto">
              <a:xfrm>
                <a:off x="2853" y="2755"/>
                <a:ext cx="40" cy="88"/>
              </a:xfrm>
              <a:custGeom>
                <a:avLst/>
                <a:gdLst>
                  <a:gd name="T0" fmla="*/ 0 w 79"/>
                  <a:gd name="T1" fmla="*/ 88 h 177"/>
                  <a:gd name="T2" fmla="*/ 0 w 79"/>
                  <a:gd name="T3" fmla="*/ 86 h 177"/>
                  <a:gd name="T4" fmla="*/ 0 w 79"/>
                  <a:gd name="T5" fmla="*/ 79 h 177"/>
                  <a:gd name="T6" fmla="*/ 1 w 79"/>
                  <a:gd name="T7" fmla="*/ 70 h 177"/>
                  <a:gd name="T8" fmla="*/ 3 w 79"/>
                  <a:gd name="T9" fmla="*/ 58 h 177"/>
                  <a:gd name="T10" fmla="*/ 7 w 79"/>
                  <a:gd name="T11" fmla="*/ 44 h 177"/>
                  <a:gd name="T12" fmla="*/ 14 w 79"/>
                  <a:gd name="T13" fmla="*/ 29 h 177"/>
                  <a:gd name="T14" fmla="*/ 25 w 79"/>
                  <a:gd name="T15" fmla="*/ 14 h 177"/>
                  <a:gd name="T16" fmla="*/ 40 w 79"/>
                  <a:gd name="T17" fmla="*/ 0 h 177"/>
                  <a:gd name="T18" fmla="*/ 39 w 79"/>
                  <a:gd name="T19" fmla="*/ 3 h 177"/>
                  <a:gd name="T20" fmla="*/ 37 w 79"/>
                  <a:gd name="T21" fmla="*/ 10 h 177"/>
                  <a:gd name="T22" fmla="*/ 33 w 79"/>
                  <a:gd name="T23" fmla="*/ 21 h 177"/>
                  <a:gd name="T24" fmla="*/ 29 w 79"/>
                  <a:gd name="T25" fmla="*/ 35 h 177"/>
                  <a:gd name="T26" fmla="*/ 23 w 79"/>
                  <a:gd name="T27" fmla="*/ 49 h 177"/>
                  <a:gd name="T28" fmla="*/ 16 w 79"/>
                  <a:gd name="T29" fmla="*/ 64 h 177"/>
                  <a:gd name="T30" fmla="*/ 9 w 79"/>
                  <a:gd name="T31" fmla="*/ 77 h 177"/>
                  <a:gd name="T32" fmla="*/ 0 w 79"/>
                  <a:gd name="T33" fmla="*/ 88 h 17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9"/>
                  <a:gd name="T52" fmla="*/ 0 h 177"/>
                  <a:gd name="T53" fmla="*/ 79 w 79"/>
                  <a:gd name="T54" fmla="*/ 177 h 17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9" h="177">
                    <a:moveTo>
                      <a:pt x="0" y="177"/>
                    </a:moveTo>
                    <a:lnTo>
                      <a:pt x="0" y="172"/>
                    </a:lnTo>
                    <a:lnTo>
                      <a:pt x="0" y="159"/>
                    </a:lnTo>
                    <a:lnTo>
                      <a:pt x="1" y="140"/>
                    </a:lnTo>
                    <a:lnTo>
                      <a:pt x="5" y="116"/>
                    </a:lnTo>
                    <a:lnTo>
                      <a:pt x="13" y="88"/>
                    </a:lnTo>
                    <a:lnTo>
                      <a:pt x="27" y="58"/>
                    </a:lnTo>
                    <a:lnTo>
                      <a:pt x="49" y="28"/>
                    </a:lnTo>
                    <a:lnTo>
                      <a:pt x="79" y="0"/>
                    </a:lnTo>
                    <a:lnTo>
                      <a:pt x="78" y="6"/>
                    </a:lnTo>
                    <a:lnTo>
                      <a:pt x="73" y="21"/>
                    </a:lnTo>
                    <a:lnTo>
                      <a:pt x="66" y="43"/>
                    </a:lnTo>
                    <a:lnTo>
                      <a:pt x="57" y="71"/>
                    </a:lnTo>
                    <a:lnTo>
                      <a:pt x="46" y="99"/>
                    </a:lnTo>
                    <a:lnTo>
                      <a:pt x="32" y="128"/>
                    </a:lnTo>
                    <a:lnTo>
                      <a:pt x="17" y="155"/>
                    </a:lnTo>
                    <a:lnTo>
                      <a:pt x="0" y="177"/>
                    </a:lnTo>
                    <a:close/>
                  </a:path>
                </a:pathLst>
              </a:custGeom>
              <a:solidFill>
                <a:srgbClr val="EFD1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3589" name="Freeform 42"/>
              <p:cNvSpPr>
                <a:spLocks/>
              </p:cNvSpPr>
              <p:nvPr/>
            </p:nvSpPr>
            <p:spPr bwMode="auto">
              <a:xfrm>
                <a:off x="2585" y="2684"/>
                <a:ext cx="133" cy="194"/>
              </a:xfrm>
              <a:custGeom>
                <a:avLst/>
                <a:gdLst>
                  <a:gd name="T0" fmla="*/ 133 w 266"/>
                  <a:gd name="T1" fmla="*/ 194 h 387"/>
                  <a:gd name="T2" fmla="*/ 133 w 266"/>
                  <a:gd name="T3" fmla="*/ 192 h 387"/>
                  <a:gd name="T4" fmla="*/ 131 w 266"/>
                  <a:gd name="T5" fmla="*/ 187 h 387"/>
                  <a:gd name="T6" fmla="*/ 128 w 266"/>
                  <a:gd name="T7" fmla="*/ 179 h 387"/>
                  <a:gd name="T8" fmla="*/ 123 w 266"/>
                  <a:gd name="T9" fmla="*/ 168 h 387"/>
                  <a:gd name="T10" fmla="*/ 118 w 266"/>
                  <a:gd name="T11" fmla="*/ 156 h 387"/>
                  <a:gd name="T12" fmla="*/ 112 w 266"/>
                  <a:gd name="T13" fmla="*/ 142 h 387"/>
                  <a:gd name="T14" fmla="*/ 104 w 266"/>
                  <a:gd name="T15" fmla="*/ 127 h 387"/>
                  <a:gd name="T16" fmla="*/ 96 w 266"/>
                  <a:gd name="T17" fmla="*/ 111 h 387"/>
                  <a:gd name="T18" fmla="*/ 87 w 266"/>
                  <a:gd name="T19" fmla="*/ 94 h 387"/>
                  <a:gd name="T20" fmla="*/ 77 w 266"/>
                  <a:gd name="T21" fmla="*/ 77 h 387"/>
                  <a:gd name="T22" fmla="*/ 67 w 266"/>
                  <a:gd name="T23" fmla="*/ 61 h 387"/>
                  <a:gd name="T24" fmla="*/ 54 w 266"/>
                  <a:gd name="T25" fmla="*/ 46 h 387"/>
                  <a:gd name="T26" fmla="*/ 42 w 266"/>
                  <a:gd name="T27" fmla="*/ 31 h 387"/>
                  <a:gd name="T28" fmla="*/ 28 w 266"/>
                  <a:gd name="T29" fmla="*/ 19 h 387"/>
                  <a:gd name="T30" fmla="*/ 15 w 266"/>
                  <a:gd name="T31" fmla="*/ 8 h 387"/>
                  <a:gd name="T32" fmla="*/ 0 w 266"/>
                  <a:gd name="T33" fmla="*/ 0 h 387"/>
                  <a:gd name="T34" fmla="*/ 1 w 266"/>
                  <a:gd name="T35" fmla="*/ 0 h 387"/>
                  <a:gd name="T36" fmla="*/ 5 w 266"/>
                  <a:gd name="T37" fmla="*/ 1 h 387"/>
                  <a:gd name="T38" fmla="*/ 11 w 266"/>
                  <a:gd name="T39" fmla="*/ 2 h 387"/>
                  <a:gd name="T40" fmla="*/ 18 w 266"/>
                  <a:gd name="T41" fmla="*/ 5 h 387"/>
                  <a:gd name="T42" fmla="*/ 27 w 266"/>
                  <a:gd name="T43" fmla="*/ 9 h 387"/>
                  <a:gd name="T44" fmla="*/ 37 w 266"/>
                  <a:gd name="T45" fmla="*/ 14 h 387"/>
                  <a:gd name="T46" fmla="*/ 48 w 266"/>
                  <a:gd name="T47" fmla="*/ 21 h 387"/>
                  <a:gd name="T48" fmla="*/ 60 w 266"/>
                  <a:gd name="T49" fmla="*/ 29 h 387"/>
                  <a:gd name="T50" fmla="*/ 71 w 266"/>
                  <a:gd name="T51" fmla="*/ 40 h 387"/>
                  <a:gd name="T52" fmla="*/ 83 w 266"/>
                  <a:gd name="T53" fmla="*/ 54 h 387"/>
                  <a:gd name="T54" fmla="*/ 94 w 266"/>
                  <a:gd name="T55" fmla="*/ 69 h 387"/>
                  <a:gd name="T56" fmla="*/ 104 w 266"/>
                  <a:gd name="T57" fmla="*/ 88 h 387"/>
                  <a:gd name="T58" fmla="*/ 114 w 266"/>
                  <a:gd name="T59" fmla="*/ 110 h 387"/>
                  <a:gd name="T60" fmla="*/ 122 w 266"/>
                  <a:gd name="T61" fmla="*/ 134 h 387"/>
                  <a:gd name="T62" fmla="*/ 129 w 266"/>
                  <a:gd name="T63" fmla="*/ 162 h 387"/>
                  <a:gd name="T64" fmla="*/ 133 w 266"/>
                  <a:gd name="T65" fmla="*/ 194 h 38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66"/>
                  <a:gd name="T100" fmla="*/ 0 h 387"/>
                  <a:gd name="T101" fmla="*/ 266 w 266"/>
                  <a:gd name="T102" fmla="*/ 387 h 38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66" h="387">
                    <a:moveTo>
                      <a:pt x="266" y="387"/>
                    </a:moveTo>
                    <a:lnTo>
                      <a:pt x="265" y="383"/>
                    </a:lnTo>
                    <a:lnTo>
                      <a:pt x="261" y="373"/>
                    </a:lnTo>
                    <a:lnTo>
                      <a:pt x="256" y="357"/>
                    </a:lnTo>
                    <a:lnTo>
                      <a:pt x="247" y="336"/>
                    </a:lnTo>
                    <a:lnTo>
                      <a:pt x="237" y="312"/>
                    </a:lnTo>
                    <a:lnTo>
                      <a:pt x="224" y="283"/>
                    </a:lnTo>
                    <a:lnTo>
                      <a:pt x="209" y="253"/>
                    </a:lnTo>
                    <a:lnTo>
                      <a:pt x="193" y="221"/>
                    </a:lnTo>
                    <a:lnTo>
                      <a:pt x="175" y="187"/>
                    </a:lnTo>
                    <a:lnTo>
                      <a:pt x="155" y="154"/>
                    </a:lnTo>
                    <a:lnTo>
                      <a:pt x="133" y="122"/>
                    </a:lnTo>
                    <a:lnTo>
                      <a:pt x="109" y="91"/>
                    </a:lnTo>
                    <a:lnTo>
                      <a:pt x="84" y="62"/>
                    </a:lnTo>
                    <a:lnTo>
                      <a:pt x="57" y="38"/>
                    </a:lnTo>
                    <a:lnTo>
                      <a:pt x="30" y="16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10" y="2"/>
                    </a:lnTo>
                    <a:lnTo>
                      <a:pt x="22" y="4"/>
                    </a:lnTo>
                    <a:lnTo>
                      <a:pt x="37" y="10"/>
                    </a:lnTo>
                    <a:lnTo>
                      <a:pt x="54" y="17"/>
                    </a:lnTo>
                    <a:lnTo>
                      <a:pt x="75" y="27"/>
                    </a:lnTo>
                    <a:lnTo>
                      <a:pt x="97" y="41"/>
                    </a:lnTo>
                    <a:lnTo>
                      <a:pt x="120" y="58"/>
                    </a:lnTo>
                    <a:lnTo>
                      <a:pt x="143" y="80"/>
                    </a:lnTo>
                    <a:lnTo>
                      <a:pt x="166" y="107"/>
                    </a:lnTo>
                    <a:lnTo>
                      <a:pt x="188" y="138"/>
                    </a:lnTo>
                    <a:lnTo>
                      <a:pt x="208" y="175"/>
                    </a:lnTo>
                    <a:lnTo>
                      <a:pt x="228" y="219"/>
                    </a:lnTo>
                    <a:lnTo>
                      <a:pt x="244" y="267"/>
                    </a:lnTo>
                    <a:lnTo>
                      <a:pt x="257" y="323"/>
                    </a:lnTo>
                    <a:lnTo>
                      <a:pt x="266" y="387"/>
                    </a:lnTo>
                    <a:close/>
                  </a:path>
                </a:pathLst>
              </a:custGeom>
              <a:solidFill>
                <a:srgbClr val="D1F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3590" name="Freeform 43"/>
              <p:cNvSpPr>
                <a:spLocks/>
              </p:cNvSpPr>
              <p:nvPr/>
            </p:nvSpPr>
            <p:spPr bwMode="auto">
              <a:xfrm>
                <a:off x="2921" y="2726"/>
                <a:ext cx="80" cy="147"/>
              </a:xfrm>
              <a:custGeom>
                <a:avLst/>
                <a:gdLst>
                  <a:gd name="T0" fmla="*/ 0 w 161"/>
                  <a:gd name="T1" fmla="*/ 6 h 294"/>
                  <a:gd name="T2" fmla="*/ 3 w 161"/>
                  <a:gd name="T3" fmla="*/ 12 h 294"/>
                  <a:gd name="T4" fmla="*/ 12 w 161"/>
                  <a:gd name="T5" fmla="*/ 27 h 294"/>
                  <a:gd name="T6" fmla="*/ 23 w 161"/>
                  <a:gd name="T7" fmla="*/ 47 h 294"/>
                  <a:gd name="T8" fmla="*/ 32 w 161"/>
                  <a:gd name="T9" fmla="*/ 70 h 294"/>
                  <a:gd name="T10" fmla="*/ 38 w 161"/>
                  <a:gd name="T11" fmla="*/ 91 h 294"/>
                  <a:gd name="T12" fmla="*/ 36 w 161"/>
                  <a:gd name="T13" fmla="*/ 107 h 294"/>
                  <a:gd name="T14" fmla="*/ 25 w 161"/>
                  <a:gd name="T15" fmla="*/ 115 h 294"/>
                  <a:gd name="T16" fmla="*/ 0 w 161"/>
                  <a:gd name="T17" fmla="*/ 111 h 294"/>
                  <a:gd name="T18" fmla="*/ 2 w 161"/>
                  <a:gd name="T19" fmla="*/ 114 h 294"/>
                  <a:gd name="T20" fmla="*/ 9 w 161"/>
                  <a:gd name="T21" fmla="*/ 121 h 294"/>
                  <a:gd name="T22" fmla="*/ 18 w 161"/>
                  <a:gd name="T23" fmla="*/ 131 h 294"/>
                  <a:gd name="T24" fmla="*/ 29 w 161"/>
                  <a:gd name="T25" fmla="*/ 139 h 294"/>
                  <a:gd name="T26" fmla="*/ 41 w 161"/>
                  <a:gd name="T27" fmla="*/ 146 h 294"/>
                  <a:gd name="T28" fmla="*/ 55 w 161"/>
                  <a:gd name="T29" fmla="*/ 147 h 294"/>
                  <a:gd name="T30" fmla="*/ 66 w 161"/>
                  <a:gd name="T31" fmla="*/ 142 h 294"/>
                  <a:gd name="T32" fmla="*/ 77 w 161"/>
                  <a:gd name="T33" fmla="*/ 127 h 294"/>
                  <a:gd name="T34" fmla="*/ 79 w 161"/>
                  <a:gd name="T35" fmla="*/ 117 h 294"/>
                  <a:gd name="T36" fmla="*/ 80 w 161"/>
                  <a:gd name="T37" fmla="*/ 106 h 294"/>
                  <a:gd name="T38" fmla="*/ 79 w 161"/>
                  <a:gd name="T39" fmla="*/ 94 h 294"/>
                  <a:gd name="T40" fmla="*/ 75 w 161"/>
                  <a:gd name="T41" fmla="*/ 81 h 294"/>
                  <a:gd name="T42" fmla="*/ 70 w 161"/>
                  <a:gd name="T43" fmla="*/ 70 h 294"/>
                  <a:gd name="T44" fmla="*/ 63 w 161"/>
                  <a:gd name="T45" fmla="*/ 57 h 294"/>
                  <a:gd name="T46" fmla="*/ 56 w 161"/>
                  <a:gd name="T47" fmla="*/ 46 h 294"/>
                  <a:gd name="T48" fmla="*/ 48 w 161"/>
                  <a:gd name="T49" fmla="*/ 35 h 294"/>
                  <a:gd name="T50" fmla="*/ 40 w 161"/>
                  <a:gd name="T51" fmla="*/ 25 h 294"/>
                  <a:gd name="T52" fmla="*/ 31 w 161"/>
                  <a:gd name="T53" fmla="*/ 17 h 294"/>
                  <a:gd name="T54" fmla="*/ 24 w 161"/>
                  <a:gd name="T55" fmla="*/ 9 h 294"/>
                  <a:gd name="T56" fmla="*/ 16 w 161"/>
                  <a:gd name="T57" fmla="*/ 4 h 294"/>
                  <a:gd name="T58" fmla="*/ 10 w 161"/>
                  <a:gd name="T59" fmla="*/ 1 h 294"/>
                  <a:gd name="T60" fmla="*/ 5 w 161"/>
                  <a:gd name="T61" fmla="*/ 0 h 294"/>
                  <a:gd name="T62" fmla="*/ 1 w 161"/>
                  <a:gd name="T63" fmla="*/ 2 h 294"/>
                  <a:gd name="T64" fmla="*/ 0 w 161"/>
                  <a:gd name="T65" fmla="*/ 6 h 29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61"/>
                  <a:gd name="T100" fmla="*/ 0 h 294"/>
                  <a:gd name="T101" fmla="*/ 161 w 161"/>
                  <a:gd name="T102" fmla="*/ 294 h 294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61" h="294">
                    <a:moveTo>
                      <a:pt x="0" y="13"/>
                    </a:moveTo>
                    <a:lnTo>
                      <a:pt x="7" y="25"/>
                    </a:lnTo>
                    <a:lnTo>
                      <a:pt x="25" y="55"/>
                    </a:lnTo>
                    <a:lnTo>
                      <a:pt x="47" y="95"/>
                    </a:lnTo>
                    <a:lnTo>
                      <a:pt x="65" y="140"/>
                    </a:lnTo>
                    <a:lnTo>
                      <a:pt x="77" y="183"/>
                    </a:lnTo>
                    <a:lnTo>
                      <a:pt x="73" y="215"/>
                    </a:lnTo>
                    <a:lnTo>
                      <a:pt x="50" y="231"/>
                    </a:lnTo>
                    <a:lnTo>
                      <a:pt x="0" y="223"/>
                    </a:lnTo>
                    <a:lnTo>
                      <a:pt x="5" y="229"/>
                    </a:lnTo>
                    <a:lnTo>
                      <a:pt x="18" y="243"/>
                    </a:lnTo>
                    <a:lnTo>
                      <a:pt x="36" y="261"/>
                    </a:lnTo>
                    <a:lnTo>
                      <a:pt x="59" y="278"/>
                    </a:lnTo>
                    <a:lnTo>
                      <a:pt x="83" y="291"/>
                    </a:lnTo>
                    <a:lnTo>
                      <a:pt x="110" y="294"/>
                    </a:lnTo>
                    <a:lnTo>
                      <a:pt x="133" y="284"/>
                    </a:lnTo>
                    <a:lnTo>
                      <a:pt x="154" y="255"/>
                    </a:lnTo>
                    <a:lnTo>
                      <a:pt x="159" y="235"/>
                    </a:lnTo>
                    <a:lnTo>
                      <a:pt x="161" y="212"/>
                    </a:lnTo>
                    <a:lnTo>
                      <a:pt x="158" y="188"/>
                    </a:lnTo>
                    <a:lnTo>
                      <a:pt x="150" y="163"/>
                    </a:lnTo>
                    <a:lnTo>
                      <a:pt x="140" y="139"/>
                    </a:lnTo>
                    <a:lnTo>
                      <a:pt x="127" y="115"/>
                    </a:lnTo>
                    <a:lnTo>
                      <a:pt x="112" y="92"/>
                    </a:lnTo>
                    <a:lnTo>
                      <a:pt x="96" y="70"/>
                    </a:lnTo>
                    <a:lnTo>
                      <a:pt x="80" y="50"/>
                    </a:lnTo>
                    <a:lnTo>
                      <a:pt x="63" y="33"/>
                    </a:lnTo>
                    <a:lnTo>
                      <a:pt x="48" y="18"/>
                    </a:lnTo>
                    <a:lnTo>
                      <a:pt x="33" y="8"/>
                    </a:lnTo>
                    <a:lnTo>
                      <a:pt x="20" y="2"/>
                    </a:lnTo>
                    <a:lnTo>
                      <a:pt x="10" y="0"/>
                    </a:lnTo>
                    <a:lnTo>
                      <a:pt x="3" y="4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D1F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3591" name="Freeform 44"/>
              <p:cNvSpPr>
                <a:spLocks/>
              </p:cNvSpPr>
              <p:nvPr/>
            </p:nvSpPr>
            <p:spPr bwMode="auto">
              <a:xfrm>
                <a:off x="2770" y="2936"/>
                <a:ext cx="116" cy="103"/>
              </a:xfrm>
              <a:custGeom>
                <a:avLst/>
                <a:gdLst>
                  <a:gd name="T0" fmla="*/ 104 w 231"/>
                  <a:gd name="T1" fmla="*/ 0 h 206"/>
                  <a:gd name="T2" fmla="*/ 104 w 231"/>
                  <a:gd name="T3" fmla="*/ 1 h 206"/>
                  <a:gd name="T4" fmla="*/ 103 w 231"/>
                  <a:gd name="T5" fmla="*/ 4 h 206"/>
                  <a:gd name="T6" fmla="*/ 102 w 231"/>
                  <a:gd name="T7" fmla="*/ 9 h 206"/>
                  <a:gd name="T8" fmla="*/ 100 w 231"/>
                  <a:gd name="T9" fmla="*/ 15 h 206"/>
                  <a:gd name="T10" fmla="*/ 97 w 231"/>
                  <a:gd name="T11" fmla="*/ 22 h 206"/>
                  <a:gd name="T12" fmla="*/ 94 w 231"/>
                  <a:gd name="T13" fmla="*/ 30 h 206"/>
                  <a:gd name="T14" fmla="*/ 90 w 231"/>
                  <a:gd name="T15" fmla="*/ 39 h 206"/>
                  <a:gd name="T16" fmla="*/ 85 w 231"/>
                  <a:gd name="T17" fmla="*/ 48 h 206"/>
                  <a:gd name="T18" fmla="*/ 79 w 231"/>
                  <a:gd name="T19" fmla="*/ 57 h 206"/>
                  <a:gd name="T20" fmla="*/ 72 w 231"/>
                  <a:gd name="T21" fmla="*/ 66 h 206"/>
                  <a:gd name="T22" fmla="*/ 63 w 231"/>
                  <a:gd name="T23" fmla="*/ 74 h 206"/>
                  <a:gd name="T24" fmla="*/ 54 w 231"/>
                  <a:gd name="T25" fmla="*/ 81 h 206"/>
                  <a:gd name="T26" fmla="*/ 42 w 231"/>
                  <a:gd name="T27" fmla="*/ 88 h 206"/>
                  <a:gd name="T28" fmla="*/ 30 w 231"/>
                  <a:gd name="T29" fmla="*/ 94 h 206"/>
                  <a:gd name="T30" fmla="*/ 16 w 231"/>
                  <a:gd name="T31" fmla="*/ 97 h 206"/>
                  <a:gd name="T32" fmla="*/ 0 w 231"/>
                  <a:gd name="T33" fmla="*/ 99 h 206"/>
                  <a:gd name="T34" fmla="*/ 1 w 231"/>
                  <a:gd name="T35" fmla="*/ 99 h 206"/>
                  <a:gd name="T36" fmla="*/ 4 w 231"/>
                  <a:gd name="T37" fmla="*/ 99 h 206"/>
                  <a:gd name="T38" fmla="*/ 7 w 231"/>
                  <a:gd name="T39" fmla="*/ 100 h 206"/>
                  <a:gd name="T40" fmla="*/ 12 w 231"/>
                  <a:gd name="T41" fmla="*/ 101 h 206"/>
                  <a:gd name="T42" fmla="*/ 18 w 231"/>
                  <a:gd name="T43" fmla="*/ 102 h 206"/>
                  <a:gd name="T44" fmla="*/ 25 w 231"/>
                  <a:gd name="T45" fmla="*/ 103 h 206"/>
                  <a:gd name="T46" fmla="*/ 32 w 231"/>
                  <a:gd name="T47" fmla="*/ 103 h 206"/>
                  <a:gd name="T48" fmla="*/ 40 w 231"/>
                  <a:gd name="T49" fmla="*/ 103 h 206"/>
                  <a:gd name="T50" fmla="*/ 49 w 231"/>
                  <a:gd name="T51" fmla="*/ 103 h 206"/>
                  <a:gd name="T52" fmla="*/ 57 w 231"/>
                  <a:gd name="T53" fmla="*/ 102 h 206"/>
                  <a:gd name="T54" fmla="*/ 65 w 231"/>
                  <a:gd name="T55" fmla="*/ 100 h 206"/>
                  <a:gd name="T56" fmla="*/ 74 w 231"/>
                  <a:gd name="T57" fmla="*/ 97 h 206"/>
                  <a:gd name="T58" fmla="*/ 82 w 231"/>
                  <a:gd name="T59" fmla="*/ 93 h 206"/>
                  <a:gd name="T60" fmla="*/ 89 w 231"/>
                  <a:gd name="T61" fmla="*/ 88 h 206"/>
                  <a:gd name="T62" fmla="*/ 96 w 231"/>
                  <a:gd name="T63" fmla="*/ 82 h 206"/>
                  <a:gd name="T64" fmla="*/ 102 w 231"/>
                  <a:gd name="T65" fmla="*/ 75 h 206"/>
                  <a:gd name="T66" fmla="*/ 111 w 231"/>
                  <a:gd name="T67" fmla="*/ 58 h 206"/>
                  <a:gd name="T68" fmla="*/ 115 w 231"/>
                  <a:gd name="T69" fmla="*/ 44 h 206"/>
                  <a:gd name="T70" fmla="*/ 116 w 231"/>
                  <a:gd name="T71" fmla="*/ 31 h 206"/>
                  <a:gd name="T72" fmla="*/ 114 w 231"/>
                  <a:gd name="T73" fmla="*/ 21 h 206"/>
                  <a:gd name="T74" fmla="*/ 111 w 231"/>
                  <a:gd name="T75" fmla="*/ 12 h 206"/>
                  <a:gd name="T76" fmla="*/ 108 w 231"/>
                  <a:gd name="T77" fmla="*/ 5 h 206"/>
                  <a:gd name="T78" fmla="*/ 105 w 231"/>
                  <a:gd name="T79" fmla="*/ 1 h 206"/>
                  <a:gd name="T80" fmla="*/ 104 w 231"/>
                  <a:gd name="T81" fmla="*/ 0 h 20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31"/>
                  <a:gd name="T124" fmla="*/ 0 h 206"/>
                  <a:gd name="T125" fmla="*/ 231 w 231"/>
                  <a:gd name="T126" fmla="*/ 206 h 20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31" h="206">
                    <a:moveTo>
                      <a:pt x="207" y="0"/>
                    </a:moveTo>
                    <a:lnTo>
                      <a:pt x="207" y="2"/>
                    </a:lnTo>
                    <a:lnTo>
                      <a:pt x="206" y="8"/>
                    </a:lnTo>
                    <a:lnTo>
                      <a:pt x="203" y="17"/>
                    </a:lnTo>
                    <a:lnTo>
                      <a:pt x="199" y="30"/>
                    </a:lnTo>
                    <a:lnTo>
                      <a:pt x="194" y="44"/>
                    </a:lnTo>
                    <a:lnTo>
                      <a:pt x="188" y="60"/>
                    </a:lnTo>
                    <a:lnTo>
                      <a:pt x="179" y="77"/>
                    </a:lnTo>
                    <a:lnTo>
                      <a:pt x="169" y="96"/>
                    </a:lnTo>
                    <a:lnTo>
                      <a:pt x="158" y="114"/>
                    </a:lnTo>
                    <a:lnTo>
                      <a:pt x="143" y="131"/>
                    </a:lnTo>
                    <a:lnTo>
                      <a:pt x="126" y="147"/>
                    </a:lnTo>
                    <a:lnTo>
                      <a:pt x="107" y="162"/>
                    </a:lnTo>
                    <a:lnTo>
                      <a:pt x="84" y="176"/>
                    </a:lnTo>
                    <a:lnTo>
                      <a:pt x="60" y="187"/>
                    </a:lnTo>
                    <a:lnTo>
                      <a:pt x="31" y="193"/>
                    </a:lnTo>
                    <a:lnTo>
                      <a:pt x="0" y="197"/>
                    </a:lnTo>
                    <a:lnTo>
                      <a:pt x="1" y="197"/>
                    </a:lnTo>
                    <a:lnTo>
                      <a:pt x="7" y="198"/>
                    </a:lnTo>
                    <a:lnTo>
                      <a:pt x="14" y="200"/>
                    </a:lnTo>
                    <a:lnTo>
                      <a:pt x="23" y="202"/>
                    </a:lnTo>
                    <a:lnTo>
                      <a:pt x="35" y="204"/>
                    </a:lnTo>
                    <a:lnTo>
                      <a:pt x="49" y="205"/>
                    </a:lnTo>
                    <a:lnTo>
                      <a:pt x="64" y="206"/>
                    </a:lnTo>
                    <a:lnTo>
                      <a:pt x="79" y="206"/>
                    </a:lnTo>
                    <a:lnTo>
                      <a:pt x="97" y="205"/>
                    </a:lnTo>
                    <a:lnTo>
                      <a:pt x="114" y="203"/>
                    </a:lnTo>
                    <a:lnTo>
                      <a:pt x="130" y="199"/>
                    </a:lnTo>
                    <a:lnTo>
                      <a:pt x="147" y="193"/>
                    </a:lnTo>
                    <a:lnTo>
                      <a:pt x="163" y="185"/>
                    </a:lnTo>
                    <a:lnTo>
                      <a:pt x="178" y="176"/>
                    </a:lnTo>
                    <a:lnTo>
                      <a:pt x="192" y="164"/>
                    </a:lnTo>
                    <a:lnTo>
                      <a:pt x="204" y="149"/>
                    </a:lnTo>
                    <a:lnTo>
                      <a:pt x="221" y="116"/>
                    </a:lnTo>
                    <a:lnTo>
                      <a:pt x="229" y="88"/>
                    </a:lnTo>
                    <a:lnTo>
                      <a:pt x="231" y="62"/>
                    </a:lnTo>
                    <a:lnTo>
                      <a:pt x="228" y="41"/>
                    </a:lnTo>
                    <a:lnTo>
                      <a:pt x="222" y="24"/>
                    </a:lnTo>
                    <a:lnTo>
                      <a:pt x="215" y="10"/>
                    </a:lnTo>
                    <a:lnTo>
                      <a:pt x="209" y="2"/>
                    </a:lnTo>
                    <a:lnTo>
                      <a:pt x="207" y="0"/>
                    </a:lnTo>
                    <a:close/>
                  </a:path>
                </a:pathLst>
              </a:custGeom>
              <a:solidFill>
                <a:srgbClr val="D1F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3592" name="Freeform 45"/>
              <p:cNvSpPr>
                <a:spLocks/>
              </p:cNvSpPr>
              <p:nvPr/>
            </p:nvSpPr>
            <p:spPr bwMode="auto">
              <a:xfrm>
                <a:off x="2651" y="2936"/>
                <a:ext cx="116" cy="103"/>
              </a:xfrm>
              <a:custGeom>
                <a:avLst/>
                <a:gdLst>
                  <a:gd name="T0" fmla="*/ 12 w 233"/>
                  <a:gd name="T1" fmla="*/ 0 h 206"/>
                  <a:gd name="T2" fmla="*/ 12 w 233"/>
                  <a:gd name="T3" fmla="*/ 1 h 206"/>
                  <a:gd name="T4" fmla="*/ 13 w 233"/>
                  <a:gd name="T5" fmla="*/ 4 h 206"/>
                  <a:gd name="T6" fmla="*/ 14 w 233"/>
                  <a:gd name="T7" fmla="*/ 9 h 206"/>
                  <a:gd name="T8" fmla="*/ 16 w 233"/>
                  <a:gd name="T9" fmla="*/ 15 h 206"/>
                  <a:gd name="T10" fmla="*/ 18 w 233"/>
                  <a:gd name="T11" fmla="*/ 22 h 206"/>
                  <a:gd name="T12" fmla="*/ 22 w 233"/>
                  <a:gd name="T13" fmla="*/ 30 h 206"/>
                  <a:gd name="T14" fmla="*/ 26 w 233"/>
                  <a:gd name="T15" fmla="*/ 39 h 206"/>
                  <a:gd name="T16" fmla="*/ 31 w 233"/>
                  <a:gd name="T17" fmla="*/ 48 h 206"/>
                  <a:gd name="T18" fmla="*/ 37 w 233"/>
                  <a:gd name="T19" fmla="*/ 57 h 206"/>
                  <a:gd name="T20" fmla="*/ 44 w 233"/>
                  <a:gd name="T21" fmla="*/ 66 h 206"/>
                  <a:gd name="T22" fmla="*/ 53 w 233"/>
                  <a:gd name="T23" fmla="*/ 74 h 206"/>
                  <a:gd name="T24" fmla="*/ 63 w 233"/>
                  <a:gd name="T25" fmla="*/ 81 h 206"/>
                  <a:gd name="T26" fmla="*/ 74 w 233"/>
                  <a:gd name="T27" fmla="*/ 88 h 206"/>
                  <a:gd name="T28" fmla="*/ 86 w 233"/>
                  <a:gd name="T29" fmla="*/ 94 h 206"/>
                  <a:gd name="T30" fmla="*/ 101 w 233"/>
                  <a:gd name="T31" fmla="*/ 97 h 206"/>
                  <a:gd name="T32" fmla="*/ 116 w 233"/>
                  <a:gd name="T33" fmla="*/ 99 h 206"/>
                  <a:gd name="T34" fmla="*/ 116 w 233"/>
                  <a:gd name="T35" fmla="*/ 99 h 206"/>
                  <a:gd name="T36" fmla="*/ 113 w 233"/>
                  <a:gd name="T37" fmla="*/ 99 h 206"/>
                  <a:gd name="T38" fmla="*/ 109 w 233"/>
                  <a:gd name="T39" fmla="*/ 100 h 206"/>
                  <a:gd name="T40" fmla="*/ 105 w 233"/>
                  <a:gd name="T41" fmla="*/ 101 h 206"/>
                  <a:gd name="T42" fmla="*/ 98 w 233"/>
                  <a:gd name="T43" fmla="*/ 102 h 206"/>
                  <a:gd name="T44" fmla="*/ 92 w 233"/>
                  <a:gd name="T45" fmla="*/ 103 h 206"/>
                  <a:gd name="T46" fmla="*/ 84 w 233"/>
                  <a:gd name="T47" fmla="*/ 103 h 206"/>
                  <a:gd name="T48" fmla="*/ 76 w 233"/>
                  <a:gd name="T49" fmla="*/ 103 h 206"/>
                  <a:gd name="T50" fmla="*/ 68 w 233"/>
                  <a:gd name="T51" fmla="*/ 103 h 206"/>
                  <a:gd name="T52" fmla="*/ 60 w 233"/>
                  <a:gd name="T53" fmla="*/ 102 h 206"/>
                  <a:gd name="T54" fmla="*/ 51 w 233"/>
                  <a:gd name="T55" fmla="*/ 100 h 206"/>
                  <a:gd name="T56" fmla="*/ 42 w 233"/>
                  <a:gd name="T57" fmla="*/ 97 h 206"/>
                  <a:gd name="T58" fmla="*/ 34 w 233"/>
                  <a:gd name="T59" fmla="*/ 93 h 206"/>
                  <a:gd name="T60" fmla="*/ 27 w 233"/>
                  <a:gd name="T61" fmla="*/ 88 h 206"/>
                  <a:gd name="T62" fmla="*/ 20 w 233"/>
                  <a:gd name="T63" fmla="*/ 82 h 206"/>
                  <a:gd name="T64" fmla="*/ 14 w 233"/>
                  <a:gd name="T65" fmla="*/ 75 h 206"/>
                  <a:gd name="T66" fmla="*/ 5 w 233"/>
                  <a:gd name="T67" fmla="*/ 58 h 206"/>
                  <a:gd name="T68" fmla="*/ 1 w 233"/>
                  <a:gd name="T69" fmla="*/ 44 h 206"/>
                  <a:gd name="T70" fmla="*/ 0 w 233"/>
                  <a:gd name="T71" fmla="*/ 31 h 206"/>
                  <a:gd name="T72" fmla="*/ 2 w 233"/>
                  <a:gd name="T73" fmla="*/ 21 h 206"/>
                  <a:gd name="T74" fmla="*/ 4 w 233"/>
                  <a:gd name="T75" fmla="*/ 12 h 206"/>
                  <a:gd name="T76" fmla="*/ 8 w 233"/>
                  <a:gd name="T77" fmla="*/ 5 h 206"/>
                  <a:gd name="T78" fmla="*/ 11 w 233"/>
                  <a:gd name="T79" fmla="*/ 1 h 206"/>
                  <a:gd name="T80" fmla="*/ 12 w 233"/>
                  <a:gd name="T81" fmla="*/ 0 h 20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33"/>
                  <a:gd name="T124" fmla="*/ 0 h 206"/>
                  <a:gd name="T125" fmla="*/ 233 w 233"/>
                  <a:gd name="T126" fmla="*/ 206 h 20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33" h="206">
                    <a:moveTo>
                      <a:pt x="24" y="0"/>
                    </a:moveTo>
                    <a:lnTo>
                      <a:pt x="24" y="2"/>
                    </a:lnTo>
                    <a:lnTo>
                      <a:pt x="27" y="8"/>
                    </a:lnTo>
                    <a:lnTo>
                      <a:pt x="29" y="17"/>
                    </a:lnTo>
                    <a:lnTo>
                      <a:pt x="32" y="30"/>
                    </a:lnTo>
                    <a:lnTo>
                      <a:pt x="37" y="44"/>
                    </a:lnTo>
                    <a:lnTo>
                      <a:pt x="44" y="60"/>
                    </a:lnTo>
                    <a:lnTo>
                      <a:pt x="52" y="77"/>
                    </a:lnTo>
                    <a:lnTo>
                      <a:pt x="62" y="96"/>
                    </a:lnTo>
                    <a:lnTo>
                      <a:pt x="75" y="114"/>
                    </a:lnTo>
                    <a:lnTo>
                      <a:pt x="89" y="131"/>
                    </a:lnTo>
                    <a:lnTo>
                      <a:pt x="106" y="147"/>
                    </a:lnTo>
                    <a:lnTo>
                      <a:pt x="126" y="162"/>
                    </a:lnTo>
                    <a:lnTo>
                      <a:pt x="148" y="176"/>
                    </a:lnTo>
                    <a:lnTo>
                      <a:pt x="173" y="187"/>
                    </a:lnTo>
                    <a:lnTo>
                      <a:pt x="202" y="193"/>
                    </a:lnTo>
                    <a:lnTo>
                      <a:pt x="233" y="197"/>
                    </a:lnTo>
                    <a:lnTo>
                      <a:pt x="232" y="197"/>
                    </a:lnTo>
                    <a:lnTo>
                      <a:pt x="227" y="198"/>
                    </a:lnTo>
                    <a:lnTo>
                      <a:pt x="219" y="200"/>
                    </a:lnTo>
                    <a:lnTo>
                      <a:pt x="210" y="202"/>
                    </a:lnTo>
                    <a:lnTo>
                      <a:pt x="197" y="204"/>
                    </a:lnTo>
                    <a:lnTo>
                      <a:pt x="184" y="205"/>
                    </a:lnTo>
                    <a:lnTo>
                      <a:pt x="169" y="206"/>
                    </a:lnTo>
                    <a:lnTo>
                      <a:pt x="153" y="206"/>
                    </a:lnTo>
                    <a:lnTo>
                      <a:pt x="136" y="205"/>
                    </a:lnTo>
                    <a:lnTo>
                      <a:pt x="120" y="203"/>
                    </a:lnTo>
                    <a:lnTo>
                      <a:pt x="103" y="199"/>
                    </a:lnTo>
                    <a:lnTo>
                      <a:pt x="85" y="193"/>
                    </a:lnTo>
                    <a:lnTo>
                      <a:pt x="69" y="185"/>
                    </a:lnTo>
                    <a:lnTo>
                      <a:pt x="54" y="176"/>
                    </a:lnTo>
                    <a:lnTo>
                      <a:pt x="40" y="164"/>
                    </a:lnTo>
                    <a:lnTo>
                      <a:pt x="28" y="149"/>
                    </a:lnTo>
                    <a:lnTo>
                      <a:pt x="10" y="116"/>
                    </a:lnTo>
                    <a:lnTo>
                      <a:pt x="2" y="88"/>
                    </a:lnTo>
                    <a:lnTo>
                      <a:pt x="0" y="62"/>
                    </a:lnTo>
                    <a:lnTo>
                      <a:pt x="4" y="41"/>
                    </a:lnTo>
                    <a:lnTo>
                      <a:pt x="9" y="24"/>
                    </a:lnTo>
                    <a:lnTo>
                      <a:pt x="16" y="10"/>
                    </a:lnTo>
                    <a:lnTo>
                      <a:pt x="22" y="2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D1F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3593" name="Freeform 46"/>
              <p:cNvSpPr>
                <a:spLocks/>
              </p:cNvSpPr>
              <p:nvPr/>
            </p:nvSpPr>
            <p:spPr bwMode="auto">
              <a:xfrm>
                <a:off x="2714" y="3110"/>
                <a:ext cx="136" cy="61"/>
              </a:xfrm>
              <a:custGeom>
                <a:avLst/>
                <a:gdLst>
                  <a:gd name="T0" fmla="*/ 136 w 273"/>
                  <a:gd name="T1" fmla="*/ 53 h 121"/>
                  <a:gd name="T2" fmla="*/ 136 w 273"/>
                  <a:gd name="T3" fmla="*/ 51 h 121"/>
                  <a:gd name="T4" fmla="*/ 133 w 273"/>
                  <a:gd name="T5" fmla="*/ 47 h 121"/>
                  <a:gd name="T6" fmla="*/ 130 w 273"/>
                  <a:gd name="T7" fmla="*/ 41 h 121"/>
                  <a:gd name="T8" fmla="*/ 126 w 273"/>
                  <a:gd name="T9" fmla="*/ 34 h 121"/>
                  <a:gd name="T10" fmla="*/ 122 w 273"/>
                  <a:gd name="T11" fmla="*/ 26 h 121"/>
                  <a:gd name="T12" fmla="*/ 118 w 273"/>
                  <a:gd name="T13" fmla="*/ 19 h 121"/>
                  <a:gd name="T14" fmla="*/ 114 w 273"/>
                  <a:gd name="T15" fmla="*/ 11 h 121"/>
                  <a:gd name="T16" fmla="*/ 110 w 273"/>
                  <a:gd name="T17" fmla="*/ 5 h 121"/>
                  <a:gd name="T18" fmla="*/ 107 w 273"/>
                  <a:gd name="T19" fmla="*/ 1 h 121"/>
                  <a:gd name="T20" fmla="*/ 105 w 273"/>
                  <a:gd name="T21" fmla="*/ 0 h 121"/>
                  <a:gd name="T22" fmla="*/ 103 w 273"/>
                  <a:gd name="T23" fmla="*/ 2 h 121"/>
                  <a:gd name="T24" fmla="*/ 100 w 273"/>
                  <a:gd name="T25" fmla="*/ 5 h 121"/>
                  <a:gd name="T26" fmla="*/ 98 w 273"/>
                  <a:gd name="T27" fmla="*/ 9 h 121"/>
                  <a:gd name="T28" fmla="*/ 94 w 273"/>
                  <a:gd name="T29" fmla="*/ 13 h 121"/>
                  <a:gd name="T30" fmla="*/ 89 w 273"/>
                  <a:gd name="T31" fmla="*/ 18 h 121"/>
                  <a:gd name="T32" fmla="*/ 82 w 273"/>
                  <a:gd name="T33" fmla="*/ 21 h 121"/>
                  <a:gd name="T34" fmla="*/ 74 w 273"/>
                  <a:gd name="T35" fmla="*/ 23 h 121"/>
                  <a:gd name="T36" fmla="*/ 66 w 273"/>
                  <a:gd name="T37" fmla="*/ 24 h 121"/>
                  <a:gd name="T38" fmla="*/ 58 w 273"/>
                  <a:gd name="T39" fmla="*/ 23 h 121"/>
                  <a:gd name="T40" fmla="*/ 51 w 273"/>
                  <a:gd name="T41" fmla="*/ 22 h 121"/>
                  <a:gd name="T42" fmla="*/ 43 w 273"/>
                  <a:gd name="T43" fmla="*/ 19 h 121"/>
                  <a:gd name="T44" fmla="*/ 38 w 273"/>
                  <a:gd name="T45" fmla="*/ 15 h 121"/>
                  <a:gd name="T46" fmla="*/ 33 w 273"/>
                  <a:gd name="T47" fmla="*/ 11 h 121"/>
                  <a:gd name="T48" fmla="*/ 30 w 273"/>
                  <a:gd name="T49" fmla="*/ 5 h 121"/>
                  <a:gd name="T50" fmla="*/ 27 w 273"/>
                  <a:gd name="T51" fmla="*/ 1 h 121"/>
                  <a:gd name="T52" fmla="*/ 22 w 273"/>
                  <a:gd name="T53" fmla="*/ 2 h 121"/>
                  <a:gd name="T54" fmla="*/ 17 w 273"/>
                  <a:gd name="T55" fmla="*/ 7 h 121"/>
                  <a:gd name="T56" fmla="*/ 12 w 273"/>
                  <a:gd name="T57" fmla="*/ 13 h 121"/>
                  <a:gd name="T58" fmla="*/ 7 w 273"/>
                  <a:gd name="T59" fmla="*/ 22 h 121"/>
                  <a:gd name="T60" fmla="*/ 3 w 273"/>
                  <a:gd name="T61" fmla="*/ 32 h 121"/>
                  <a:gd name="T62" fmla="*/ 0 w 273"/>
                  <a:gd name="T63" fmla="*/ 42 h 121"/>
                  <a:gd name="T64" fmla="*/ 0 w 273"/>
                  <a:gd name="T65" fmla="*/ 50 h 121"/>
                  <a:gd name="T66" fmla="*/ 1 w 273"/>
                  <a:gd name="T67" fmla="*/ 54 h 121"/>
                  <a:gd name="T68" fmla="*/ 6 w 273"/>
                  <a:gd name="T69" fmla="*/ 57 h 121"/>
                  <a:gd name="T70" fmla="*/ 13 w 273"/>
                  <a:gd name="T71" fmla="*/ 59 h 121"/>
                  <a:gd name="T72" fmla="*/ 22 w 273"/>
                  <a:gd name="T73" fmla="*/ 60 h 121"/>
                  <a:gd name="T74" fmla="*/ 32 w 273"/>
                  <a:gd name="T75" fmla="*/ 61 h 121"/>
                  <a:gd name="T76" fmla="*/ 43 w 273"/>
                  <a:gd name="T77" fmla="*/ 61 h 121"/>
                  <a:gd name="T78" fmla="*/ 56 w 273"/>
                  <a:gd name="T79" fmla="*/ 61 h 121"/>
                  <a:gd name="T80" fmla="*/ 69 w 273"/>
                  <a:gd name="T81" fmla="*/ 60 h 121"/>
                  <a:gd name="T82" fmla="*/ 81 w 273"/>
                  <a:gd name="T83" fmla="*/ 59 h 121"/>
                  <a:gd name="T84" fmla="*/ 94 w 273"/>
                  <a:gd name="T85" fmla="*/ 58 h 121"/>
                  <a:gd name="T86" fmla="*/ 105 w 273"/>
                  <a:gd name="T87" fmla="*/ 57 h 121"/>
                  <a:gd name="T88" fmla="*/ 115 w 273"/>
                  <a:gd name="T89" fmla="*/ 56 h 121"/>
                  <a:gd name="T90" fmla="*/ 124 w 273"/>
                  <a:gd name="T91" fmla="*/ 54 h 121"/>
                  <a:gd name="T92" fmla="*/ 130 w 273"/>
                  <a:gd name="T93" fmla="*/ 53 h 121"/>
                  <a:gd name="T94" fmla="*/ 134 w 273"/>
                  <a:gd name="T95" fmla="*/ 53 h 121"/>
                  <a:gd name="T96" fmla="*/ 136 w 273"/>
                  <a:gd name="T97" fmla="*/ 53 h 121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273"/>
                  <a:gd name="T148" fmla="*/ 0 h 121"/>
                  <a:gd name="T149" fmla="*/ 273 w 273"/>
                  <a:gd name="T150" fmla="*/ 121 h 121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273" h="121">
                    <a:moveTo>
                      <a:pt x="273" y="105"/>
                    </a:moveTo>
                    <a:lnTo>
                      <a:pt x="272" y="101"/>
                    </a:lnTo>
                    <a:lnTo>
                      <a:pt x="267" y="94"/>
                    </a:lnTo>
                    <a:lnTo>
                      <a:pt x="260" y="82"/>
                    </a:lnTo>
                    <a:lnTo>
                      <a:pt x="253" y="68"/>
                    </a:lnTo>
                    <a:lnTo>
                      <a:pt x="244" y="52"/>
                    </a:lnTo>
                    <a:lnTo>
                      <a:pt x="236" y="37"/>
                    </a:lnTo>
                    <a:lnTo>
                      <a:pt x="228" y="22"/>
                    </a:lnTo>
                    <a:lnTo>
                      <a:pt x="221" y="9"/>
                    </a:lnTo>
                    <a:lnTo>
                      <a:pt x="215" y="2"/>
                    </a:lnTo>
                    <a:lnTo>
                      <a:pt x="211" y="0"/>
                    </a:lnTo>
                    <a:lnTo>
                      <a:pt x="207" y="3"/>
                    </a:lnTo>
                    <a:lnTo>
                      <a:pt x="201" y="9"/>
                    </a:lnTo>
                    <a:lnTo>
                      <a:pt x="196" y="17"/>
                    </a:lnTo>
                    <a:lnTo>
                      <a:pt x="188" y="25"/>
                    </a:lnTo>
                    <a:lnTo>
                      <a:pt x="178" y="35"/>
                    </a:lnTo>
                    <a:lnTo>
                      <a:pt x="165" y="41"/>
                    </a:lnTo>
                    <a:lnTo>
                      <a:pt x="148" y="46"/>
                    </a:lnTo>
                    <a:lnTo>
                      <a:pt x="133" y="47"/>
                    </a:lnTo>
                    <a:lnTo>
                      <a:pt x="117" y="46"/>
                    </a:lnTo>
                    <a:lnTo>
                      <a:pt x="102" y="43"/>
                    </a:lnTo>
                    <a:lnTo>
                      <a:pt x="87" y="38"/>
                    </a:lnTo>
                    <a:lnTo>
                      <a:pt x="76" y="30"/>
                    </a:lnTo>
                    <a:lnTo>
                      <a:pt x="67" y="21"/>
                    </a:lnTo>
                    <a:lnTo>
                      <a:pt x="60" y="9"/>
                    </a:lnTo>
                    <a:lnTo>
                      <a:pt x="54" y="2"/>
                    </a:lnTo>
                    <a:lnTo>
                      <a:pt x="45" y="3"/>
                    </a:lnTo>
                    <a:lnTo>
                      <a:pt x="34" y="13"/>
                    </a:lnTo>
                    <a:lnTo>
                      <a:pt x="24" y="26"/>
                    </a:lnTo>
                    <a:lnTo>
                      <a:pt x="14" y="44"/>
                    </a:lnTo>
                    <a:lnTo>
                      <a:pt x="6" y="63"/>
                    </a:lnTo>
                    <a:lnTo>
                      <a:pt x="1" y="83"/>
                    </a:lnTo>
                    <a:lnTo>
                      <a:pt x="0" y="100"/>
                    </a:lnTo>
                    <a:lnTo>
                      <a:pt x="3" y="107"/>
                    </a:lnTo>
                    <a:lnTo>
                      <a:pt x="13" y="113"/>
                    </a:lnTo>
                    <a:lnTo>
                      <a:pt x="26" y="117"/>
                    </a:lnTo>
                    <a:lnTo>
                      <a:pt x="44" y="120"/>
                    </a:lnTo>
                    <a:lnTo>
                      <a:pt x="64" y="121"/>
                    </a:lnTo>
                    <a:lnTo>
                      <a:pt x="87" y="121"/>
                    </a:lnTo>
                    <a:lnTo>
                      <a:pt x="113" y="121"/>
                    </a:lnTo>
                    <a:lnTo>
                      <a:pt x="138" y="120"/>
                    </a:lnTo>
                    <a:lnTo>
                      <a:pt x="163" y="117"/>
                    </a:lnTo>
                    <a:lnTo>
                      <a:pt x="188" y="115"/>
                    </a:lnTo>
                    <a:lnTo>
                      <a:pt x="211" y="113"/>
                    </a:lnTo>
                    <a:lnTo>
                      <a:pt x="230" y="111"/>
                    </a:lnTo>
                    <a:lnTo>
                      <a:pt x="248" y="108"/>
                    </a:lnTo>
                    <a:lnTo>
                      <a:pt x="261" y="106"/>
                    </a:lnTo>
                    <a:lnTo>
                      <a:pt x="269" y="105"/>
                    </a:lnTo>
                    <a:lnTo>
                      <a:pt x="273" y="105"/>
                    </a:lnTo>
                    <a:close/>
                  </a:path>
                </a:pathLst>
              </a:custGeom>
              <a:solidFill>
                <a:srgbClr val="D1F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3594" name="Freeform 47"/>
              <p:cNvSpPr>
                <a:spLocks/>
              </p:cNvSpPr>
              <p:nvPr/>
            </p:nvSpPr>
            <p:spPr bwMode="auto">
              <a:xfrm>
                <a:off x="2409" y="3123"/>
                <a:ext cx="748" cy="551"/>
              </a:xfrm>
              <a:custGeom>
                <a:avLst/>
                <a:gdLst>
                  <a:gd name="T0" fmla="*/ 40 w 1496"/>
                  <a:gd name="T1" fmla="*/ 15 h 1103"/>
                  <a:gd name="T2" fmla="*/ 30 w 1496"/>
                  <a:gd name="T3" fmla="*/ 14 h 1103"/>
                  <a:gd name="T4" fmla="*/ 17 w 1496"/>
                  <a:gd name="T5" fmla="*/ 15 h 1103"/>
                  <a:gd name="T6" fmla="*/ 4 w 1496"/>
                  <a:gd name="T7" fmla="*/ 23 h 1103"/>
                  <a:gd name="T8" fmla="*/ 0 w 1496"/>
                  <a:gd name="T9" fmla="*/ 34 h 1103"/>
                  <a:gd name="T10" fmla="*/ 2 w 1496"/>
                  <a:gd name="T11" fmla="*/ 41 h 1103"/>
                  <a:gd name="T12" fmla="*/ 8 w 1496"/>
                  <a:gd name="T13" fmla="*/ 48 h 1103"/>
                  <a:gd name="T14" fmla="*/ 19 w 1496"/>
                  <a:gd name="T15" fmla="*/ 54 h 1103"/>
                  <a:gd name="T16" fmla="*/ 36 w 1496"/>
                  <a:gd name="T17" fmla="*/ 60 h 1103"/>
                  <a:gd name="T18" fmla="*/ 59 w 1496"/>
                  <a:gd name="T19" fmla="*/ 66 h 1103"/>
                  <a:gd name="T20" fmla="*/ 89 w 1496"/>
                  <a:gd name="T21" fmla="*/ 71 h 1103"/>
                  <a:gd name="T22" fmla="*/ 126 w 1496"/>
                  <a:gd name="T23" fmla="*/ 77 h 1103"/>
                  <a:gd name="T24" fmla="*/ 140 w 1496"/>
                  <a:gd name="T25" fmla="*/ 491 h 1103"/>
                  <a:gd name="T26" fmla="*/ 143 w 1496"/>
                  <a:gd name="T27" fmla="*/ 493 h 1103"/>
                  <a:gd name="T28" fmla="*/ 154 w 1496"/>
                  <a:gd name="T29" fmla="*/ 500 h 1103"/>
                  <a:gd name="T30" fmla="*/ 173 w 1496"/>
                  <a:gd name="T31" fmla="*/ 510 h 1103"/>
                  <a:gd name="T32" fmla="*/ 197 w 1496"/>
                  <a:gd name="T33" fmla="*/ 521 h 1103"/>
                  <a:gd name="T34" fmla="*/ 229 w 1496"/>
                  <a:gd name="T35" fmla="*/ 533 h 1103"/>
                  <a:gd name="T36" fmla="*/ 269 w 1496"/>
                  <a:gd name="T37" fmla="*/ 542 h 1103"/>
                  <a:gd name="T38" fmla="*/ 315 w 1496"/>
                  <a:gd name="T39" fmla="*/ 549 h 1103"/>
                  <a:gd name="T40" fmla="*/ 367 w 1496"/>
                  <a:gd name="T41" fmla="*/ 551 h 1103"/>
                  <a:gd name="T42" fmla="*/ 395 w 1496"/>
                  <a:gd name="T43" fmla="*/ 550 h 1103"/>
                  <a:gd name="T44" fmla="*/ 424 w 1496"/>
                  <a:gd name="T45" fmla="*/ 548 h 1103"/>
                  <a:gd name="T46" fmla="*/ 456 w 1496"/>
                  <a:gd name="T47" fmla="*/ 544 h 1103"/>
                  <a:gd name="T48" fmla="*/ 488 w 1496"/>
                  <a:gd name="T49" fmla="*/ 538 h 1103"/>
                  <a:gd name="T50" fmla="*/ 523 w 1496"/>
                  <a:gd name="T51" fmla="*/ 529 h 1103"/>
                  <a:gd name="T52" fmla="*/ 559 w 1496"/>
                  <a:gd name="T53" fmla="*/ 519 h 1103"/>
                  <a:gd name="T54" fmla="*/ 596 w 1496"/>
                  <a:gd name="T55" fmla="*/ 506 h 1103"/>
                  <a:gd name="T56" fmla="*/ 635 w 1496"/>
                  <a:gd name="T57" fmla="*/ 491 h 1103"/>
                  <a:gd name="T58" fmla="*/ 592 w 1496"/>
                  <a:gd name="T59" fmla="*/ 72 h 1103"/>
                  <a:gd name="T60" fmla="*/ 603 w 1496"/>
                  <a:gd name="T61" fmla="*/ 71 h 1103"/>
                  <a:gd name="T62" fmla="*/ 622 w 1496"/>
                  <a:gd name="T63" fmla="*/ 68 h 1103"/>
                  <a:gd name="T64" fmla="*/ 646 w 1496"/>
                  <a:gd name="T65" fmla="*/ 66 h 1103"/>
                  <a:gd name="T66" fmla="*/ 673 w 1496"/>
                  <a:gd name="T67" fmla="*/ 62 h 1103"/>
                  <a:gd name="T68" fmla="*/ 699 w 1496"/>
                  <a:gd name="T69" fmla="*/ 56 h 1103"/>
                  <a:gd name="T70" fmla="*/ 721 w 1496"/>
                  <a:gd name="T71" fmla="*/ 51 h 1103"/>
                  <a:gd name="T72" fmla="*/ 736 w 1496"/>
                  <a:gd name="T73" fmla="*/ 45 h 1103"/>
                  <a:gd name="T74" fmla="*/ 744 w 1496"/>
                  <a:gd name="T75" fmla="*/ 34 h 1103"/>
                  <a:gd name="T76" fmla="*/ 748 w 1496"/>
                  <a:gd name="T77" fmla="*/ 20 h 1103"/>
                  <a:gd name="T78" fmla="*/ 745 w 1496"/>
                  <a:gd name="T79" fmla="*/ 7 h 1103"/>
                  <a:gd name="T80" fmla="*/ 734 w 1496"/>
                  <a:gd name="T81" fmla="*/ 0 h 1103"/>
                  <a:gd name="T82" fmla="*/ 722 w 1496"/>
                  <a:gd name="T83" fmla="*/ 0 h 1103"/>
                  <a:gd name="T84" fmla="*/ 708 w 1496"/>
                  <a:gd name="T85" fmla="*/ 2 h 1103"/>
                  <a:gd name="T86" fmla="*/ 687 w 1496"/>
                  <a:gd name="T87" fmla="*/ 4 h 1103"/>
                  <a:gd name="T88" fmla="*/ 659 w 1496"/>
                  <a:gd name="T89" fmla="*/ 7 h 1103"/>
                  <a:gd name="T90" fmla="*/ 625 w 1496"/>
                  <a:gd name="T91" fmla="*/ 11 h 1103"/>
                  <a:gd name="T92" fmla="*/ 586 w 1496"/>
                  <a:gd name="T93" fmla="*/ 14 h 1103"/>
                  <a:gd name="T94" fmla="*/ 541 w 1496"/>
                  <a:gd name="T95" fmla="*/ 18 h 1103"/>
                  <a:gd name="T96" fmla="*/ 493 w 1496"/>
                  <a:gd name="T97" fmla="*/ 22 h 1103"/>
                  <a:gd name="T98" fmla="*/ 442 w 1496"/>
                  <a:gd name="T99" fmla="*/ 25 h 1103"/>
                  <a:gd name="T100" fmla="*/ 389 w 1496"/>
                  <a:gd name="T101" fmla="*/ 28 h 1103"/>
                  <a:gd name="T102" fmla="*/ 335 w 1496"/>
                  <a:gd name="T103" fmla="*/ 30 h 1103"/>
                  <a:gd name="T104" fmla="*/ 279 w 1496"/>
                  <a:gd name="T105" fmla="*/ 30 h 1103"/>
                  <a:gd name="T106" fmla="*/ 223 w 1496"/>
                  <a:gd name="T107" fmla="*/ 30 h 1103"/>
                  <a:gd name="T108" fmla="*/ 169 w 1496"/>
                  <a:gd name="T109" fmla="*/ 28 h 1103"/>
                  <a:gd name="T110" fmla="*/ 116 w 1496"/>
                  <a:gd name="T111" fmla="*/ 25 h 1103"/>
                  <a:gd name="T112" fmla="*/ 66 w 1496"/>
                  <a:gd name="T113" fmla="*/ 19 h 1103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1496"/>
                  <a:gd name="T172" fmla="*/ 0 h 1103"/>
                  <a:gd name="T173" fmla="*/ 1496 w 1496"/>
                  <a:gd name="T174" fmla="*/ 1103 h 1103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1496" h="1103">
                    <a:moveTo>
                      <a:pt x="82" y="31"/>
                    </a:moveTo>
                    <a:lnTo>
                      <a:pt x="79" y="31"/>
                    </a:lnTo>
                    <a:lnTo>
                      <a:pt x="72" y="30"/>
                    </a:lnTo>
                    <a:lnTo>
                      <a:pt x="60" y="29"/>
                    </a:lnTo>
                    <a:lnTo>
                      <a:pt x="46" y="29"/>
                    </a:lnTo>
                    <a:lnTo>
                      <a:pt x="33" y="31"/>
                    </a:lnTo>
                    <a:lnTo>
                      <a:pt x="20" y="37"/>
                    </a:lnTo>
                    <a:lnTo>
                      <a:pt x="8" y="46"/>
                    </a:lnTo>
                    <a:lnTo>
                      <a:pt x="1" y="60"/>
                    </a:lnTo>
                    <a:lnTo>
                      <a:pt x="0" y="68"/>
                    </a:lnTo>
                    <a:lnTo>
                      <a:pt x="1" y="75"/>
                    </a:lnTo>
                    <a:lnTo>
                      <a:pt x="4" y="83"/>
                    </a:lnTo>
                    <a:lnTo>
                      <a:pt x="8" y="90"/>
                    </a:lnTo>
                    <a:lnTo>
                      <a:pt x="16" y="96"/>
                    </a:lnTo>
                    <a:lnTo>
                      <a:pt x="26" y="103"/>
                    </a:lnTo>
                    <a:lnTo>
                      <a:pt x="38" y="109"/>
                    </a:lnTo>
                    <a:lnTo>
                      <a:pt x="53" y="114"/>
                    </a:lnTo>
                    <a:lnTo>
                      <a:pt x="72" y="120"/>
                    </a:lnTo>
                    <a:lnTo>
                      <a:pt x="94" y="126"/>
                    </a:lnTo>
                    <a:lnTo>
                      <a:pt x="118" y="132"/>
                    </a:lnTo>
                    <a:lnTo>
                      <a:pt x="147" y="137"/>
                    </a:lnTo>
                    <a:lnTo>
                      <a:pt x="178" y="143"/>
                    </a:lnTo>
                    <a:lnTo>
                      <a:pt x="213" y="149"/>
                    </a:lnTo>
                    <a:lnTo>
                      <a:pt x="253" y="155"/>
                    </a:lnTo>
                    <a:lnTo>
                      <a:pt x="295" y="160"/>
                    </a:lnTo>
                    <a:lnTo>
                      <a:pt x="279" y="982"/>
                    </a:lnTo>
                    <a:lnTo>
                      <a:pt x="281" y="983"/>
                    </a:lnTo>
                    <a:lnTo>
                      <a:pt x="286" y="987"/>
                    </a:lnTo>
                    <a:lnTo>
                      <a:pt x="295" y="993"/>
                    </a:lnTo>
                    <a:lnTo>
                      <a:pt x="308" y="1001"/>
                    </a:lnTo>
                    <a:lnTo>
                      <a:pt x="324" y="1010"/>
                    </a:lnTo>
                    <a:lnTo>
                      <a:pt x="345" y="1021"/>
                    </a:lnTo>
                    <a:lnTo>
                      <a:pt x="368" y="1031"/>
                    </a:lnTo>
                    <a:lnTo>
                      <a:pt x="394" y="1043"/>
                    </a:lnTo>
                    <a:lnTo>
                      <a:pt x="425" y="1054"/>
                    </a:lnTo>
                    <a:lnTo>
                      <a:pt x="459" y="1066"/>
                    </a:lnTo>
                    <a:lnTo>
                      <a:pt x="497" y="1076"/>
                    </a:lnTo>
                    <a:lnTo>
                      <a:pt x="537" y="1084"/>
                    </a:lnTo>
                    <a:lnTo>
                      <a:pt x="581" y="1092"/>
                    </a:lnTo>
                    <a:lnTo>
                      <a:pt x="629" y="1098"/>
                    </a:lnTo>
                    <a:lnTo>
                      <a:pt x="680" y="1101"/>
                    </a:lnTo>
                    <a:lnTo>
                      <a:pt x="734" y="1103"/>
                    </a:lnTo>
                    <a:lnTo>
                      <a:pt x="762" y="1103"/>
                    </a:lnTo>
                    <a:lnTo>
                      <a:pt x="791" y="1101"/>
                    </a:lnTo>
                    <a:lnTo>
                      <a:pt x="820" y="1099"/>
                    </a:lnTo>
                    <a:lnTo>
                      <a:pt x="849" y="1097"/>
                    </a:lnTo>
                    <a:lnTo>
                      <a:pt x="881" y="1092"/>
                    </a:lnTo>
                    <a:lnTo>
                      <a:pt x="912" y="1088"/>
                    </a:lnTo>
                    <a:lnTo>
                      <a:pt x="944" y="1082"/>
                    </a:lnTo>
                    <a:lnTo>
                      <a:pt x="977" y="1076"/>
                    </a:lnTo>
                    <a:lnTo>
                      <a:pt x="1011" y="1068"/>
                    </a:lnTo>
                    <a:lnTo>
                      <a:pt x="1045" y="1059"/>
                    </a:lnTo>
                    <a:lnTo>
                      <a:pt x="1081" y="1050"/>
                    </a:lnTo>
                    <a:lnTo>
                      <a:pt x="1117" y="1038"/>
                    </a:lnTo>
                    <a:lnTo>
                      <a:pt x="1154" y="1027"/>
                    </a:lnTo>
                    <a:lnTo>
                      <a:pt x="1192" y="1013"/>
                    </a:lnTo>
                    <a:lnTo>
                      <a:pt x="1230" y="998"/>
                    </a:lnTo>
                    <a:lnTo>
                      <a:pt x="1269" y="982"/>
                    </a:lnTo>
                    <a:lnTo>
                      <a:pt x="1180" y="144"/>
                    </a:lnTo>
                    <a:lnTo>
                      <a:pt x="1184" y="144"/>
                    </a:lnTo>
                    <a:lnTo>
                      <a:pt x="1192" y="143"/>
                    </a:lnTo>
                    <a:lnTo>
                      <a:pt x="1206" y="142"/>
                    </a:lnTo>
                    <a:lnTo>
                      <a:pt x="1223" y="140"/>
                    </a:lnTo>
                    <a:lnTo>
                      <a:pt x="1244" y="137"/>
                    </a:lnTo>
                    <a:lnTo>
                      <a:pt x="1267" y="135"/>
                    </a:lnTo>
                    <a:lnTo>
                      <a:pt x="1292" y="132"/>
                    </a:lnTo>
                    <a:lnTo>
                      <a:pt x="1318" y="127"/>
                    </a:lnTo>
                    <a:lnTo>
                      <a:pt x="1345" y="124"/>
                    </a:lnTo>
                    <a:lnTo>
                      <a:pt x="1371" y="119"/>
                    </a:lnTo>
                    <a:lnTo>
                      <a:pt x="1397" y="113"/>
                    </a:lnTo>
                    <a:lnTo>
                      <a:pt x="1420" y="109"/>
                    </a:lnTo>
                    <a:lnTo>
                      <a:pt x="1441" y="103"/>
                    </a:lnTo>
                    <a:lnTo>
                      <a:pt x="1458" y="96"/>
                    </a:lnTo>
                    <a:lnTo>
                      <a:pt x="1471" y="90"/>
                    </a:lnTo>
                    <a:lnTo>
                      <a:pt x="1479" y="83"/>
                    </a:lnTo>
                    <a:lnTo>
                      <a:pt x="1488" y="69"/>
                    </a:lnTo>
                    <a:lnTo>
                      <a:pt x="1494" y="54"/>
                    </a:lnTo>
                    <a:lnTo>
                      <a:pt x="1496" y="41"/>
                    </a:lnTo>
                    <a:lnTo>
                      <a:pt x="1495" y="27"/>
                    </a:lnTo>
                    <a:lnTo>
                      <a:pt x="1489" y="15"/>
                    </a:lnTo>
                    <a:lnTo>
                      <a:pt x="1481" y="7"/>
                    </a:lnTo>
                    <a:lnTo>
                      <a:pt x="1467" y="1"/>
                    </a:lnTo>
                    <a:lnTo>
                      <a:pt x="1450" y="0"/>
                    </a:lnTo>
                    <a:lnTo>
                      <a:pt x="1443" y="1"/>
                    </a:lnTo>
                    <a:lnTo>
                      <a:pt x="1431" y="3"/>
                    </a:lnTo>
                    <a:lnTo>
                      <a:pt x="1416" y="4"/>
                    </a:lnTo>
                    <a:lnTo>
                      <a:pt x="1397" y="6"/>
                    </a:lnTo>
                    <a:lnTo>
                      <a:pt x="1374" y="8"/>
                    </a:lnTo>
                    <a:lnTo>
                      <a:pt x="1347" y="12"/>
                    </a:lnTo>
                    <a:lnTo>
                      <a:pt x="1318" y="15"/>
                    </a:lnTo>
                    <a:lnTo>
                      <a:pt x="1285" y="19"/>
                    </a:lnTo>
                    <a:lnTo>
                      <a:pt x="1250" y="22"/>
                    </a:lnTo>
                    <a:lnTo>
                      <a:pt x="1211" y="26"/>
                    </a:lnTo>
                    <a:lnTo>
                      <a:pt x="1171" y="29"/>
                    </a:lnTo>
                    <a:lnTo>
                      <a:pt x="1128" y="34"/>
                    </a:lnTo>
                    <a:lnTo>
                      <a:pt x="1082" y="37"/>
                    </a:lnTo>
                    <a:lnTo>
                      <a:pt x="1036" y="41"/>
                    </a:lnTo>
                    <a:lnTo>
                      <a:pt x="987" y="44"/>
                    </a:lnTo>
                    <a:lnTo>
                      <a:pt x="937" y="48"/>
                    </a:lnTo>
                    <a:lnTo>
                      <a:pt x="885" y="51"/>
                    </a:lnTo>
                    <a:lnTo>
                      <a:pt x="832" y="53"/>
                    </a:lnTo>
                    <a:lnTo>
                      <a:pt x="778" y="57"/>
                    </a:lnTo>
                    <a:lnTo>
                      <a:pt x="724" y="58"/>
                    </a:lnTo>
                    <a:lnTo>
                      <a:pt x="669" y="60"/>
                    </a:lnTo>
                    <a:lnTo>
                      <a:pt x="613" y="61"/>
                    </a:lnTo>
                    <a:lnTo>
                      <a:pt x="558" y="61"/>
                    </a:lnTo>
                    <a:lnTo>
                      <a:pt x="503" y="61"/>
                    </a:lnTo>
                    <a:lnTo>
                      <a:pt x="447" y="60"/>
                    </a:lnTo>
                    <a:lnTo>
                      <a:pt x="392" y="59"/>
                    </a:lnTo>
                    <a:lnTo>
                      <a:pt x="338" y="57"/>
                    </a:lnTo>
                    <a:lnTo>
                      <a:pt x="284" y="53"/>
                    </a:lnTo>
                    <a:lnTo>
                      <a:pt x="232" y="50"/>
                    </a:lnTo>
                    <a:lnTo>
                      <a:pt x="180" y="44"/>
                    </a:lnTo>
                    <a:lnTo>
                      <a:pt x="131" y="38"/>
                    </a:lnTo>
                    <a:lnTo>
                      <a:pt x="82" y="31"/>
                    </a:lnTo>
                    <a:close/>
                  </a:path>
                </a:pathLst>
              </a:custGeom>
              <a:solidFill>
                <a:srgbClr val="1960D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3595" name="Freeform 48"/>
              <p:cNvSpPr>
                <a:spLocks/>
              </p:cNvSpPr>
              <p:nvPr/>
            </p:nvSpPr>
            <p:spPr bwMode="auto">
              <a:xfrm>
                <a:off x="2407" y="3135"/>
                <a:ext cx="483" cy="47"/>
              </a:xfrm>
              <a:custGeom>
                <a:avLst/>
                <a:gdLst>
                  <a:gd name="T0" fmla="*/ 13 w 965"/>
                  <a:gd name="T1" fmla="*/ 1 h 95"/>
                  <a:gd name="T2" fmla="*/ 8 w 965"/>
                  <a:gd name="T3" fmla="*/ 5 h 95"/>
                  <a:gd name="T4" fmla="*/ 1 w 965"/>
                  <a:gd name="T5" fmla="*/ 12 h 95"/>
                  <a:gd name="T6" fmla="*/ 1 w 965"/>
                  <a:gd name="T7" fmla="*/ 22 h 95"/>
                  <a:gd name="T8" fmla="*/ 7 w 965"/>
                  <a:gd name="T9" fmla="*/ 29 h 95"/>
                  <a:gd name="T10" fmla="*/ 15 w 965"/>
                  <a:gd name="T11" fmla="*/ 32 h 95"/>
                  <a:gd name="T12" fmla="*/ 29 w 965"/>
                  <a:gd name="T13" fmla="*/ 35 h 95"/>
                  <a:gd name="T14" fmla="*/ 48 w 965"/>
                  <a:gd name="T15" fmla="*/ 38 h 95"/>
                  <a:gd name="T16" fmla="*/ 71 w 965"/>
                  <a:gd name="T17" fmla="*/ 40 h 95"/>
                  <a:gd name="T18" fmla="*/ 98 w 965"/>
                  <a:gd name="T19" fmla="*/ 43 h 95"/>
                  <a:gd name="T20" fmla="*/ 128 w 965"/>
                  <a:gd name="T21" fmla="*/ 44 h 95"/>
                  <a:gd name="T22" fmla="*/ 161 w 965"/>
                  <a:gd name="T23" fmla="*/ 46 h 95"/>
                  <a:gd name="T24" fmla="*/ 196 w 965"/>
                  <a:gd name="T25" fmla="*/ 47 h 95"/>
                  <a:gd name="T26" fmla="*/ 234 w 965"/>
                  <a:gd name="T27" fmla="*/ 47 h 95"/>
                  <a:gd name="T28" fmla="*/ 272 w 965"/>
                  <a:gd name="T29" fmla="*/ 47 h 95"/>
                  <a:gd name="T30" fmla="*/ 311 w 965"/>
                  <a:gd name="T31" fmla="*/ 47 h 95"/>
                  <a:gd name="T32" fmla="*/ 350 w 965"/>
                  <a:gd name="T33" fmla="*/ 45 h 95"/>
                  <a:gd name="T34" fmla="*/ 390 w 965"/>
                  <a:gd name="T35" fmla="*/ 43 h 95"/>
                  <a:gd name="T36" fmla="*/ 428 w 965"/>
                  <a:gd name="T37" fmla="*/ 40 h 95"/>
                  <a:gd name="T38" fmla="*/ 465 w 965"/>
                  <a:gd name="T39" fmla="*/ 36 h 95"/>
                  <a:gd name="T40" fmla="*/ 482 w 965"/>
                  <a:gd name="T41" fmla="*/ 33 h 95"/>
                  <a:gd name="T42" fmla="*/ 474 w 965"/>
                  <a:gd name="T43" fmla="*/ 33 h 95"/>
                  <a:gd name="T44" fmla="*/ 459 w 965"/>
                  <a:gd name="T45" fmla="*/ 34 h 95"/>
                  <a:gd name="T46" fmla="*/ 438 w 965"/>
                  <a:gd name="T47" fmla="*/ 34 h 95"/>
                  <a:gd name="T48" fmla="*/ 412 w 965"/>
                  <a:gd name="T49" fmla="*/ 34 h 95"/>
                  <a:gd name="T50" fmla="*/ 381 w 965"/>
                  <a:gd name="T51" fmla="*/ 34 h 95"/>
                  <a:gd name="T52" fmla="*/ 346 w 965"/>
                  <a:gd name="T53" fmla="*/ 33 h 95"/>
                  <a:gd name="T54" fmla="*/ 310 w 965"/>
                  <a:gd name="T55" fmla="*/ 33 h 95"/>
                  <a:gd name="T56" fmla="*/ 271 w 965"/>
                  <a:gd name="T57" fmla="*/ 32 h 95"/>
                  <a:gd name="T58" fmla="*/ 231 w 965"/>
                  <a:gd name="T59" fmla="*/ 30 h 95"/>
                  <a:gd name="T60" fmla="*/ 191 w 965"/>
                  <a:gd name="T61" fmla="*/ 28 h 95"/>
                  <a:gd name="T62" fmla="*/ 153 w 965"/>
                  <a:gd name="T63" fmla="*/ 25 h 95"/>
                  <a:gd name="T64" fmla="*/ 117 w 965"/>
                  <a:gd name="T65" fmla="*/ 21 h 95"/>
                  <a:gd name="T66" fmla="*/ 82 w 965"/>
                  <a:gd name="T67" fmla="*/ 16 h 95"/>
                  <a:gd name="T68" fmla="*/ 51 w 965"/>
                  <a:gd name="T69" fmla="*/ 10 h 95"/>
                  <a:gd name="T70" fmla="*/ 26 w 965"/>
                  <a:gd name="T71" fmla="*/ 4 h 95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965"/>
                  <a:gd name="T109" fmla="*/ 0 h 95"/>
                  <a:gd name="T110" fmla="*/ 965 w 965"/>
                  <a:gd name="T111" fmla="*/ 95 h 95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965" h="95">
                    <a:moveTo>
                      <a:pt x="29" y="0"/>
                    </a:moveTo>
                    <a:lnTo>
                      <a:pt x="26" y="2"/>
                    </a:lnTo>
                    <a:lnTo>
                      <a:pt x="22" y="5"/>
                    </a:lnTo>
                    <a:lnTo>
                      <a:pt x="15" y="10"/>
                    </a:lnTo>
                    <a:lnTo>
                      <a:pt x="8" y="15"/>
                    </a:lnTo>
                    <a:lnTo>
                      <a:pt x="2" y="25"/>
                    </a:lnTo>
                    <a:lnTo>
                      <a:pt x="0" y="34"/>
                    </a:lnTo>
                    <a:lnTo>
                      <a:pt x="2" y="44"/>
                    </a:lnTo>
                    <a:lnTo>
                      <a:pt x="9" y="56"/>
                    </a:lnTo>
                    <a:lnTo>
                      <a:pt x="14" y="59"/>
                    </a:lnTo>
                    <a:lnTo>
                      <a:pt x="21" y="62"/>
                    </a:lnTo>
                    <a:lnTo>
                      <a:pt x="30" y="65"/>
                    </a:lnTo>
                    <a:lnTo>
                      <a:pt x="43" y="67"/>
                    </a:lnTo>
                    <a:lnTo>
                      <a:pt x="57" y="71"/>
                    </a:lnTo>
                    <a:lnTo>
                      <a:pt x="75" y="73"/>
                    </a:lnTo>
                    <a:lnTo>
                      <a:pt x="96" y="77"/>
                    </a:lnTo>
                    <a:lnTo>
                      <a:pt x="117" y="79"/>
                    </a:lnTo>
                    <a:lnTo>
                      <a:pt x="142" y="81"/>
                    </a:lnTo>
                    <a:lnTo>
                      <a:pt x="167" y="83"/>
                    </a:lnTo>
                    <a:lnTo>
                      <a:pt x="195" y="86"/>
                    </a:lnTo>
                    <a:lnTo>
                      <a:pt x="225" y="88"/>
                    </a:lnTo>
                    <a:lnTo>
                      <a:pt x="256" y="89"/>
                    </a:lnTo>
                    <a:lnTo>
                      <a:pt x="288" y="91"/>
                    </a:lnTo>
                    <a:lnTo>
                      <a:pt x="321" y="93"/>
                    </a:lnTo>
                    <a:lnTo>
                      <a:pt x="356" y="94"/>
                    </a:lnTo>
                    <a:lnTo>
                      <a:pt x="392" y="95"/>
                    </a:lnTo>
                    <a:lnTo>
                      <a:pt x="428" y="95"/>
                    </a:lnTo>
                    <a:lnTo>
                      <a:pt x="467" y="95"/>
                    </a:lnTo>
                    <a:lnTo>
                      <a:pt x="505" y="95"/>
                    </a:lnTo>
                    <a:lnTo>
                      <a:pt x="544" y="95"/>
                    </a:lnTo>
                    <a:lnTo>
                      <a:pt x="582" y="95"/>
                    </a:lnTo>
                    <a:lnTo>
                      <a:pt x="622" y="94"/>
                    </a:lnTo>
                    <a:lnTo>
                      <a:pt x="661" y="93"/>
                    </a:lnTo>
                    <a:lnTo>
                      <a:pt x="700" y="90"/>
                    </a:lnTo>
                    <a:lnTo>
                      <a:pt x="740" y="89"/>
                    </a:lnTo>
                    <a:lnTo>
                      <a:pt x="779" y="86"/>
                    </a:lnTo>
                    <a:lnTo>
                      <a:pt x="817" y="83"/>
                    </a:lnTo>
                    <a:lnTo>
                      <a:pt x="856" y="80"/>
                    </a:lnTo>
                    <a:lnTo>
                      <a:pt x="893" y="77"/>
                    </a:lnTo>
                    <a:lnTo>
                      <a:pt x="930" y="72"/>
                    </a:lnTo>
                    <a:lnTo>
                      <a:pt x="965" y="67"/>
                    </a:lnTo>
                    <a:lnTo>
                      <a:pt x="963" y="67"/>
                    </a:lnTo>
                    <a:lnTo>
                      <a:pt x="957" y="67"/>
                    </a:lnTo>
                    <a:lnTo>
                      <a:pt x="947" y="67"/>
                    </a:lnTo>
                    <a:lnTo>
                      <a:pt x="934" y="67"/>
                    </a:lnTo>
                    <a:lnTo>
                      <a:pt x="918" y="68"/>
                    </a:lnTo>
                    <a:lnTo>
                      <a:pt x="897" y="68"/>
                    </a:lnTo>
                    <a:lnTo>
                      <a:pt x="876" y="68"/>
                    </a:lnTo>
                    <a:lnTo>
                      <a:pt x="850" y="68"/>
                    </a:lnTo>
                    <a:lnTo>
                      <a:pt x="823" y="68"/>
                    </a:lnTo>
                    <a:lnTo>
                      <a:pt x="793" y="68"/>
                    </a:lnTo>
                    <a:lnTo>
                      <a:pt x="761" y="68"/>
                    </a:lnTo>
                    <a:lnTo>
                      <a:pt x="727" y="68"/>
                    </a:lnTo>
                    <a:lnTo>
                      <a:pt x="692" y="67"/>
                    </a:lnTo>
                    <a:lnTo>
                      <a:pt x="655" y="67"/>
                    </a:lnTo>
                    <a:lnTo>
                      <a:pt x="619" y="66"/>
                    </a:lnTo>
                    <a:lnTo>
                      <a:pt x="581" y="65"/>
                    </a:lnTo>
                    <a:lnTo>
                      <a:pt x="541" y="64"/>
                    </a:lnTo>
                    <a:lnTo>
                      <a:pt x="501" y="62"/>
                    </a:lnTo>
                    <a:lnTo>
                      <a:pt x="462" y="60"/>
                    </a:lnTo>
                    <a:lnTo>
                      <a:pt x="423" y="58"/>
                    </a:lnTo>
                    <a:lnTo>
                      <a:pt x="382" y="56"/>
                    </a:lnTo>
                    <a:lnTo>
                      <a:pt x="344" y="52"/>
                    </a:lnTo>
                    <a:lnTo>
                      <a:pt x="305" y="50"/>
                    </a:lnTo>
                    <a:lnTo>
                      <a:pt x="268" y="45"/>
                    </a:lnTo>
                    <a:lnTo>
                      <a:pt x="233" y="42"/>
                    </a:lnTo>
                    <a:lnTo>
                      <a:pt x="197" y="37"/>
                    </a:lnTo>
                    <a:lnTo>
                      <a:pt x="163" y="33"/>
                    </a:lnTo>
                    <a:lnTo>
                      <a:pt x="132" y="27"/>
                    </a:lnTo>
                    <a:lnTo>
                      <a:pt x="102" y="21"/>
                    </a:lnTo>
                    <a:lnTo>
                      <a:pt x="76" y="15"/>
                    </a:lnTo>
                    <a:lnTo>
                      <a:pt x="51" y="9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6091D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3596" name="Freeform 49"/>
              <p:cNvSpPr>
                <a:spLocks/>
              </p:cNvSpPr>
              <p:nvPr/>
            </p:nvSpPr>
            <p:spPr bwMode="auto">
              <a:xfrm>
                <a:off x="2567" y="3195"/>
                <a:ext cx="476" cy="459"/>
              </a:xfrm>
              <a:custGeom>
                <a:avLst/>
                <a:gdLst>
                  <a:gd name="T0" fmla="*/ 0 w 953"/>
                  <a:gd name="T1" fmla="*/ 49 h 918"/>
                  <a:gd name="T2" fmla="*/ 1 w 953"/>
                  <a:gd name="T3" fmla="*/ 49 h 918"/>
                  <a:gd name="T4" fmla="*/ 4 w 953"/>
                  <a:gd name="T5" fmla="*/ 48 h 918"/>
                  <a:gd name="T6" fmla="*/ 10 w 953"/>
                  <a:gd name="T7" fmla="*/ 48 h 918"/>
                  <a:gd name="T8" fmla="*/ 17 w 953"/>
                  <a:gd name="T9" fmla="*/ 48 h 918"/>
                  <a:gd name="T10" fmla="*/ 26 w 953"/>
                  <a:gd name="T11" fmla="*/ 47 h 918"/>
                  <a:gd name="T12" fmla="*/ 37 w 953"/>
                  <a:gd name="T13" fmla="*/ 47 h 918"/>
                  <a:gd name="T14" fmla="*/ 49 w 953"/>
                  <a:gd name="T15" fmla="*/ 48 h 918"/>
                  <a:gd name="T16" fmla="*/ 62 w 953"/>
                  <a:gd name="T17" fmla="*/ 48 h 918"/>
                  <a:gd name="T18" fmla="*/ 76 w 953"/>
                  <a:gd name="T19" fmla="*/ 49 h 918"/>
                  <a:gd name="T20" fmla="*/ 91 w 953"/>
                  <a:gd name="T21" fmla="*/ 51 h 918"/>
                  <a:gd name="T22" fmla="*/ 107 w 953"/>
                  <a:gd name="T23" fmla="*/ 53 h 918"/>
                  <a:gd name="T24" fmla="*/ 124 w 953"/>
                  <a:gd name="T25" fmla="*/ 57 h 918"/>
                  <a:gd name="T26" fmla="*/ 141 w 953"/>
                  <a:gd name="T27" fmla="*/ 61 h 918"/>
                  <a:gd name="T28" fmla="*/ 159 w 953"/>
                  <a:gd name="T29" fmla="*/ 67 h 918"/>
                  <a:gd name="T30" fmla="*/ 177 w 953"/>
                  <a:gd name="T31" fmla="*/ 74 h 918"/>
                  <a:gd name="T32" fmla="*/ 194 w 953"/>
                  <a:gd name="T33" fmla="*/ 81 h 918"/>
                  <a:gd name="T34" fmla="*/ 212 w 953"/>
                  <a:gd name="T35" fmla="*/ 90 h 918"/>
                  <a:gd name="T36" fmla="*/ 229 w 953"/>
                  <a:gd name="T37" fmla="*/ 101 h 918"/>
                  <a:gd name="T38" fmla="*/ 246 w 953"/>
                  <a:gd name="T39" fmla="*/ 113 h 918"/>
                  <a:gd name="T40" fmla="*/ 262 w 953"/>
                  <a:gd name="T41" fmla="*/ 126 h 918"/>
                  <a:gd name="T42" fmla="*/ 277 w 953"/>
                  <a:gd name="T43" fmla="*/ 142 h 918"/>
                  <a:gd name="T44" fmla="*/ 292 w 953"/>
                  <a:gd name="T45" fmla="*/ 160 h 918"/>
                  <a:gd name="T46" fmla="*/ 305 w 953"/>
                  <a:gd name="T47" fmla="*/ 179 h 918"/>
                  <a:gd name="T48" fmla="*/ 317 w 953"/>
                  <a:gd name="T49" fmla="*/ 201 h 918"/>
                  <a:gd name="T50" fmla="*/ 328 w 953"/>
                  <a:gd name="T51" fmla="*/ 224 h 918"/>
                  <a:gd name="T52" fmla="*/ 337 w 953"/>
                  <a:gd name="T53" fmla="*/ 250 h 918"/>
                  <a:gd name="T54" fmla="*/ 344 w 953"/>
                  <a:gd name="T55" fmla="*/ 279 h 918"/>
                  <a:gd name="T56" fmla="*/ 349 w 953"/>
                  <a:gd name="T57" fmla="*/ 309 h 918"/>
                  <a:gd name="T58" fmla="*/ 353 w 953"/>
                  <a:gd name="T59" fmla="*/ 342 h 918"/>
                  <a:gd name="T60" fmla="*/ 354 w 953"/>
                  <a:gd name="T61" fmla="*/ 379 h 918"/>
                  <a:gd name="T62" fmla="*/ 353 w 953"/>
                  <a:gd name="T63" fmla="*/ 417 h 918"/>
                  <a:gd name="T64" fmla="*/ 349 w 953"/>
                  <a:gd name="T65" fmla="*/ 459 h 918"/>
                  <a:gd name="T66" fmla="*/ 476 w 953"/>
                  <a:gd name="T67" fmla="*/ 419 h 918"/>
                  <a:gd name="T68" fmla="*/ 432 w 953"/>
                  <a:gd name="T69" fmla="*/ 0 h 918"/>
                  <a:gd name="T70" fmla="*/ 0 w 953"/>
                  <a:gd name="T71" fmla="*/ 10 h 918"/>
                  <a:gd name="T72" fmla="*/ 0 w 953"/>
                  <a:gd name="T73" fmla="*/ 49 h 918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953"/>
                  <a:gd name="T112" fmla="*/ 0 h 918"/>
                  <a:gd name="T113" fmla="*/ 953 w 953"/>
                  <a:gd name="T114" fmla="*/ 918 h 918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953" h="918">
                    <a:moveTo>
                      <a:pt x="0" y="97"/>
                    </a:moveTo>
                    <a:lnTo>
                      <a:pt x="2" y="97"/>
                    </a:lnTo>
                    <a:lnTo>
                      <a:pt x="9" y="96"/>
                    </a:lnTo>
                    <a:lnTo>
                      <a:pt x="20" y="95"/>
                    </a:lnTo>
                    <a:lnTo>
                      <a:pt x="35" y="95"/>
                    </a:lnTo>
                    <a:lnTo>
                      <a:pt x="52" y="94"/>
                    </a:lnTo>
                    <a:lnTo>
                      <a:pt x="74" y="94"/>
                    </a:lnTo>
                    <a:lnTo>
                      <a:pt x="98" y="95"/>
                    </a:lnTo>
                    <a:lnTo>
                      <a:pt x="124" y="96"/>
                    </a:lnTo>
                    <a:lnTo>
                      <a:pt x="153" y="98"/>
                    </a:lnTo>
                    <a:lnTo>
                      <a:pt x="183" y="102"/>
                    </a:lnTo>
                    <a:lnTo>
                      <a:pt x="215" y="106"/>
                    </a:lnTo>
                    <a:lnTo>
                      <a:pt x="249" y="113"/>
                    </a:lnTo>
                    <a:lnTo>
                      <a:pt x="283" y="122"/>
                    </a:lnTo>
                    <a:lnTo>
                      <a:pt x="318" y="133"/>
                    </a:lnTo>
                    <a:lnTo>
                      <a:pt x="354" y="147"/>
                    </a:lnTo>
                    <a:lnTo>
                      <a:pt x="389" y="162"/>
                    </a:lnTo>
                    <a:lnTo>
                      <a:pt x="424" y="180"/>
                    </a:lnTo>
                    <a:lnTo>
                      <a:pt x="459" y="201"/>
                    </a:lnTo>
                    <a:lnTo>
                      <a:pt x="492" y="225"/>
                    </a:lnTo>
                    <a:lnTo>
                      <a:pt x="524" y="253"/>
                    </a:lnTo>
                    <a:lnTo>
                      <a:pt x="555" y="284"/>
                    </a:lnTo>
                    <a:lnTo>
                      <a:pt x="584" y="319"/>
                    </a:lnTo>
                    <a:lnTo>
                      <a:pt x="611" y="357"/>
                    </a:lnTo>
                    <a:lnTo>
                      <a:pt x="635" y="401"/>
                    </a:lnTo>
                    <a:lnTo>
                      <a:pt x="656" y="448"/>
                    </a:lnTo>
                    <a:lnTo>
                      <a:pt x="674" y="500"/>
                    </a:lnTo>
                    <a:lnTo>
                      <a:pt x="689" y="557"/>
                    </a:lnTo>
                    <a:lnTo>
                      <a:pt x="699" y="618"/>
                    </a:lnTo>
                    <a:lnTo>
                      <a:pt x="706" y="684"/>
                    </a:lnTo>
                    <a:lnTo>
                      <a:pt x="709" y="757"/>
                    </a:lnTo>
                    <a:lnTo>
                      <a:pt x="706" y="834"/>
                    </a:lnTo>
                    <a:lnTo>
                      <a:pt x="699" y="918"/>
                    </a:lnTo>
                    <a:lnTo>
                      <a:pt x="953" y="838"/>
                    </a:lnTo>
                    <a:lnTo>
                      <a:pt x="864" y="0"/>
                    </a:lnTo>
                    <a:lnTo>
                      <a:pt x="0" y="20"/>
                    </a:lnTo>
                    <a:lnTo>
                      <a:pt x="0" y="97"/>
                    </a:lnTo>
                    <a:close/>
                  </a:path>
                </a:pathLst>
              </a:custGeom>
              <a:solidFill>
                <a:srgbClr val="0023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3597" name="Freeform 50"/>
              <p:cNvSpPr>
                <a:spLocks/>
              </p:cNvSpPr>
              <p:nvPr/>
            </p:nvSpPr>
            <p:spPr bwMode="auto">
              <a:xfrm>
                <a:off x="2387" y="2659"/>
                <a:ext cx="789" cy="1036"/>
              </a:xfrm>
              <a:custGeom>
                <a:avLst/>
                <a:gdLst>
                  <a:gd name="T0" fmla="*/ 136 w 1579"/>
                  <a:gd name="T1" fmla="*/ 30 h 2072"/>
                  <a:gd name="T2" fmla="*/ 172 w 1579"/>
                  <a:gd name="T3" fmla="*/ 125 h 2072"/>
                  <a:gd name="T4" fmla="*/ 267 w 1579"/>
                  <a:gd name="T5" fmla="*/ 235 h 2072"/>
                  <a:gd name="T6" fmla="*/ 248 w 1579"/>
                  <a:gd name="T7" fmla="*/ 312 h 2072"/>
                  <a:gd name="T8" fmla="*/ 296 w 1579"/>
                  <a:gd name="T9" fmla="*/ 386 h 2072"/>
                  <a:gd name="T10" fmla="*/ 247 w 1579"/>
                  <a:gd name="T11" fmla="*/ 477 h 2072"/>
                  <a:gd name="T12" fmla="*/ 117 w 1579"/>
                  <a:gd name="T13" fmla="*/ 471 h 2072"/>
                  <a:gd name="T14" fmla="*/ 14 w 1579"/>
                  <a:gd name="T15" fmla="*/ 472 h 2072"/>
                  <a:gd name="T16" fmla="*/ 10 w 1579"/>
                  <a:gd name="T17" fmla="*/ 521 h 2072"/>
                  <a:gd name="T18" fmla="*/ 56 w 1579"/>
                  <a:gd name="T19" fmla="*/ 543 h 2072"/>
                  <a:gd name="T20" fmla="*/ 122 w 1579"/>
                  <a:gd name="T21" fmla="*/ 527 h 2072"/>
                  <a:gd name="T22" fmla="*/ 31 w 1579"/>
                  <a:gd name="T23" fmla="*/ 502 h 2072"/>
                  <a:gd name="T24" fmla="*/ 37 w 1579"/>
                  <a:gd name="T25" fmla="*/ 493 h 2072"/>
                  <a:gd name="T26" fmla="*/ 194 w 1579"/>
                  <a:gd name="T27" fmla="*/ 505 h 2072"/>
                  <a:gd name="T28" fmla="*/ 275 w 1579"/>
                  <a:gd name="T29" fmla="*/ 504 h 2072"/>
                  <a:gd name="T30" fmla="*/ 279 w 1579"/>
                  <a:gd name="T31" fmla="*/ 318 h 2072"/>
                  <a:gd name="T32" fmla="*/ 310 w 1579"/>
                  <a:gd name="T33" fmla="*/ 225 h 2072"/>
                  <a:gd name="T34" fmla="*/ 189 w 1579"/>
                  <a:gd name="T35" fmla="*/ 98 h 2072"/>
                  <a:gd name="T36" fmla="*/ 172 w 1579"/>
                  <a:gd name="T37" fmla="*/ 31 h 2072"/>
                  <a:gd name="T38" fmla="*/ 266 w 1579"/>
                  <a:gd name="T39" fmla="*/ 72 h 2072"/>
                  <a:gd name="T40" fmla="*/ 329 w 1579"/>
                  <a:gd name="T41" fmla="*/ 208 h 2072"/>
                  <a:gd name="T42" fmla="*/ 408 w 1579"/>
                  <a:gd name="T43" fmla="*/ 218 h 2072"/>
                  <a:gd name="T44" fmla="*/ 452 w 1579"/>
                  <a:gd name="T45" fmla="*/ 98 h 2072"/>
                  <a:gd name="T46" fmla="*/ 510 w 1579"/>
                  <a:gd name="T47" fmla="*/ 82 h 2072"/>
                  <a:gd name="T48" fmla="*/ 578 w 1579"/>
                  <a:gd name="T49" fmla="*/ 120 h 2072"/>
                  <a:gd name="T50" fmla="*/ 574 w 1579"/>
                  <a:gd name="T51" fmla="*/ 205 h 2072"/>
                  <a:gd name="T52" fmla="*/ 484 w 1579"/>
                  <a:gd name="T53" fmla="*/ 145 h 2072"/>
                  <a:gd name="T54" fmla="*/ 459 w 1579"/>
                  <a:gd name="T55" fmla="*/ 244 h 2072"/>
                  <a:gd name="T56" fmla="*/ 476 w 1579"/>
                  <a:gd name="T57" fmla="*/ 327 h 2072"/>
                  <a:gd name="T58" fmla="*/ 549 w 1579"/>
                  <a:gd name="T59" fmla="*/ 492 h 2072"/>
                  <a:gd name="T60" fmla="*/ 722 w 1579"/>
                  <a:gd name="T61" fmla="*/ 478 h 2072"/>
                  <a:gd name="T62" fmla="*/ 760 w 1579"/>
                  <a:gd name="T63" fmla="*/ 482 h 2072"/>
                  <a:gd name="T64" fmla="*/ 697 w 1579"/>
                  <a:gd name="T65" fmla="*/ 505 h 2072"/>
                  <a:gd name="T66" fmla="*/ 470 w 1579"/>
                  <a:gd name="T67" fmla="*/ 524 h 2072"/>
                  <a:gd name="T68" fmla="*/ 257 w 1579"/>
                  <a:gd name="T69" fmla="*/ 528 h 2072"/>
                  <a:gd name="T70" fmla="*/ 160 w 1579"/>
                  <a:gd name="T71" fmla="*/ 527 h 2072"/>
                  <a:gd name="T72" fmla="*/ 271 w 1579"/>
                  <a:gd name="T73" fmla="*/ 1021 h 2072"/>
                  <a:gd name="T74" fmla="*/ 443 w 1579"/>
                  <a:gd name="T75" fmla="*/ 1033 h 2072"/>
                  <a:gd name="T76" fmla="*/ 642 w 1579"/>
                  <a:gd name="T77" fmla="*/ 982 h 2072"/>
                  <a:gd name="T78" fmla="*/ 647 w 1579"/>
                  <a:gd name="T79" fmla="*/ 733 h 2072"/>
                  <a:gd name="T80" fmla="*/ 625 w 1579"/>
                  <a:gd name="T81" fmla="*/ 793 h 2072"/>
                  <a:gd name="T82" fmla="*/ 569 w 1579"/>
                  <a:gd name="T83" fmla="*/ 977 h 2072"/>
                  <a:gd name="T84" fmla="*/ 380 w 1579"/>
                  <a:gd name="T85" fmla="*/ 1006 h 2072"/>
                  <a:gd name="T86" fmla="*/ 243 w 1579"/>
                  <a:gd name="T87" fmla="*/ 982 h 2072"/>
                  <a:gd name="T88" fmla="*/ 195 w 1579"/>
                  <a:gd name="T89" fmla="*/ 557 h 2072"/>
                  <a:gd name="T90" fmla="*/ 340 w 1579"/>
                  <a:gd name="T91" fmla="*/ 557 h 2072"/>
                  <a:gd name="T92" fmla="*/ 551 w 1579"/>
                  <a:gd name="T93" fmla="*/ 549 h 2072"/>
                  <a:gd name="T94" fmla="*/ 745 w 1579"/>
                  <a:gd name="T95" fmla="*/ 526 h 2072"/>
                  <a:gd name="T96" fmla="*/ 789 w 1579"/>
                  <a:gd name="T97" fmla="*/ 488 h 2072"/>
                  <a:gd name="T98" fmla="*/ 759 w 1579"/>
                  <a:gd name="T99" fmla="*/ 444 h 2072"/>
                  <a:gd name="T100" fmla="*/ 691 w 1579"/>
                  <a:gd name="T101" fmla="*/ 454 h 2072"/>
                  <a:gd name="T102" fmla="*/ 513 w 1579"/>
                  <a:gd name="T103" fmla="*/ 433 h 2072"/>
                  <a:gd name="T104" fmla="*/ 506 w 1579"/>
                  <a:gd name="T105" fmla="*/ 329 h 2072"/>
                  <a:gd name="T106" fmla="*/ 507 w 1579"/>
                  <a:gd name="T107" fmla="*/ 262 h 2072"/>
                  <a:gd name="T108" fmla="*/ 493 w 1579"/>
                  <a:gd name="T109" fmla="*/ 193 h 2072"/>
                  <a:gd name="T110" fmla="*/ 570 w 1579"/>
                  <a:gd name="T111" fmla="*/ 234 h 2072"/>
                  <a:gd name="T112" fmla="*/ 627 w 1579"/>
                  <a:gd name="T113" fmla="*/ 192 h 2072"/>
                  <a:gd name="T114" fmla="*/ 548 w 1579"/>
                  <a:gd name="T115" fmla="*/ 55 h 2072"/>
                  <a:gd name="T116" fmla="*/ 448 w 1579"/>
                  <a:gd name="T117" fmla="*/ 65 h 2072"/>
                  <a:gd name="T118" fmla="*/ 401 w 1579"/>
                  <a:gd name="T119" fmla="*/ 169 h 2072"/>
                  <a:gd name="T120" fmla="*/ 351 w 1579"/>
                  <a:gd name="T121" fmla="*/ 182 h 2072"/>
                  <a:gd name="T122" fmla="*/ 272 w 1579"/>
                  <a:gd name="T123" fmla="*/ 37 h 2072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1579"/>
                  <a:gd name="T187" fmla="*/ 0 h 2072"/>
                  <a:gd name="T188" fmla="*/ 1579 w 1579"/>
                  <a:gd name="T189" fmla="*/ 2072 h 2072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1579" h="2072">
                    <a:moveTo>
                      <a:pt x="361" y="1"/>
                    </a:moveTo>
                    <a:lnTo>
                      <a:pt x="341" y="3"/>
                    </a:lnTo>
                    <a:lnTo>
                      <a:pt x="325" y="8"/>
                    </a:lnTo>
                    <a:lnTo>
                      <a:pt x="311" y="14"/>
                    </a:lnTo>
                    <a:lnTo>
                      <a:pt x="300" y="21"/>
                    </a:lnTo>
                    <a:lnTo>
                      <a:pt x="291" y="29"/>
                    </a:lnTo>
                    <a:lnTo>
                      <a:pt x="284" y="37"/>
                    </a:lnTo>
                    <a:lnTo>
                      <a:pt x="278" y="45"/>
                    </a:lnTo>
                    <a:lnTo>
                      <a:pt x="275" y="54"/>
                    </a:lnTo>
                    <a:lnTo>
                      <a:pt x="272" y="61"/>
                    </a:lnTo>
                    <a:lnTo>
                      <a:pt x="270" y="69"/>
                    </a:lnTo>
                    <a:lnTo>
                      <a:pt x="269" y="76"/>
                    </a:lnTo>
                    <a:lnTo>
                      <a:pt x="269" y="84"/>
                    </a:lnTo>
                    <a:lnTo>
                      <a:pt x="271" y="105"/>
                    </a:lnTo>
                    <a:lnTo>
                      <a:pt x="276" y="127"/>
                    </a:lnTo>
                    <a:lnTo>
                      <a:pt x="285" y="151"/>
                    </a:lnTo>
                    <a:lnTo>
                      <a:pt x="297" y="174"/>
                    </a:lnTo>
                    <a:lnTo>
                      <a:pt x="310" y="199"/>
                    </a:lnTo>
                    <a:lnTo>
                      <a:pt x="326" y="225"/>
                    </a:lnTo>
                    <a:lnTo>
                      <a:pt x="345" y="250"/>
                    </a:lnTo>
                    <a:lnTo>
                      <a:pt x="364" y="276"/>
                    </a:lnTo>
                    <a:lnTo>
                      <a:pt x="386" y="302"/>
                    </a:lnTo>
                    <a:lnTo>
                      <a:pt x="408" y="327"/>
                    </a:lnTo>
                    <a:lnTo>
                      <a:pt x="431" y="351"/>
                    </a:lnTo>
                    <a:lnTo>
                      <a:pt x="454" y="375"/>
                    </a:lnTo>
                    <a:lnTo>
                      <a:pt x="477" y="399"/>
                    </a:lnTo>
                    <a:lnTo>
                      <a:pt x="499" y="419"/>
                    </a:lnTo>
                    <a:lnTo>
                      <a:pt x="522" y="440"/>
                    </a:lnTo>
                    <a:lnTo>
                      <a:pt x="543" y="458"/>
                    </a:lnTo>
                    <a:lnTo>
                      <a:pt x="535" y="470"/>
                    </a:lnTo>
                    <a:lnTo>
                      <a:pt x="527" y="484"/>
                    </a:lnTo>
                    <a:lnTo>
                      <a:pt x="519" y="500"/>
                    </a:lnTo>
                    <a:lnTo>
                      <a:pt x="512" y="517"/>
                    </a:lnTo>
                    <a:lnTo>
                      <a:pt x="505" y="536"/>
                    </a:lnTo>
                    <a:lnTo>
                      <a:pt x="499" y="556"/>
                    </a:lnTo>
                    <a:lnTo>
                      <a:pt x="496" y="576"/>
                    </a:lnTo>
                    <a:lnTo>
                      <a:pt x="495" y="598"/>
                    </a:lnTo>
                    <a:lnTo>
                      <a:pt x="495" y="607"/>
                    </a:lnTo>
                    <a:lnTo>
                      <a:pt x="496" y="616"/>
                    </a:lnTo>
                    <a:lnTo>
                      <a:pt x="497" y="624"/>
                    </a:lnTo>
                    <a:lnTo>
                      <a:pt x="499" y="633"/>
                    </a:lnTo>
                    <a:lnTo>
                      <a:pt x="504" y="652"/>
                    </a:lnTo>
                    <a:lnTo>
                      <a:pt x="512" y="669"/>
                    </a:lnTo>
                    <a:lnTo>
                      <a:pt x="521" y="685"/>
                    </a:lnTo>
                    <a:lnTo>
                      <a:pt x="533" y="701"/>
                    </a:lnTo>
                    <a:lnTo>
                      <a:pt x="547" y="716"/>
                    </a:lnTo>
                    <a:lnTo>
                      <a:pt x="562" y="730"/>
                    </a:lnTo>
                    <a:lnTo>
                      <a:pt x="580" y="743"/>
                    </a:lnTo>
                    <a:lnTo>
                      <a:pt x="600" y="756"/>
                    </a:lnTo>
                    <a:lnTo>
                      <a:pt x="593" y="773"/>
                    </a:lnTo>
                    <a:lnTo>
                      <a:pt x="583" y="797"/>
                    </a:lnTo>
                    <a:lnTo>
                      <a:pt x="573" y="826"/>
                    </a:lnTo>
                    <a:lnTo>
                      <a:pt x="562" y="857"/>
                    </a:lnTo>
                    <a:lnTo>
                      <a:pt x="550" y="888"/>
                    </a:lnTo>
                    <a:lnTo>
                      <a:pt x="540" y="916"/>
                    </a:lnTo>
                    <a:lnTo>
                      <a:pt x="532" y="939"/>
                    </a:lnTo>
                    <a:lnTo>
                      <a:pt x="526" y="954"/>
                    </a:lnTo>
                    <a:lnTo>
                      <a:pt x="518" y="954"/>
                    </a:lnTo>
                    <a:lnTo>
                      <a:pt x="506" y="955"/>
                    </a:lnTo>
                    <a:lnTo>
                      <a:pt x="495" y="955"/>
                    </a:lnTo>
                    <a:lnTo>
                      <a:pt x="480" y="955"/>
                    </a:lnTo>
                    <a:lnTo>
                      <a:pt x="462" y="955"/>
                    </a:lnTo>
                    <a:lnTo>
                      <a:pt x="443" y="955"/>
                    </a:lnTo>
                    <a:lnTo>
                      <a:pt x="421" y="954"/>
                    </a:lnTo>
                    <a:lnTo>
                      <a:pt x="397" y="954"/>
                    </a:lnTo>
                    <a:lnTo>
                      <a:pt x="370" y="952"/>
                    </a:lnTo>
                    <a:lnTo>
                      <a:pt x="340" y="950"/>
                    </a:lnTo>
                    <a:lnTo>
                      <a:pt x="308" y="948"/>
                    </a:lnTo>
                    <a:lnTo>
                      <a:pt x="272" y="946"/>
                    </a:lnTo>
                    <a:lnTo>
                      <a:pt x="234" y="942"/>
                    </a:lnTo>
                    <a:lnTo>
                      <a:pt x="193" y="939"/>
                    </a:lnTo>
                    <a:lnTo>
                      <a:pt x="148" y="934"/>
                    </a:lnTo>
                    <a:lnTo>
                      <a:pt x="101" y="929"/>
                    </a:lnTo>
                    <a:lnTo>
                      <a:pt x="96" y="929"/>
                    </a:lnTo>
                    <a:lnTo>
                      <a:pt x="88" y="928"/>
                    </a:lnTo>
                    <a:lnTo>
                      <a:pt x="78" y="928"/>
                    </a:lnTo>
                    <a:lnTo>
                      <a:pt x="66" y="929"/>
                    </a:lnTo>
                    <a:lnTo>
                      <a:pt x="53" y="933"/>
                    </a:lnTo>
                    <a:lnTo>
                      <a:pt x="41" y="938"/>
                    </a:lnTo>
                    <a:lnTo>
                      <a:pt x="28" y="944"/>
                    </a:lnTo>
                    <a:lnTo>
                      <a:pt x="18" y="954"/>
                    </a:lnTo>
                    <a:lnTo>
                      <a:pt x="8" y="965"/>
                    </a:lnTo>
                    <a:lnTo>
                      <a:pt x="3" y="978"/>
                    </a:lnTo>
                    <a:lnTo>
                      <a:pt x="0" y="992"/>
                    </a:lnTo>
                    <a:lnTo>
                      <a:pt x="2" y="1007"/>
                    </a:lnTo>
                    <a:lnTo>
                      <a:pt x="3" y="1014"/>
                    </a:lnTo>
                    <a:lnTo>
                      <a:pt x="5" y="1020"/>
                    </a:lnTo>
                    <a:lnTo>
                      <a:pt x="8" y="1029"/>
                    </a:lnTo>
                    <a:lnTo>
                      <a:pt x="14" y="1035"/>
                    </a:lnTo>
                    <a:lnTo>
                      <a:pt x="21" y="1043"/>
                    </a:lnTo>
                    <a:lnTo>
                      <a:pt x="29" y="1052"/>
                    </a:lnTo>
                    <a:lnTo>
                      <a:pt x="40" y="1058"/>
                    </a:lnTo>
                    <a:lnTo>
                      <a:pt x="52" y="1065"/>
                    </a:lnTo>
                    <a:lnTo>
                      <a:pt x="58" y="1068"/>
                    </a:lnTo>
                    <a:lnTo>
                      <a:pt x="64" y="1071"/>
                    </a:lnTo>
                    <a:lnTo>
                      <a:pt x="72" y="1073"/>
                    </a:lnTo>
                    <a:lnTo>
                      <a:pt x="81" y="1077"/>
                    </a:lnTo>
                    <a:lnTo>
                      <a:pt x="90" y="1080"/>
                    </a:lnTo>
                    <a:lnTo>
                      <a:pt x="102" y="1084"/>
                    </a:lnTo>
                    <a:lnTo>
                      <a:pt x="113" y="1087"/>
                    </a:lnTo>
                    <a:lnTo>
                      <a:pt x="125" y="1091"/>
                    </a:lnTo>
                    <a:lnTo>
                      <a:pt x="139" y="1094"/>
                    </a:lnTo>
                    <a:lnTo>
                      <a:pt x="151" y="1096"/>
                    </a:lnTo>
                    <a:lnTo>
                      <a:pt x="165" y="1100"/>
                    </a:lnTo>
                    <a:lnTo>
                      <a:pt x="180" y="1102"/>
                    </a:lnTo>
                    <a:lnTo>
                      <a:pt x="194" y="1105"/>
                    </a:lnTo>
                    <a:lnTo>
                      <a:pt x="209" y="1107"/>
                    </a:lnTo>
                    <a:lnTo>
                      <a:pt x="224" y="1109"/>
                    </a:lnTo>
                    <a:lnTo>
                      <a:pt x="239" y="1110"/>
                    </a:lnTo>
                    <a:lnTo>
                      <a:pt x="244" y="1054"/>
                    </a:lnTo>
                    <a:lnTo>
                      <a:pt x="216" y="1050"/>
                    </a:lnTo>
                    <a:lnTo>
                      <a:pt x="189" y="1047"/>
                    </a:lnTo>
                    <a:lnTo>
                      <a:pt x="164" y="1041"/>
                    </a:lnTo>
                    <a:lnTo>
                      <a:pt x="140" y="1035"/>
                    </a:lnTo>
                    <a:lnTo>
                      <a:pt x="119" y="1030"/>
                    </a:lnTo>
                    <a:lnTo>
                      <a:pt x="101" y="1024"/>
                    </a:lnTo>
                    <a:lnTo>
                      <a:pt x="87" y="1019"/>
                    </a:lnTo>
                    <a:lnTo>
                      <a:pt x="78" y="1015"/>
                    </a:lnTo>
                    <a:lnTo>
                      <a:pt x="68" y="1010"/>
                    </a:lnTo>
                    <a:lnTo>
                      <a:pt x="63" y="1004"/>
                    </a:lnTo>
                    <a:lnTo>
                      <a:pt x="59" y="1000"/>
                    </a:lnTo>
                    <a:lnTo>
                      <a:pt x="57" y="996"/>
                    </a:lnTo>
                    <a:lnTo>
                      <a:pt x="57" y="995"/>
                    </a:lnTo>
                    <a:lnTo>
                      <a:pt x="58" y="993"/>
                    </a:lnTo>
                    <a:lnTo>
                      <a:pt x="58" y="992"/>
                    </a:lnTo>
                    <a:lnTo>
                      <a:pt x="59" y="991"/>
                    </a:lnTo>
                    <a:lnTo>
                      <a:pt x="61" y="989"/>
                    </a:lnTo>
                    <a:lnTo>
                      <a:pt x="65" y="987"/>
                    </a:lnTo>
                    <a:lnTo>
                      <a:pt x="70" y="986"/>
                    </a:lnTo>
                    <a:lnTo>
                      <a:pt x="74" y="986"/>
                    </a:lnTo>
                    <a:lnTo>
                      <a:pt x="79" y="985"/>
                    </a:lnTo>
                    <a:lnTo>
                      <a:pt x="85" y="985"/>
                    </a:lnTo>
                    <a:lnTo>
                      <a:pt x="89" y="985"/>
                    </a:lnTo>
                    <a:lnTo>
                      <a:pt x="94" y="986"/>
                    </a:lnTo>
                    <a:lnTo>
                      <a:pt x="156" y="993"/>
                    </a:lnTo>
                    <a:lnTo>
                      <a:pt x="211" y="997"/>
                    </a:lnTo>
                    <a:lnTo>
                      <a:pt x="263" y="1002"/>
                    </a:lnTo>
                    <a:lnTo>
                      <a:pt x="309" y="1005"/>
                    </a:lnTo>
                    <a:lnTo>
                      <a:pt x="351" y="1008"/>
                    </a:lnTo>
                    <a:lnTo>
                      <a:pt x="388" y="1010"/>
                    </a:lnTo>
                    <a:lnTo>
                      <a:pt x="421" y="1010"/>
                    </a:lnTo>
                    <a:lnTo>
                      <a:pt x="450" y="1011"/>
                    </a:lnTo>
                    <a:lnTo>
                      <a:pt x="474" y="1011"/>
                    </a:lnTo>
                    <a:lnTo>
                      <a:pt x="495" y="1011"/>
                    </a:lnTo>
                    <a:lnTo>
                      <a:pt x="512" y="1010"/>
                    </a:lnTo>
                    <a:lnTo>
                      <a:pt x="526" y="1010"/>
                    </a:lnTo>
                    <a:lnTo>
                      <a:pt x="536" y="1009"/>
                    </a:lnTo>
                    <a:lnTo>
                      <a:pt x="543" y="1009"/>
                    </a:lnTo>
                    <a:lnTo>
                      <a:pt x="548" y="1008"/>
                    </a:lnTo>
                    <a:lnTo>
                      <a:pt x="550" y="1008"/>
                    </a:lnTo>
                    <a:lnTo>
                      <a:pt x="567" y="1004"/>
                    </a:lnTo>
                    <a:lnTo>
                      <a:pt x="671" y="728"/>
                    </a:lnTo>
                    <a:lnTo>
                      <a:pt x="647" y="716"/>
                    </a:lnTo>
                    <a:lnTo>
                      <a:pt x="628" y="707"/>
                    </a:lnTo>
                    <a:lnTo>
                      <a:pt x="611" y="697"/>
                    </a:lnTo>
                    <a:lnTo>
                      <a:pt x="596" y="686"/>
                    </a:lnTo>
                    <a:lnTo>
                      <a:pt x="583" y="674"/>
                    </a:lnTo>
                    <a:lnTo>
                      <a:pt x="573" y="662"/>
                    </a:lnTo>
                    <a:lnTo>
                      <a:pt x="565" y="650"/>
                    </a:lnTo>
                    <a:lnTo>
                      <a:pt x="559" y="636"/>
                    </a:lnTo>
                    <a:lnTo>
                      <a:pt x="555" y="622"/>
                    </a:lnTo>
                    <a:lnTo>
                      <a:pt x="552" y="595"/>
                    </a:lnTo>
                    <a:lnTo>
                      <a:pt x="556" y="569"/>
                    </a:lnTo>
                    <a:lnTo>
                      <a:pt x="564" y="544"/>
                    </a:lnTo>
                    <a:lnTo>
                      <a:pt x="573" y="521"/>
                    </a:lnTo>
                    <a:lnTo>
                      <a:pt x="583" y="501"/>
                    </a:lnTo>
                    <a:lnTo>
                      <a:pt x="594" y="486"/>
                    </a:lnTo>
                    <a:lnTo>
                      <a:pt x="601" y="477"/>
                    </a:lnTo>
                    <a:lnTo>
                      <a:pt x="603" y="473"/>
                    </a:lnTo>
                    <a:lnTo>
                      <a:pt x="621" y="451"/>
                    </a:lnTo>
                    <a:lnTo>
                      <a:pt x="600" y="433"/>
                    </a:lnTo>
                    <a:lnTo>
                      <a:pt x="570" y="407"/>
                    </a:lnTo>
                    <a:lnTo>
                      <a:pt x="541" y="380"/>
                    </a:lnTo>
                    <a:lnTo>
                      <a:pt x="513" y="354"/>
                    </a:lnTo>
                    <a:lnTo>
                      <a:pt x="487" y="326"/>
                    </a:lnTo>
                    <a:lnTo>
                      <a:pt x="461" y="299"/>
                    </a:lnTo>
                    <a:lnTo>
                      <a:pt x="437" y="273"/>
                    </a:lnTo>
                    <a:lnTo>
                      <a:pt x="415" y="246"/>
                    </a:lnTo>
                    <a:lnTo>
                      <a:pt x="396" y="221"/>
                    </a:lnTo>
                    <a:lnTo>
                      <a:pt x="378" y="197"/>
                    </a:lnTo>
                    <a:lnTo>
                      <a:pt x="362" y="174"/>
                    </a:lnTo>
                    <a:lnTo>
                      <a:pt x="350" y="152"/>
                    </a:lnTo>
                    <a:lnTo>
                      <a:pt x="339" y="132"/>
                    </a:lnTo>
                    <a:lnTo>
                      <a:pt x="331" y="114"/>
                    </a:lnTo>
                    <a:lnTo>
                      <a:pt x="328" y="98"/>
                    </a:lnTo>
                    <a:lnTo>
                      <a:pt x="325" y="85"/>
                    </a:lnTo>
                    <a:lnTo>
                      <a:pt x="328" y="74"/>
                    </a:lnTo>
                    <a:lnTo>
                      <a:pt x="331" y="69"/>
                    </a:lnTo>
                    <a:lnTo>
                      <a:pt x="337" y="64"/>
                    </a:lnTo>
                    <a:lnTo>
                      <a:pt x="344" y="62"/>
                    </a:lnTo>
                    <a:lnTo>
                      <a:pt x="352" y="60"/>
                    </a:lnTo>
                    <a:lnTo>
                      <a:pt x="360" y="59"/>
                    </a:lnTo>
                    <a:lnTo>
                      <a:pt x="369" y="58"/>
                    </a:lnTo>
                    <a:lnTo>
                      <a:pt x="377" y="58"/>
                    </a:lnTo>
                    <a:lnTo>
                      <a:pt x="385" y="58"/>
                    </a:lnTo>
                    <a:lnTo>
                      <a:pt x="420" y="62"/>
                    </a:lnTo>
                    <a:lnTo>
                      <a:pt x="451" y="75"/>
                    </a:lnTo>
                    <a:lnTo>
                      <a:pt x="481" y="93"/>
                    </a:lnTo>
                    <a:lnTo>
                      <a:pt x="507" y="116"/>
                    </a:lnTo>
                    <a:lnTo>
                      <a:pt x="533" y="144"/>
                    </a:lnTo>
                    <a:lnTo>
                      <a:pt x="555" y="174"/>
                    </a:lnTo>
                    <a:lnTo>
                      <a:pt x="575" y="206"/>
                    </a:lnTo>
                    <a:lnTo>
                      <a:pt x="594" y="240"/>
                    </a:lnTo>
                    <a:lnTo>
                      <a:pt x="609" y="273"/>
                    </a:lnTo>
                    <a:lnTo>
                      <a:pt x="623" y="306"/>
                    </a:lnTo>
                    <a:lnTo>
                      <a:pt x="634" y="336"/>
                    </a:lnTo>
                    <a:lnTo>
                      <a:pt x="643" y="364"/>
                    </a:lnTo>
                    <a:lnTo>
                      <a:pt x="651" y="387"/>
                    </a:lnTo>
                    <a:lnTo>
                      <a:pt x="656" y="404"/>
                    </a:lnTo>
                    <a:lnTo>
                      <a:pt x="659" y="417"/>
                    </a:lnTo>
                    <a:lnTo>
                      <a:pt x="661" y="422"/>
                    </a:lnTo>
                    <a:lnTo>
                      <a:pt x="668" y="448"/>
                    </a:lnTo>
                    <a:lnTo>
                      <a:pt x="694" y="442"/>
                    </a:lnTo>
                    <a:lnTo>
                      <a:pt x="716" y="439"/>
                    </a:lnTo>
                    <a:lnTo>
                      <a:pt x="738" y="437"/>
                    </a:lnTo>
                    <a:lnTo>
                      <a:pt x="759" y="435"/>
                    </a:lnTo>
                    <a:lnTo>
                      <a:pt x="778" y="435"/>
                    </a:lnTo>
                    <a:lnTo>
                      <a:pt x="794" y="435"/>
                    </a:lnTo>
                    <a:lnTo>
                      <a:pt x="808" y="435"/>
                    </a:lnTo>
                    <a:lnTo>
                      <a:pt x="816" y="437"/>
                    </a:lnTo>
                    <a:lnTo>
                      <a:pt x="820" y="437"/>
                    </a:lnTo>
                    <a:lnTo>
                      <a:pt x="848" y="439"/>
                    </a:lnTo>
                    <a:lnTo>
                      <a:pt x="851" y="410"/>
                    </a:lnTo>
                    <a:lnTo>
                      <a:pt x="854" y="370"/>
                    </a:lnTo>
                    <a:lnTo>
                      <a:pt x="861" y="333"/>
                    </a:lnTo>
                    <a:lnTo>
                      <a:pt x="869" y="297"/>
                    </a:lnTo>
                    <a:lnTo>
                      <a:pt x="878" y="266"/>
                    </a:lnTo>
                    <a:lnTo>
                      <a:pt x="888" y="237"/>
                    </a:lnTo>
                    <a:lnTo>
                      <a:pt x="897" y="214"/>
                    </a:lnTo>
                    <a:lnTo>
                      <a:pt x="905" y="197"/>
                    </a:lnTo>
                    <a:lnTo>
                      <a:pt x="912" y="184"/>
                    </a:lnTo>
                    <a:lnTo>
                      <a:pt x="918" y="181"/>
                    </a:lnTo>
                    <a:lnTo>
                      <a:pt x="926" y="179"/>
                    </a:lnTo>
                    <a:lnTo>
                      <a:pt x="935" y="175"/>
                    </a:lnTo>
                    <a:lnTo>
                      <a:pt x="947" y="173"/>
                    </a:lnTo>
                    <a:lnTo>
                      <a:pt x="960" y="170"/>
                    </a:lnTo>
                    <a:lnTo>
                      <a:pt x="975" y="168"/>
                    </a:lnTo>
                    <a:lnTo>
                      <a:pt x="990" y="166"/>
                    </a:lnTo>
                    <a:lnTo>
                      <a:pt x="1005" y="164"/>
                    </a:lnTo>
                    <a:lnTo>
                      <a:pt x="1021" y="164"/>
                    </a:lnTo>
                    <a:lnTo>
                      <a:pt x="1037" y="162"/>
                    </a:lnTo>
                    <a:lnTo>
                      <a:pt x="1052" y="162"/>
                    </a:lnTo>
                    <a:lnTo>
                      <a:pt x="1066" y="164"/>
                    </a:lnTo>
                    <a:lnTo>
                      <a:pt x="1080" y="165"/>
                    </a:lnTo>
                    <a:lnTo>
                      <a:pt x="1093" y="167"/>
                    </a:lnTo>
                    <a:lnTo>
                      <a:pt x="1103" y="170"/>
                    </a:lnTo>
                    <a:lnTo>
                      <a:pt x="1111" y="175"/>
                    </a:lnTo>
                    <a:lnTo>
                      <a:pt x="1125" y="188"/>
                    </a:lnTo>
                    <a:lnTo>
                      <a:pt x="1140" y="210"/>
                    </a:lnTo>
                    <a:lnTo>
                      <a:pt x="1156" y="240"/>
                    </a:lnTo>
                    <a:lnTo>
                      <a:pt x="1171" y="273"/>
                    </a:lnTo>
                    <a:lnTo>
                      <a:pt x="1185" y="309"/>
                    </a:lnTo>
                    <a:lnTo>
                      <a:pt x="1194" y="343"/>
                    </a:lnTo>
                    <a:lnTo>
                      <a:pt x="1198" y="375"/>
                    </a:lnTo>
                    <a:lnTo>
                      <a:pt x="1195" y="401"/>
                    </a:lnTo>
                    <a:lnTo>
                      <a:pt x="1193" y="407"/>
                    </a:lnTo>
                    <a:lnTo>
                      <a:pt x="1188" y="411"/>
                    </a:lnTo>
                    <a:lnTo>
                      <a:pt x="1181" y="415"/>
                    </a:lnTo>
                    <a:lnTo>
                      <a:pt x="1171" y="416"/>
                    </a:lnTo>
                    <a:lnTo>
                      <a:pt x="1148" y="410"/>
                    </a:lnTo>
                    <a:lnTo>
                      <a:pt x="1125" y="395"/>
                    </a:lnTo>
                    <a:lnTo>
                      <a:pt x="1104" y="375"/>
                    </a:lnTo>
                    <a:lnTo>
                      <a:pt x="1087" y="351"/>
                    </a:lnTo>
                    <a:lnTo>
                      <a:pt x="1071" y="325"/>
                    </a:lnTo>
                    <a:lnTo>
                      <a:pt x="1057" y="298"/>
                    </a:lnTo>
                    <a:lnTo>
                      <a:pt x="1047" y="275"/>
                    </a:lnTo>
                    <a:lnTo>
                      <a:pt x="1040" y="256"/>
                    </a:lnTo>
                    <a:lnTo>
                      <a:pt x="1015" y="183"/>
                    </a:lnTo>
                    <a:lnTo>
                      <a:pt x="986" y="253"/>
                    </a:lnTo>
                    <a:lnTo>
                      <a:pt x="969" y="291"/>
                    </a:lnTo>
                    <a:lnTo>
                      <a:pt x="954" y="326"/>
                    </a:lnTo>
                    <a:lnTo>
                      <a:pt x="939" y="358"/>
                    </a:lnTo>
                    <a:lnTo>
                      <a:pt x="926" y="385"/>
                    </a:lnTo>
                    <a:lnTo>
                      <a:pt x="913" y="408"/>
                    </a:lnTo>
                    <a:lnTo>
                      <a:pt x="904" y="425"/>
                    </a:lnTo>
                    <a:lnTo>
                      <a:pt x="898" y="435"/>
                    </a:lnTo>
                    <a:lnTo>
                      <a:pt x="896" y="440"/>
                    </a:lnTo>
                    <a:lnTo>
                      <a:pt x="882" y="463"/>
                    </a:lnTo>
                    <a:lnTo>
                      <a:pt x="904" y="478"/>
                    </a:lnTo>
                    <a:lnTo>
                      <a:pt x="919" y="489"/>
                    </a:lnTo>
                    <a:lnTo>
                      <a:pt x="931" y="502"/>
                    </a:lnTo>
                    <a:lnTo>
                      <a:pt x="943" y="515"/>
                    </a:lnTo>
                    <a:lnTo>
                      <a:pt x="952" y="528"/>
                    </a:lnTo>
                    <a:lnTo>
                      <a:pt x="960" y="540"/>
                    </a:lnTo>
                    <a:lnTo>
                      <a:pt x="965" y="553"/>
                    </a:lnTo>
                    <a:lnTo>
                      <a:pt x="968" y="567"/>
                    </a:lnTo>
                    <a:lnTo>
                      <a:pt x="971" y="580"/>
                    </a:lnTo>
                    <a:lnTo>
                      <a:pt x="969" y="607"/>
                    </a:lnTo>
                    <a:lnTo>
                      <a:pt x="962" y="631"/>
                    </a:lnTo>
                    <a:lnTo>
                      <a:pt x="953" y="654"/>
                    </a:lnTo>
                    <a:lnTo>
                      <a:pt x="942" y="674"/>
                    </a:lnTo>
                    <a:lnTo>
                      <a:pt x="930" y="691"/>
                    </a:lnTo>
                    <a:lnTo>
                      <a:pt x="919" y="704"/>
                    </a:lnTo>
                    <a:lnTo>
                      <a:pt x="912" y="712"/>
                    </a:lnTo>
                    <a:lnTo>
                      <a:pt x="908" y="715"/>
                    </a:lnTo>
                    <a:lnTo>
                      <a:pt x="893" y="729"/>
                    </a:lnTo>
                    <a:lnTo>
                      <a:pt x="903" y="749"/>
                    </a:lnTo>
                    <a:lnTo>
                      <a:pt x="1026" y="988"/>
                    </a:lnTo>
                    <a:lnTo>
                      <a:pt x="1044" y="988"/>
                    </a:lnTo>
                    <a:lnTo>
                      <a:pt x="1098" y="985"/>
                    </a:lnTo>
                    <a:lnTo>
                      <a:pt x="1149" y="982"/>
                    </a:lnTo>
                    <a:lnTo>
                      <a:pt x="1195" y="979"/>
                    </a:lnTo>
                    <a:lnTo>
                      <a:pt x="1239" y="976"/>
                    </a:lnTo>
                    <a:lnTo>
                      <a:pt x="1278" y="973"/>
                    </a:lnTo>
                    <a:lnTo>
                      <a:pt x="1314" y="970"/>
                    </a:lnTo>
                    <a:lnTo>
                      <a:pt x="1346" y="967"/>
                    </a:lnTo>
                    <a:lnTo>
                      <a:pt x="1375" y="965"/>
                    </a:lnTo>
                    <a:lnTo>
                      <a:pt x="1401" y="962"/>
                    </a:lnTo>
                    <a:lnTo>
                      <a:pt x="1424" y="959"/>
                    </a:lnTo>
                    <a:lnTo>
                      <a:pt x="1445" y="957"/>
                    </a:lnTo>
                    <a:lnTo>
                      <a:pt x="1463" y="955"/>
                    </a:lnTo>
                    <a:lnTo>
                      <a:pt x="1477" y="954"/>
                    </a:lnTo>
                    <a:lnTo>
                      <a:pt x="1490" y="951"/>
                    </a:lnTo>
                    <a:lnTo>
                      <a:pt x="1499" y="950"/>
                    </a:lnTo>
                    <a:lnTo>
                      <a:pt x="1507" y="949"/>
                    </a:lnTo>
                    <a:lnTo>
                      <a:pt x="1514" y="954"/>
                    </a:lnTo>
                    <a:lnTo>
                      <a:pt x="1518" y="958"/>
                    </a:lnTo>
                    <a:lnTo>
                      <a:pt x="1520" y="962"/>
                    </a:lnTo>
                    <a:lnTo>
                      <a:pt x="1521" y="964"/>
                    </a:lnTo>
                    <a:lnTo>
                      <a:pt x="1519" y="971"/>
                    </a:lnTo>
                    <a:lnTo>
                      <a:pt x="1514" y="978"/>
                    </a:lnTo>
                    <a:lnTo>
                      <a:pt x="1509" y="985"/>
                    </a:lnTo>
                    <a:lnTo>
                      <a:pt x="1501" y="992"/>
                    </a:lnTo>
                    <a:lnTo>
                      <a:pt x="1467" y="999"/>
                    </a:lnTo>
                    <a:lnTo>
                      <a:pt x="1431" y="1005"/>
                    </a:lnTo>
                    <a:lnTo>
                      <a:pt x="1395" y="1011"/>
                    </a:lnTo>
                    <a:lnTo>
                      <a:pt x="1354" y="1017"/>
                    </a:lnTo>
                    <a:lnTo>
                      <a:pt x="1313" y="1023"/>
                    </a:lnTo>
                    <a:lnTo>
                      <a:pt x="1269" y="1027"/>
                    </a:lnTo>
                    <a:lnTo>
                      <a:pt x="1224" y="1032"/>
                    </a:lnTo>
                    <a:lnTo>
                      <a:pt x="1179" y="1035"/>
                    </a:lnTo>
                    <a:lnTo>
                      <a:pt x="1132" y="1039"/>
                    </a:lnTo>
                    <a:lnTo>
                      <a:pt x="1085" y="1042"/>
                    </a:lnTo>
                    <a:lnTo>
                      <a:pt x="1037" y="1045"/>
                    </a:lnTo>
                    <a:lnTo>
                      <a:pt x="989" y="1047"/>
                    </a:lnTo>
                    <a:lnTo>
                      <a:pt x="941" y="1049"/>
                    </a:lnTo>
                    <a:lnTo>
                      <a:pt x="893" y="1050"/>
                    </a:lnTo>
                    <a:lnTo>
                      <a:pt x="846" y="1053"/>
                    </a:lnTo>
                    <a:lnTo>
                      <a:pt x="800" y="1054"/>
                    </a:lnTo>
                    <a:lnTo>
                      <a:pt x="754" y="1055"/>
                    </a:lnTo>
                    <a:lnTo>
                      <a:pt x="710" y="1056"/>
                    </a:lnTo>
                    <a:lnTo>
                      <a:pt x="668" y="1056"/>
                    </a:lnTo>
                    <a:lnTo>
                      <a:pt x="626" y="1056"/>
                    </a:lnTo>
                    <a:lnTo>
                      <a:pt x="587" y="1057"/>
                    </a:lnTo>
                    <a:lnTo>
                      <a:pt x="550" y="1057"/>
                    </a:lnTo>
                    <a:lnTo>
                      <a:pt x="515" y="1057"/>
                    </a:lnTo>
                    <a:lnTo>
                      <a:pt x="483" y="1057"/>
                    </a:lnTo>
                    <a:lnTo>
                      <a:pt x="454" y="1057"/>
                    </a:lnTo>
                    <a:lnTo>
                      <a:pt x="428" y="1057"/>
                    </a:lnTo>
                    <a:lnTo>
                      <a:pt x="405" y="1057"/>
                    </a:lnTo>
                    <a:lnTo>
                      <a:pt x="385" y="1056"/>
                    </a:lnTo>
                    <a:lnTo>
                      <a:pt x="369" y="1056"/>
                    </a:lnTo>
                    <a:lnTo>
                      <a:pt x="358" y="1056"/>
                    </a:lnTo>
                    <a:lnTo>
                      <a:pt x="351" y="1056"/>
                    </a:lnTo>
                    <a:lnTo>
                      <a:pt x="347" y="1056"/>
                    </a:lnTo>
                    <a:lnTo>
                      <a:pt x="320" y="1055"/>
                    </a:lnTo>
                    <a:lnTo>
                      <a:pt x="295" y="1929"/>
                    </a:lnTo>
                    <a:lnTo>
                      <a:pt x="309" y="1938"/>
                    </a:lnTo>
                    <a:lnTo>
                      <a:pt x="338" y="1957"/>
                    </a:lnTo>
                    <a:lnTo>
                      <a:pt x="367" y="1973"/>
                    </a:lnTo>
                    <a:lnTo>
                      <a:pt x="396" y="1988"/>
                    </a:lnTo>
                    <a:lnTo>
                      <a:pt x="424" y="2002"/>
                    </a:lnTo>
                    <a:lnTo>
                      <a:pt x="454" y="2013"/>
                    </a:lnTo>
                    <a:lnTo>
                      <a:pt x="484" y="2025"/>
                    </a:lnTo>
                    <a:lnTo>
                      <a:pt x="513" y="2034"/>
                    </a:lnTo>
                    <a:lnTo>
                      <a:pt x="543" y="2043"/>
                    </a:lnTo>
                    <a:lnTo>
                      <a:pt x="573" y="2050"/>
                    </a:lnTo>
                    <a:lnTo>
                      <a:pt x="603" y="2056"/>
                    </a:lnTo>
                    <a:lnTo>
                      <a:pt x="633" y="2062"/>
                    </a:lnTo>
                    <a:lnTo>
                      <a:pt x="663" y="2065"/>
                    </a:lnTo>
                    <a:lnTo>
                      <a:pt x="692" y="2069"/>
                    </a:lnTo>
                    <a:lnTo>
                      <a:pt x="722" y="2071"/>
                    </a:lnTo>
                    <a:lnTo>
                      <a:pt x="750" y="2072"/>
                    </a:lnTo>
                    <a:lnTo>
                      <a:pt x="779" y="2072"/>
                    </a:lnTo>
                    <a:lnTo>
                      <a:pt x="833" y="2071"/>
                    </a:lnTo>
                    <a:lnTo>
                      <a:pt x="886" y="2066"/>
                    </a:lnTo>
                    <a:lnTo>
                      <a:pt x="938" y="2060"/>
                    </a:lnTo>
                    <a:lnTo>
                      <a:pt x="988" y="2052"/>
                    </a:lnTo>
                    <a:lnTo>
                      <a:pt x="1035" y="2042"/>
                    </a:lnTo>
                    <a:lnTo>
                      <a:pt x="1080" y="2032"/>
                    </a:lnTo>
                    <a:lnTo>
                      <a:pt x="1123" y="2020"/>
                    </a:lnTo>
                    <a:lnTo>
                      <a:pt x="1162" y="2009"/>
                    </a:lnTo>
                    <a:lnTo>
                      <a:pt x="1198" y="1996"/>
                    </a:lnTo>
                    <a:lnTo>
                      <a:pt x="1230" y="1984"/>
                    </a:lnTo>
                    <a:lnTo>
                      <a:pt x="1259" y="1974"/>
                    </a:lnTo>
                    <a:lnTo>
                      <a:pt x="1284" y="1964"/>
                    </a:lnTo>
                    <a:lnTo>
                      <a:pt x="1304" y="1955"/>
                    </a:lnTo>
                    <a:lnTo>
                      <a:pt x="1320" y="1948"/>
                    </a:lnTo>
                    <a:lnTo>
                      <a:pt x="1330" y="1942"/>
                    </a:lnTo>
                    <a:lnTo>
                      <a:pt x="1336" y="1940"/>
                    </a:lnTo>
                    <a:lnTo>
                      <a:pt x="1355" y="1930"/>
                    </a:lnTo>
                    <a:lnTo>
                      <a:pt x="1352" y="1910"/>
                    </a:lnTo>
                    <a:lnTo>
                      <a:pt x="1342" y="1836"/>
                    </a:lnTo>
                    <a:lnTo>
                      <a:pt x="1327" y="1729"/>
                    </a:lnTo>
                    <a:lnTo>
                      <a:pt x="1312" y="1601"/>
                    </a:lnTo>
                    <a:lnTo>
                      <a:pt x="1294" y="1467"/>
                    </a:lnTo>
                    <a:lnTo>
                      <a:pt x="1279" y="1339"/>
                    </a:lnTo>
                    <a:lnTo>
                      <a:pt x="1267" y="1231"/>
                    </a:lnTo>
                    <a:lnTo>
                      <a:pt x="1257" y="1155"/>
                    </a:lnTo>
                    <a:lnTo>
                      <a:pt x="1254" y="1125"/>
                    </a:lnTo>
                    <a:lnTo>
                      <a:pt x="1198" y="1132"/>
                    </a:lnTo>
                    <a:lnTo>
                      <a:pt x="1201" y="1166"/>
                    </a:lnTo>
                    <a:lnTo>
                      <a:pt x="1209" y="1238"/>
                    </a:lnTo>
                    <a:lnTo>
                      <a:pt x="1222" y="1339"/>
                    </a:lnTo>
                    <a:lnTo>
                      <a:pt x="1236" y="1459"/>
                    </a:lnTo>
                    <a:lnTo>
                      <a:pt x="1251" y="1586"/>
                    </a:lnTo>
                    <a:lnTo>
                      <a:pt x="1267" y="1708"/>
                    </a:lnTo>
                    <a:lnTo>
                      <a:pt x="1280" y="1815"/>
                    </a:lnTo>
                    <a:lnTo>
                      <a:pt x="1292" y="1897"/>
                    </a:lnTo>
                    <a:lnTo>
                      <a:pt x="1279" y="1903"/>
                    </a:lnTo>
                    <a:lnTo>
                      <a:pt x="1262" y="1910"/>
                    </a:lnTo>
                    <a:lnTo>
                      <a:pt x="1242" y="1918"/>
                    </a:lnTo>
                    <a:lnTo>
                      <a:pt x="1221" y="1926"/>
                    </a:lnTo>
                    <a:lnTo>
                      <a:pt x="1195" y="1935"/>
                    </a:lnTo>
                    <a:lnTo>
                      <a:pt x="1168" y="1945"/>
                    </a:lnTo>
                    <a:lnTo>
                      <a:pt x="1138" y="1955"/>
                    </a:lnTo>
                    <a:lnTo>
                      <a:pt x="1105" y="1964"/>
                    </a:lnTo>
                    <a:lnTo>
                      <a:pt x="1071" y="1973"/>
                    </a:lnTo>
                    <a:lnTo>
                      <a:pt x="1035" y="1982"/>
                    </a:lnTo>
                    <a:lnTo>
                      <a:pt x="997" y="1990"/>
                    </a:lnTo>
                    <a:lnTo>
                      <a:pt x="957" y="1997"/>
                    </a:lnTo>
                    <a:lnTo>
                      <a:pt x="916" y="2003"/>
                    </a:lnTo>
                    <a:lnTo>
                      <a:pt x="875" y="2008"/>
                    </a:lnTo>
                    <a:lnTo>
                      <a:pt x="831" y="2011"/>
                    </a:lnTo>
                    <a:lnTo>
                      <a:pt x="787" y="2012"/>
                    </a:lnTo>
                    <a:lnTo>
                      <a:pt x="761" y="2012"/>
                    </a:lnTo>
                    <a:lnTo>
                      <a:pt x="733" y="2011"/>
                    </a:lnTo>
                    <a:lnTo>
                      <a:pt x="707" y="2010"/>
                    </a:lnTo>
                    <a:lnTo>
                      <a:pt x="679" y="2008"/>
                    </a:lnTo>
                    <a:lnTo>
                      <a:pt x="651" y="2004"/>
                    </a:lnTo>
                    <a:lnTo>
                      <a:pt x="624" y="2001"/>
                    </a:lnTo>
                    <a:lnTo>
                      <a:pt x="596" y="1995"/>
                    </a:lnTo>
                    <a:lnTo>
                      <a:pt x="570" y="1989"/>
                    </a:lnTo>
                    <a:lnTo>
                      <a:pt x="542" y="1981"/>
                    </a:lnTo>
                    <a:lnTo>
                      <a:pt x="514" y="1973"/>
                    </a:lnTo>
                    <a:lnTo>
                      <a:pt x="487" y="1964"/>
                    </a:lnTo>
                    <a:lnTo>
                      <a:pt x="460" y="1953"/>
                    </a:lnTo>
                    <a:lnTo>
                      <a:pt x="434" y="1942"/>
                    </a:lnTo>
                    <a:lnTo>
                      <a:pt x="407" y="1928"/>
                    </a:lnTo>
                    <a:lnTo>
                      <a:pt x="381" y="1914"/>
                    </a:lnTo>
                    <a:lnTo>
                      <a:pt x="354" y="1898"/>
                    </a:lnTo>
                    <a:lnTo>
                      <a:pt x="358" y="1770"/>
                    </a:lnTo>
                    <a:lnTo>
                      <a:pt x="364" y="1513"/>
                    </a:lnTo>
                    <a:lnTo>
                      <a:pt x="371" y="1253"/>
                    </a:lnTo>
                    <a:lnTo>
                      <a:pt x="375" y="1114"/>
                    </a:lnTo>
                    <a:lnTo>
                      <a:pt x="390" y="1114"/>
                    </a:lnTo>
                    <a:lnTo>
                      <a:pt x="408" y="1114"/>
                    </a:lnTo>
                    <a:lnTo>
                      <a:pt x="430" y="1115"/>
                    </a:lnTo>
                    <a:lnTo>
                      <a:pt x="454" y="1115"/>
                    </a:lnTo>
                    <a:lnTo>
                      <a:pt x="481" y="1115"/>
                    </a:lnTo>
                    <a:lnTo>
                      <a:pt x="509" y="1115"/>
                    </a:lnTo>
                    <a:lnTo>
                      <a:pt x="540" y="1115"/>
                    </a:lnTo>
                    <a:lnTo>
                      <a:pt x="573" y="1115"/>
                    </a:lnTo>
                    <a:lnTo>
                      <a:pt x="608" y="1115"/>
                    </a:lnTo>
                    <a:lnTo>
                      <a:pt x="643" y="1114"/>
                    </a:lnTo>
                    <a:lnTo>
                      <a:pt x="681" y="1114"/>
                    </a:lnTo>
                    <a:lnTo>
                      <a:pt x="721" y="1113"/>
                    </a:lnTo>
                    <a:lnTo>
                      <a:pt x="761" y="1113"/>
                    </a:lnTo>
                    <a:lnTo>
                      <a:pt x="802" y="1111"/>
                    </a:lnTo>
                    <a:lnTo>
                      <a:pt x="844" y="1110"/>
                    </a:lnTo>
                    <a:lnTo>
                      <a:pt x="886" y="1109"/>
                    </a:lnTo>
                    <a:lnTo>
                      <a:pt x="930" y="1107"/>
                    </a:lnTo>
                    <a:lnTo>
                      <a:pt x="973" y="1106"/>
                    </a:lnTo>
                    <a:lnTo>
                      <a:pt x="1017" y="1103"/>
                    </a:lnTo>
                    <a:lnTo>
                      <a:pt x="1060" y="1101"/>
                    </a:lnTo>
                    <a:lnTo>
                      <a:pt x="1103" y="1098"/>
                    </a:lnTo>
                    <a:lnTo>
                      <a:pt x="1147" y="1095"/>
                    </a:lnTo>
                    <a:lnTo>
                      <a:pt x="1189" y="1092"/>
                    </a:lnTo>
                    <a:lnTo>
                      <a:pt x="1231" y="1088"/>
                    </a:lnTo>
                    <a:lnTo>
                      <a:pt x="1271" y="1084"/>
                    </a:lnTo>
                    <a:lnTo>
                      <a:pt x="1312" y="1080"/>
                    </a:lnTo>
                    <a:lnTo>
                      <a:pt x="1351" y="1076"/>
                    </a:lnTo>
                    <a:lnTo>
                      <a:pt x="1388" y="1070"/>
                    </a:lnTo>
                    <a:lnTo>
                      <a:pt x="1423" y="1065"/>
                    </a:lnTo>
                    <a:lnTo>
                      <a:pt x="1458" y="1058"/>
                    </a:lnTo>
                    <a:lnTo>
                      <a:pt x="1490" y="1053"/>
                    </a:lnTo>
                    <a:lnTo>
                      <a:pt x="1520" y="1046"/>
                    </a:lnTo>
                    <a:lnTo>
                      <a:pt x="1525" y="1045"/>
                    </a:lnTo>
                    <a:lnTo>
                      <a:pt x="1529" y="1041"/>
                    </a:lnTo>
                    <a:lnTo>
                      <a:pt x="1533" y="1039"/>
                    </a:lnTo>
                    <a:lnTo>
                      <a:pt x="1540" y="1033"/>
                    </a:lnTo>
                    <a:lnTo>
                      <a:pt x="1548" y="1026"/>
                    </a:lnTo>
                    <a:lnTo>
                      <a:pt x="1557" y="1016"/>
                    </a:lnTo>
                    <a:lnTo>
                      <a:pt x="1565" y="1004"/>
                    </a:lnTo>
                    <a:lnTo>
                      <a:pt x="1573" y="992"/>
                    </a:lnTo>
                    <a:lnTo>
                      <a:pt x="1578" y="977"/>
                    </a:lnTo>
                    <a:lnTo>
                      <a:pt x="1579" y="961"/>
                    </a:lnTo>
                    <a:lnTo>
                      <a:pt x="1578" y="954"/>
                    </a:lnTo>
                    <a:lnTo>
                      <a:pt x="1577" y="946"/>
                    </a:lnTo>
                    <a:lnTo>
                      <a:pt x="1573" y="938"/>
                    </a:lnTo>
                    <a:lnTo>
                      <a:pt x="1569" y="929"/>
                    </a:lnTo>
                    <a:lnTo>
                      <a:pt x="1562" y="920"/>
                    </a:lnTo>
                    <a:lnTo>
                      <a:pt x="1552" y="912"/>
                    </a:lnTo>
                    <a:lnTo>
                      <a:pt x="1541" y="903"/>
                    </a:lnTo>
                    <a:lnTo>
                      <a:pt x="1527" y="895"/>
                    </a:lnTo>
                    <a:lnTo>
                      <a:pt x="1518" y="889"/>
                    </a:lnTo>
                    <a:lnTo>
                      <a:pt x="1507" y="891"/>
                    </a:lnTo>
                    <a:lnTo>
                      <a:pt x="1506" y="891"/>
                    </a:lnTo>
                    <a:lnTo>
                      <a:pt x="1502" y="893"/>
                    </a:lnTo>
                    <a:lnTo>
                      <a:pt x="1495" y="894"/>
                    </a:lnTo>
                    <a:lnTo>
                      <a:pt x="1484" y="895"/>
                    </a:lnTo>
                    <a:lnTo>
                      <a:pt x="1471" y="897"/>
                    </a:lnTo>
                    <a:lnTo>
                      <a:pt x="1454" y="900"/>
                    </a:lnTo>
                    <a:lnTo>
                      <a:pt x="1434" y="902"/>
                    </a:lnTo>
                    <a:lnTo>
                      <a:pt x="1410" y="904"/>
                    </a:lnTo>
                    <a:lnTo>
                      <a:pt x="1382" y="908"/>
                    </a:lnTo>
                    <a:lnTo>
                      <a:pt x="1350" y="911"/>
                    </a:lnTo>
                    <a:lnTo>
                      <a:pt x="1313" y="913"/>
                    </a:lnTo>
                    <a:lnTo>
                      <a:pt x="1272" y="917"/>
                    </a:lnTo>
                    <a:lnTo>
                      <a:pt x="1226" y="920"/>
                    </a:lnTo>
                    <a:lnTo>
                      <a:pt x="1176" y="924"/>
                    </a:lnTo>
                    <a:lnTo>
                      <a:pt x="1120" y="927"/>
                    </a:lnTo>
                    <a:lnTo>
                      <a:pt x="1060" y="931"/>
                    </a:lnTo>
                    <a:lnTo>
                      <a:pt x="1052" y="917"/>
                    </a:lnTo>
                    <a:lnTo>
                      <a:pt x="1041" y="894"/>
                    </a:lnTo>
                    <a:lnTo>
                      <a:pt x="1027" y="867"/>
                    </a:lnTo>
                    <a:lnTo>
                      <a:pt x="1011" y="837"/>
                    </a:lnTo>
                    <a:lnTo>
                      <a:pt x="996" y="806"/>
                    </a:lnTo>
                    <a:lnTo>
                      <a:pt x="981" y="779"/>
                    </a:lnTo>
                    <a:lnTo>
                      <a:pt x="969" y="756"/>
                    </a:lnTo>
                    <a:lnTo>
                      <a:pt x="961" y="741"/>
                    </a:lnTo>
                    <a:lnTo>
                      <a:pt x="972" y="729"/>
                    </a:lnTo>
                    <a:lnTo>
                      <a:pt x="982" y="715"/>
                    </a:lnTo>
                    <a:lnTo>
                      <a:pt x="994" y="699"/>
                    </a:lnTo>
                    <a:lnTo>
                      <a:pt x="1004" y="680"/>
                    </a:lnTo>
                    <a:lnTo>
                      <a:pt x="1013" y="659"/>
                    </a:lnTo>
                    <a:lnTo>
                      <a:pt x="1021" y="637"/>
                    </a:lnTo>
                    <a:lnTo>
                      <a:pt x="1026" y="613"/>
                    </a:lnTo>
                    <a:lnTo>
                      <a:pt x="1028" y="587"/>
                    </a:lnTo>
                    <a:lnTo>
                      <a:pt x="1028" y="585"/>
                    </a:lnTo>
                    <a:lnTo>
                      <a:pt x="1028" y="583"/>
                    </a:lnTo>
                    <a:lnTo>
                      <a:pt x="1028" y="580"/>
                    </a:lnTo>
                    <a:lnTo>
                      <a:pt x="1028" y="578"/>
                    </a:lnTo>
                    <a:lnTo>
                      <a:pt x="1026" y="560"/>
                    </a:lnTo>
                    <a:lnTo>
                      <a:pt x="1021" y="542"/>
                    </a:lnTo>
                    <a:lnTo>
                      <a:pt x="1015" y="525"/>
                    </a:lnTo>
                    <a:lnTo>
                      <a:pt x="1007" y="509"/>
                    </a:lnTo>
                    <a:lnTo>
                      <a:pt x="997" y="493"/>
                    </a:lnTo>
                    <a:lnTo>
                      <a:pt x="986" y="478"/>
                    </a:lnTo>
                    <a:lnTo>
                      <a:pt x="972" y="463"/>
                    </a:lnTo>
                    <a:lnTo>
                      <a:pt x="957" y="448"/>
                    </a:lnTo>
                    <a:lnTo>
                      <a:pt x="961" y="439"/>
                    </a:lnTo>
                    <a:lnTo>
                      <a:pt x="966" y="427"/>
                    </a:lnTo>
                    <a:lnTo>
                      <a:pt x="973" y="416"/>
                    </a:lnTo>
                    <a:lnTo>
                      <a:pt x="980" y="402"/>
                    </a:lnTo>
                    <a:lnTo>
                      <a:pt x="987" y="387"/>
                    </a:lnTo>
                    <a:lnTo>
                      <a:pt x="995" y="371"/>
                    </a:lnTo>
                    <a:lnTo>
                      <a:pt x="1004" y="355"/>
                    </a:lnTo>
                    <a:lnTo>
                      <a:pt x="1012" y="336"/>
                    </a:lnTo>
                    <a:lnTo>
                      <a:pt x="1024" y="358"/>
                    </a:lnTo>
                    <a:lnTo>
                      <a:pt x="1039" y="381"/>
                    </a:lnTo>
                    <a:lnTo>
                      <a:pt x="1055" y="404"/>
                    </a:lnTo>
                    <a:lnTo>
                      <a:pt x="1073" y="425"/>
                    </a:lnTo>
                    <a:lnTo>
                      <a:pt x="1094" y="443"/>
                    </a:lnTo>
                    <a:lnTo>
                      <a:pt x="1116" y="458"/>
                    </a:lnTo>
                    <a:lnTo>
                      <a:pt x="1141" y="468"/>
                    </a:lnTo>
                    <a:lnTo>
                      <a:pt x="1169" y="472"/>
                    </a:lnTo>
                    <a:lnTo>
                      <a:pt x="1184" y="472"/>
                    </a:lnTo>
                    <a:lnTo>
                      <a:pt x="1196" y="469"/>
                    </a:lnTo>
                    <a:lnTo>
                      <a:pt x="1209" y="465"/>
                    </a:lnTo>
                    <a:lnTo>
                      <a:pt x="1219" y="458"/>
                    </a:lnTo>
                    <a:lnTo>
                      <a:pt x="1230" y="451"/>
                    </a:lnTo>
                    <a:lnTo>
                      <a:pt x="1238" y="442"/>
                    </a:lnTo>
                    <a:lnTo>
                      <a:pt x="1245" y="431"/>
                    </a:lnTo>
                    <a:lnTo>
                      <a:pt x="1249" y="418"/>
                    </a:lnTo>
                    <a:lnTo>
                      <a:pt x="1254" y="384"/>
                    </a:lnTo>
                    <a:lnTo>
                      <a:pt x="1251" y="342"/>
                    </a:lnTo>
                    <a:lnTo>
                      <a:pt x="1240" y="298"/>
                    </a:lnTo>
                    <a:lnTo>
                      <a:pt x="1225" y="253"/>
                    </a:lnTo>
                    <a:lnTo>
                      <a:pt x="1206" y="212"/>
                    </a:lnTo>
                    <a:lnTo>
                      <a:pt x="1184" y="175"/>
                    </a:lnTo>
                    <a:lnTo>
                      <a:pt x="1162" y="145"/>
                    </a:lnTo>
                    <a:lnTo>
                      <a:pt x="1141" y="127"/>
                    </a:lnTo>
                    <a:lnTo>
                      <a:pt x="1128" y="120"/>
                    </a:lnTo>
                    <a:lnTo>
                      <a:pt x="1113" y="115"/>
                    </a:lnTo>
                    <a:lnTo>
                      <a:pt x="1096" y="111"/>
                    </a:lnTo>
                    <a:lnTo>
                      <a:pt x="1077" y="108"/>
                    </a:lnTo>
                    <a:lnTo>
                      <a:pt x="1057" y="106"/>
                    </a:lnTo>
                    <a:lnTo>
                      <a:pt x="1035" y="106"/>
                    </a:lnTo>
                    <a:lnTo>
                      <a:pt x="1014" y="106"/>
                    </a:lnTo>
                    <a:lnTo>
                      <a:pt x="992" y="107"/>
                    </a:lnTo>
                    <a:lnTo>
                      <a:pt x="971" y="111"/>
                    </a:lnTo>
                    <a:lnTo>
                      <a:pt x="950" y="114"/>
                    </a:lnTo>
                    <a:lnTo>
                      <a:pt x="930" y="117"/>
                    </a:lnTo>
                    <a:lnTo>
                      <a:pt x="913" y="123"/>
                    </a:lnTo>
                    <a:lnTo>
                      <a:pt x="897" y="129"/>
                    </a:lnTo>
                    <a:lnTo>
                      <a:pt x="884" y="136"/>
                    </a:lnTo>
                    <a:lnTo>
                      <a:pt x="873" y="143"/>
                    </a:lnTo>
                    <a:lnTo>
                      <a:pt x="866" y="151"/>
                    </a:lnTo>
                    <a:lnTo>
                      <a:pt x="858" y="164"/>
                    </a:lnTo>
                    <a:lnTo>
                      <a:pt x="848" y="183"/>
                    </a:lnTo>
                    <a:lnTo>
                      <a:pt x="839" y="206"/>
                    </a:lnTo>
                    <a:lnTo>
                      <a:pt x="829" y="234"/>
                    </a:lnTo>
                    <a:lnTo>
                      <a:pt x="818" y="266"/>
                    </a:lnTo>
                    <a:lnTo>
                      <a:pt x="809" y="301"/>
                    </a:lnTo>
                    <a:lnTo>
                      <a:pt x="802" y="339"/>
                    </a:lnTo>
                    <a:lnTo>
                      <a:pt x="797" y="378"/>
                    </a:lnTo>
                    <a:lnTo>
                      <a:pt x="787" y="378"/>
                    </a:lnTo>
                    <a:lnTo>
                      <a:pt x="778" y="378"/>
                    </a:lnTo>
                    <a:lnTo>
                      <a:pt x="768" y="378"/>
                    </a:lnTo>
                    <a:lnTo>
                      <a:pt x="757" y="378"/>
                    </a:lnTo>
                    <a:lnTo>
                      <a:pt x="746" y="379"/>
                    </a:lnTo>
                    <a:lnTo>
                      <a:pt x="733" y="380"/>
                    </a:lnTo>
                    <a:lnTo>
                      <a:pt x="722" y="381"/>
                    </a:lnTo>
                    <a:lnTo>
                      <a:pt x="709" y="382"/>
                    </a:lnTo>
                    <a:lnTo>
                      <a:pt x="703" y="364"/>
                    </a:lnTo>
                    <a:lnTo>
                      <a:pt x="696" y="341"/>
                    </a:lnTo>
                    <a:lnTo>
                      <a:pt x="687" y="316"/>
                    </a:lnTo>
                    <a:lnTo>
                      <a:pt x="677" y="287"/>
                    </a:lnTo>
                    <a:lnTo>
                      <a:pt x="664" y="257"/>
                    </a:lnTo>
                    <a:lnTo>
                      <a:pt x="649" y="225"/>
                    </a:lnTo>
                    <a:lnTo>
                      <a:pt x="633" y="192"/>
                    </a:lnTo>
                    <a:lnTo>
                      <a:pt x="615" y="161"/>
                    </a:lnTo>
                    <a:lnTo>
                      <a:pt x="594" y="130"/>
                    </a:lnTo>
                    <a:lnTo>
                      <a:pt x="571" y="101"/>
                    </a:lnTo>
                    <a:lnTo>
                      <a:pt x="545" y="74"/>
                    </a:lnTo>
                    <a:lnTo>
                      <a:pt x="519" y="51"/>
                    </a:lnTo>
                    <a:lnTo>
                      <a:pt x="489" y="30"/>
                    </a:lnTo>
                    <a:lnTo>
                      <a:pt x="457" y="15"/>
                    </a:lnTo>
                    <a:lnTo>
                      <a:pt x="423" y="5"/>
                    </a:lnTo>
                    <a:lnTo>
                      <a:pt x="386" y="0"/>
                    </a:lnTo>
                    <a:lnTo>
                      <a:pt x="379" y="0"/>
                    </a:lnTo>
                    <a:lnTo>
                      <a:pt x="373" y="0"/>
                    </a:lnTo>
                    <a:lnTo>
                      <a:pt x="367" y="0"/>
                    </a:lnTo>
                    <a:lnTo>
                      <a:pt x="361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3598" name="Freeform 51"/>
              <p:cNvSpPr>
                <a:spLocks/>
              </p:cNvSpPr>
              <p:nvPr/>
            </p:nvSpPr>
            <p:spPr bwMode="auto">
              <a:xfrm>
                <a:off x="2758" y="2967"/>
                <a:ext cx="30" cy="20"/>
              </a:xfrm>
              <a:custGeom>
                <a:avLst/>
                <a:gdLst>
                  <a:gd name="T0" fmla="*/ 0 w 58"/>
                  <a:gd name="T1" fmla="*/ 0 h 39"/>
                  <a:gd name="T2" fmla="*/ 16 w 58"/>
                  <a:gd name="T3" fmla="*/ 20 h 39"/>
                  <a:gd name="T4" fmla="*/ 30 w 58"/>
                  <a:gd name="T5" fmla="*/ 0 h 39"/>
                  <a:gd name="T6" fmla="*/ 0 w 58"/>
                  <a:gd name="T7" fmla="*/ 0 h 3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8"/>
                  <a:gd name="T13" fmla="*/ 0 h 39"/>
                  <a:gd name="T14" fmla="*/ 58 w 58"/>
                  <a:gd name="T15" fmla="*/ 39 h 3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8" h="39">
                    <a:moveTo>
                      <a:pt x="0" y="0"/>
                    </a:moveTo>
                    <a:lnTo>
                      <a:pt x="31" y="39"/>
                    </a:lnTo>
                    <a:lnTo>
                      <a:pt x="5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3599" name="Freeform 52"/>
              <p:cNvSpPr>
                <a:spLocks/>
              </p:cNvSpPr>
              <p:nvPr/>
            </p:nvSpPr>
            <p:spPr bwMode="auto">
              <a:xfrm>
                <a:off x="2772" y="2975"/>
                <a:ext cx="41" cy="28"/>
              </a:xfrm>
              <a:custGeom>
                <a:avLst/>
                <a:gdLst>
                  <a:gd name="T0" fmla="*/ 0 w 83"/>
                  <a:gd name="T1" fmla="*/ 0 h 56"/>
                  <a:gd name="T2" fmla="*/ 0 w 83"/>
                  <a:gd name="T3" fmla="*/ 2 h 56"/>
                  <a:gd name="T4" fmla="*/ 0 w 83"/>
                  <a:gd name="T5" fmla="*/ 6 h 56"/>
                  <a:gd name="T6" fmla="*/ 2 w 83"/>
                  <a:gd name="T7" fmla="*/ 11 h 56"/>
                  <a:gd name="T8" fmla="*/ 5 w 83"/>
                  <a:gd name="T9" fmla="*/ 17 h 56"/>
                  <a:gd name="T10" fmla="*/ 10 w 83"/>
                  <a:gd name="T11" fmla="*/ 23 h 56"/>
                  <a:gd name="T12" fmla="*/ 17 w 83"/>
                  <a:gd name="T13" fmla="*/ 27 h 56"/>
                  <a:gd name="T14" fmla="*/ 27 w 83"/>
                  <a:gd name="T15" fmla="*/ 28 h 56"/>
                  <a:gd name="T16" fmla="*/ 41 w 83"/>
                  <a:gd name="T17" fmla="*/ 26 h 56"/>
                  <a:gd name="T18" fmla="*/ 39 w 83"/>
                  <a:gd name="T19" fmla="*/ 14 h 56"/>
                  <a:gd name="T20" fmla="*/ 38 w 83"/>
                  <a:gd name="T21" fmla="*/ 14 h 56"/>
                  <a:gd name="T22" fmla="*/ 35 w 83"/>
                  <a:gd name="T23" fmla="*/ 15 h 56"/>
                  <a:gd name="T24" fmla="*/ 31 w 83"/>
                  <a:gd name="T25" fmla="*/ 17 h 56"/>
                  <a:gd name="T26" fmla="*/ 26 w 83"/>
                  <a:gd name="T27" fmla="*/ 17 h 56"/>
                  <a:gd name="T28" fmla="*/ 19 w 83"/>
                  <a:gd name="T29" fmla="*/ 15 h 56"/>
                  <a:gd name="T30" fmla="*/ 13 w 83"/>
                  <a:gd name="T31" fmla="*/ 14 h 56"/>
                  <a:gd name="T32" fmla="*/ 6 w 83"/>
                  <a:gd name="T33" fmla="*/ 8 h 56"/>
                  <a:gd name="T34" fmla="*/ 0 w 83"/>
                  <a:gd name="T35" fmla="*/ 0 h 5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83"/>
                  <a:gd name="T55" fmla="*/ 0 h 56"/>
                  <a:gd name="T56" fmla="*/ 83 w 83"/>
                  <a:gd name="T57" fmla="*/ 56 h 5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83" h="56">
                    <a:moveTo>
                      <a:pt x="0" y="0"/>
                    </a:moveTo>
                    <a:lnTo>
                      <a:pt x="0" y="4"/>
                    </a:lnTo>
                    <a:lnTo>
                      <a:pt x="1" y="12"/>
                    </a:lnTo>
                    <a:lnTo>
                      <a:pt x="5" y="22"/>
                    </a:lnTo>
                    <a:lnTo>
                      <a:pt x="10" y="34"/>
                    </a:lnTo>
                    <a:lnTo>
                      <a:pt x="21" y="45"/>
                    </a:lnTo>
                    <a:lnTo>
                      <a:pt x="35" y="53"/>
                    </a:lnTo>
                    <a:lnTo>
                      <a:pt x="55" y="56"/>
                    </a:lnTo>
                    <a:lnTo>
                      <a:pt x="83" y="51"/>
                    </a:lnTo>
                    <a:lnTo>
                      <a:pt x="78" y="27"/>
                    </a:lnTo>
                    <a:lnTo>
                      <a:pt x="76" y="28"/>
                    </a:lnTo>
                    <a:lnTo>
                      <a:pt x="70" y="30"/>
                    </a:lnTo>
                    <a:lnTo>
                      <a:pt x="62" y="33"/>
                    </a:lnTo>
                    <a:lnTo>
                      <a:pt x="52" y="34"/>
                    </a:lnTo>
                    <a:lnTo>
                      <a:pt x="39" y="31"/>
                    </a:lnTo>
                    <a:lnTo>
                      <a:pt x="27" y="27"/>
                    </a:lnTo>
                    <a:lnTo>
                      <a:pt x="13" y="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3600" name="Freeform 53"/>
              <p:cNvSpPr>
                <a:spLocks/>
              </p:cNvSpPr>
              <p:nvPr/>
            </p:nvSpPr>
            <p:spPr bwMode="auto">
              <a:xfrm>
                <a:off x="2735" y="2975"/>
                <a:ext cx="41" cy="27"/>
              </a:xfrm>
              <a:custGeom>
                <a:avLst/>
                <a:gdLst>
                  <a:gd name="T0" fmla="*/ 41 w 82"/>
                  <a:gd name="T1" fmla="*/ 0 h 55"/>
                  <a:gd name="T2" fmla="*/ 41 w 82"/>
                  <a:gd name="T3" fmla="*/ 2 h 55"/>
                  <a:gd name="T4" fmla="*/ 41 w 82"/>
                  <a:gd name="T5" fmla="*/ 6 h 55"/>
                  <a:gd name="T6" fmla="*/ 39 w 82"/>
                  <a:gd name="T7" fmla="*/ 11 h 55"/>
                  <a:gd name="T8" fmla="*/ 36 w 82"/>
                  <a:gd name="T9" fmla="*/ 17 h 55"/>
                  <a:gd name="T10" fmla="*/ 31 w 82"/>
                  <a:gd name="T11" fmla="*/ 22 h 55"/>
                  <a:gd name="T12" fmla="*/ 24 w 82"/>
                  <a:gd name="T13" fmla="*/ 26 h 55"/>
                  <a:gd name="T14" fmla="*/ 13 w 82"/>
                  <a:gd name="T15" fmla="*/ 27 h 55"/>
                  <a:gd name="T16" fmla="*/ 0 w 82"/>
                  <a:gd name="T17" fmla="*/ 25 h 55"/>
                  <a:gd name="T18" fmla="*/ 2 w 82"/>
                  <a:gd name="T19" fmla="*/ 14 h 55"/>
                  <a:gd name="T20" fmla="*/ 3 w 82"/>
                  <a:gd name="T21" fmla="*/ 14 h 55"/>
                  <a:gd name="T22" fmla="*/ 6 w 82"/>
                  <a:gd name="T23" fmla="*/ 15 h 55"/>
                  <a:gd name="T24" fmla="*/ 10 w 82"/>
                  <a:gd name="T25" fmla="*/ 17 h 55"/>
                  <a:gd name="T26" fmla="*/ 15 w 82"/>
                  <a:gd name="T27" fmla="*/ 17 h 55"/>
                  <a:gd name="T28" fmla="*/ 21 w 82"/>
                  <a:gd name="T29" fmla="*/ 16 h 55"/>
                  <a:gd name="T30" fmla="*/ 28 w 82"/>
                  <a:gd name="T31" fmla="*/ 14 h 55"/>
                  <a:gd name="T32" fmla="*/ 35 w 82"/>
                  <a:gd name="T33" fmla="*/ 8 h 55"/>
                  <a:gd name="T34" fmla="*/ 41 w 82"/>
                  <a:gd name="T35" fmla="*/ 0 h 5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82"/>
                  <a:gd name="T55" fmla="*/ 0 h 55"/>
                  <a:gd name="T56" fmla="*/ 82 w 82"/>
                  <a:gd name="T57" fmla="*/ 55 h 5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82" h="55">
                    <a:moveTo>
                      <a:pt x="82" y="0"/>
                    </a:moveTo>
                    <a:lnTo>
                      <a:pt x="82" y="4"/>
                    </a:lnTo>
                    <a:lnTo>
                      <a:pt x="81" y="12"/>
                    </a:lnTo>
                    <a:lnTo>
                      <a:pt x="78" y="22"/>
                    </a:lnTo>
                    <a:lnTo>
                      <a:pt x="72" y="35"/>
                    </a:lnTo>
                    <a:lnTo>
                      <a:pt x="63" y="45"/>
                    </a:lnTo>
                    <a:lnTo>
                      <a:pt x="48" y="53"/>
                    </a:lnTo>
                    <a:lnTo>
                      <a:pt x="27" y="55"/>
                    </a:lnTo>
                    <a:lnTo>
                      <a:pt x="0" y="51"/>
                    </a:lnTo>
                    <a:lnTo>
                      <a:pt x="4" y="28"/>
                    </a:lnTo>
                    <a:lnTo>
                      <a:pt x="6" y="29"/>
                    </a:lnTo>
                    <a:lnTo>
                      <a:pt x="12" y="31"/>
                    </a:lnTo>
                    <a:lnTo>
                      <a:pt x="20" y="34"/>
                    </a:lnTo>
                    <a:lnTo>
                      <a:pt x="30" y="35"/>
                    </a:lnTo>
                    <a:lnTo>
                      <a:pt x="43" y="32"/>
                    </a:lnTo>
                    <a:lnTo>
                      <a:pt x="56" y="28"/>
                    </a:lnTo>
                    <a:lnTo>
                      <a:pt x="70" y="17"/>
                    </a:lnTo>
                    <a:lnTo>
                      <a:pt x="8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3601" name="Freeform 54"/>
              <p:cNvSpPr>
                <a:spLocks/>
              </p:cNvSpPr>
              <p:nvPr/>
            </p:nvSpPr>
            <p:spPr bwMode="auto">
              <a:xfrm>
                <a:off x="2795" y="2926"/>
                <a:ext cx="24" cy="24"/>
              </a:xfrm>
              <a:custGeom>
                <a:avLst/>
                <a:gdLst>
                  <a:gd name="T0" fmla="*/ 24 w 49"/>
                  <a:gd name="T1" fmla="*/ 12 h 49"/>
                  <a:gd name="T2" fmla="*/ 23 w 49"/>
                  <a:gd name="T3" fmla="*/ 17 h 49"/>
                  <a:gd name="T4" fmla="*/ 21 w 49"/>
                  <a:gd name="T5" fmla="*/ 21 h 49"/>
                  <a:gd name="T6" fmla="*/ 17 w 49"/>
                  <a:gd name="T7" fmla="*/ 23 h 49"/>
                  <a:gd name="T8" fmla="*/ 12 w 49"/>
                  <a:gd name="T9" fmla="*/ 24 h 49"/>
                  <a:gd name="T10" fmla="*/ 7 w 49"/>
                  <a:gd name="T11" fmla="*/ 23 h 49"/>
                  <a:gd name="T12" fmla="*/ 3 w 49"/>
                  <a:gd name="T13" fmla="*/ 21 h 49"/>
                  <a:gd name="T14" fmla="*/ 1 w 49"/>
                  <a:gd name="T15" fmla="*/ 17 h 49"/>
                  <a:gd name="T16" fmla="*/ 0 w 49"/>
                  <a:gd name="T17" fmla="*/ 12 h 49"/>
                  <a:gd name="T18" fmla="*/ 1 w 49"/>
                  <a:gd name="T19" fmla="*/ 7 h 49"/>
                  <a:gd name="T20" fmla="*/ 3 w 49"/>
                  <a:gd name="T21" fmla="*/ 3 h 49"/>
                  <a:gd name="T22" fmla="*/ 7 w 49"/>
                  <a:gd name="T23" fmla="*/ 1 h 49"/>
                  <a:gd name="T24" fmla="*/ 12 w 49"/>
                  <a:gd name="T25" fmla="*/ 0 h 49"/>
                  <a:gd name="T26" fmla="*/ 17 w 49"/>
                  <a:gd name="T27" fmla="*/ 1 h 49"/>
                  <a:gd name="T28" fmla="*/ 21 w 49"/>
                  <a:gd name="T29" fmla="*/ 3 h 49"/>
                  <a:gd name="T30" fmla="*/ 23 w 49"/>
                  <a:gd name="T31" fmla="*/ 7 h 49"/>
                  <a:gd name="T32" fmla="*/ 24 w 49"/>
                  <a:gd name="T33" fmla="*/ 12 h 4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9"/>
                  <a:gd name="T52" fmla="*/ 0 h 49"/>
                  <a:gd name="T53" fmla="*/ 49 w 49"/>
                  <a:gd name="T54" fmla="*/ 49 h 4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9" h="49">
                    <a:moveTo>
                      <a:pt x="49" y="25"/>
                    </a:moveTo>
                    <a:lnTo>
                      <a:pt x="46" y="34"/>
                    </a:lnTo>
                    <a:lnTo>
                      <a:pt x="42" y="42"/>
                    </a:lnTo>
                    <a:lnTo>
                      <a:pt x="34" y="46"/>
                    </a:lnTo>
                    <a:lnTo>
                      <a:pt x="24" y="49"/>
                    </a:lnTo>
                    <a:lnTo>
                      <a:pt x="15" y="46"/>
                    </a:lnTo>
                    <a:lnTo>
                      <a:pt x="7" y="42"/>
                    </a:lnTo>
                    <a:lnTo>
                      <a:pt x="2" y="34"/>
                    </a:lnTo>
                    <a:lnTo>
                      <a:pt x="0" y="25"/>
                    </a:lnTo>
                    <a:lnTo>
                      <a:pt x="2" y="15"/>
                    </a:lnTo>
                    <a:lnTo>
                      <a:pt x="7" y="7"/>
                    </a:lnTo>
                    <a:lnTo>
                      <a:pt x="15" y="3"/>
                    </a:lnTo>
                    <a:lnTo>
                      <a:pt x="24" y="0"/>
                    </a:lnTo>
                    <a:lnTo>
                      <a:pt x="34" y="3"/>
                    </a:lnTo>
                    <a:lnTo>
                      <a:pt x="42" y="7"/>
                    </a:lnTo>
                    <a:lnTo>
                      <a:pt x="46" y="15"/>
                    </a:lnTo>
                    <a:lnTo>
                      <a:pt x="49" y="2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3602" name="Freeform 55"/>
              <p:cNvSpPr>
                <a:spLocks/>
              </p:cNvSpPr>
              <p:nvPr/>
            </p:nvSpPr>
            <p:spPr bwMode="auto">
              <a:xfrm>
                <a:off x="2726" y="2926"/>
                <a:ext cx="24" cy="24"/>
              </a:xfrm>
              <a:custGeom>
                <a:avLst/>
                <a:gdLst>
                  <a:gd name="T0" fmla="*/ 24 w 48"/>
                  <a:gd name="T1" fmla="*/ 12 h 49"/>
                  <a:gd name="T2" fmla="*/ 23 w 48"/>
                  <a:gd name="T3" fmla="*/ 17 h 49"/>
                  <a:gd name="T4" fmla="*/ 21 w 48"/>
                  <a:gd name="T5" fmla="*/ 21 h 49"/>
                  <a:gd name="T6" fmla="*/ 17 w 48"/>
                  <a:gd name="T7" fmla="*/ 23 h 49"/>
                  <a:gd name="T8" fmla="*/ 12 w 48"/>
                  <a:gd name="T9" fmla="*/ 24 h 49"/>
                  <a:gd name="T10" fmla="*/ 7 w 48"/>
                  <a:gd name="T11" fmla="*/ 23 h 49"/>
                  <a:gd name="T12" fmla="*/ 3 w 48"/>
                  <a:gd name="T13" fmla="*/ 21 h 49"/>
                  <a:gd name="T14" fmla="*/ 1 w 48"/>
                  <a:gd name="T15" fmla="*/ 17 h 49"/>
                  <a:gd name="T16" fmla="*/ 0 w 48"/>
                  <a:gd name="T17" fmla="*/ 12 h 49"/>
                  <a:gd name="T18" fmla="*/ 1 w 48"/>
                  <a:gd name="T19" fmla="*/ 7 h 49"/>
                  <a:gd name="T20" fmla="*/ 3 w 48"/>
                  <a:gd name="T21" fmla="*/ 3 h 49"/>
                  <a:gd name="T22" fmla="*/ 7 w 48"/>
                  <a:gd name="T23" fmla="*/ 1 h 49"/>
                  <a:gd name="T24" fmla="*/ 12 w 48"/>
                  <a:gd name="T25" fmla="*/ 0 h 49"/>
                  <a:gd name="T26" fmla="*/ 17 w 48"/>
                  <a:gd name="T27" fmla="*/ 1 h 49"/>
                  <a:gd name="T28" fmla="*/ 21 w 48"/>
                  <a:gd name="T29" fmla="*/ 3 h 49"/>
                  <a:gd name="T30" fmla="*/ 23 w 48"/>
                  <a:gd name="T31" fmla="*/ 7 h 49"/>
                  <a:gd name="T32" fmla="*/ 24 w 48"/>
                  <a:gd name="T33" fmla="*/ 12 h 4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8"/>
                  <a:gd name="T52" fmla="*/ 0 h 49"/>
                  <a:gd name="T53" fmla="*/ 48 w 48"/>
                  <a:gd name="T54" fmla="*/ 49 h 4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8" h="49">
                    <a:moveTo>
                      <a:pt x="48" y="25"/>
                    </a:moveTo>
                    <a:lnTo>
                      <a:pt x="46" y="34"/>
                    </a:lnTo>
                    <a:lnTo>
                      <a:pt x="42" y="42"/>
                    </a:lnTo>
                    <a:lnTo>
                      <a:pt x="33" y="46"/>
                    </a:lnTo>
                    <a:lnTo>
                      <a:pt x="24" y="49"/>
                    </a:lnTo>
                    <a:lnTo>
                      <a:pt x="15" y="46"/>
                    </a:lnTo>
                    <a:lnTo>
                      <a:pt x="7" y="42"/>
                    </a:lnTo>
                    <a:lnTo>
                      <a:pt x="2" y="34"/>
                    </a:lnTo>
                    <a:lnTo>
                      <a:pt x="0" y="25"/>
                    </a:lnTo>
                    <a:lnTo>
                      <a:pt x="2" y="15"/>
                    </a:lnTo>
                    <a:lnTo>
                      <a:pt x="7" y="7"/>
                    </a:lnTo>
                    <a:lnTo>
                      <a:pt x="15" y="3"/>
                    </a:lnTo>
                    <a:lnTo>
                      <a:pt x="24" y="0"/>
                    </a:lnTo>
                    <a:lnTo>
                      <a:pt x="33" y="3"/>
                    </a:lnTo>
                    <a:lnTo>
                      <a:pt x="42" y="7"/>
                    </a:lnTo>
                    <a:lnTo>
                      <a:pt x="46" y="15"/>
                    </a:lnTo>
                    <a:lnTo>
                      <a:pt x="48" y="2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3603" name="Freeform 56"/>
              <p:cNvSpPr>
                <a:spLocks/>
              </p:cNvSpPr>
              <p:nvPr/>
            </p:nvSpPr>
            <p:spPr bwMode="auto">
              <a:xfrm>
                <a:off x="2621" y="3306"/>
                <a:ext cx="79" cy="304"/>
              </a:xfrm>
              <a:custGeom>
                <a:avLst/>
                <a:gdLst>
                  <a:gd name="T0" fmla="*/ 0 w 157"/>
                  <a:gd name="T1" fmla="*/ 2 h 609"/>
                  <a:gd name="T2" fmla="*/ 0 w 157"/>
                  <a:gd name="T3" fmla="*/ 286 h 609"/>
                  <a:gd name="T4" fmla="*/ 2 w 157"/>
                  <a:gd name="T5" fmla="*/ 286 h 609"/>
                  <a:gd name="T6" fmla="*/ 6 w 157"/>
                  <a:gd name="T7" fmla="*/ 288 h 609"/>
                  <a:gd name="T8" fmla="*/ 13 w 157"/>
                  <a:gd name="T9" fmla="*/ 292 h 609"/>
                  <a:gd name="T10" fmla="*/ 22 w 157"/>
                  <a:gd name="T11" fmla="*/ 295 h 609"/>
                  <a:gd name="T12" fmla="*/ 33 w 157"/>
                  <a:gd name="T13" fmla="*/ 299 h 609"/>
                  <a:gd name="T14" fmla="*/ 46 w 157"/>
                  <a:gd name="T15" fmla="*/ 302 h 609"/>
                  <a:gd name="T16" fmla="*/ 61 w 157"/>
                  <a:gd name="T17" fmla="*/ 303 h 609"/>
                  <a:gd name="T18" fmla="*/ 79 w 157"/>
                  <a:gd name="T19" fmla="*/ 304 h 609"/>
                  <a:gd name="T20" fmla="*/ 55 w 157"/>
                  <a:gd name="T21" fmla="*/ 0 h 609"/>
                  <a:gd name="T22" fmla="*/ 53 w 157"/>
                  <a:gd name="T23" fmla="*/ 0 h 609"/>
                  <a:gd name="T24" fmla="*/ 49 w 157"/>
                  <a:gd name="T25" fmla="*/ 1 h 609"/>
                  <a:gd name="T26" fmla="*/ 42 w 157"/>
                  <a:gd name="T27" fmla="*/ 2 h 609"/>
                  <a:gd name="T28" fmla="*/ 34 w 157"/>
                  <a:gd name="T29" fmla="*/ 3 h 609"/>
                  <a:gd name="T30" fmla="*/ 26 w 157"/>
                  <a:gd name="T31" fmla="*/ 3 h 609"/>
                  <a:gd name="T32" fmla="*/ 17 w 157"/>
                  <a:gd name="T33" fmla="*/ 3 h 609"/>
                  <a:gd name="T34" fmla="*/ 8 w 157"/>
                  <a:gd name="T35" fmla="*/ 3 h 609"/>
                  <a:gd name="T36" fmla="*/ 0 w 157"/>
                  <a:gd name="T37" fmla="*/ 2 h 60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57"/>
                  <a:gd name="T58" fmla="*/ 0 h 609"/>
                  <a:gd name="T59" fmla="*/ 157 w 157"/>
                  <a:gd name="T60" fmla="*/ 609 h 609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57" h="609">
                    <a:moveTo>
                      <a:pt x="0" y="5"/>
                    </a:moveTo>
                    <a:lnTo>
                      <a:pt x="0" y="572"/>
                    </a:lnTo>
                    <a:lnTo>
                      <a:pt x="3" y="573"/>
                    </a:lnTo>
                    <a:lnTo>
                      <a:pt x="11" y="577"/>
                    </a:lnTo>
                    <a:lnTo>
                      <a:pt x="25" y="584"/>
                    </a:lnTo>
                    <a:lnTo>
                      <a:pt x="43" y="591"/>
                    </a:lnTo>
                    <a:lnTo>
                      <a:pt x="65" y="598"/>
                    </a:lnTo>
                    <a:lnTo>
                      <a:pt x="91" y="604"/>
                    </a:lnTo>
                    <a:lnTo>
                      <a:pt x="122" y="607"/>
                    </a:lnTo>
                    <a:lnTo>
                      <a:pt x="157" y="609"/>
                    </a:lnTo>
                    <a:lnTo>
                      <a:pt x="109" y="0"/>
                    </a:lnTo>
                    <a:lnTo>
                      <a:pt x="105" y="0"/>
                    </a:lnTo>
                    <a:lnTo>
                      <a:pt x="97" y="3"/>
                    </a:lnTo>
                    <a:lnTo>
                      <a:pt x="84" y="4"/>
                    </a:lnTo>
                    <a:lnTo>
                      <a:pt x="68" y="6"/>
                    </a:lnTo>
                    <a:lnTo>
                      <a:pt x="51" y="7"/>
                    </a:lnTo>
                    <a:lnTo>
                      <a:pt x="33" y="7"/>
                    </a:lnTo>
                    <a:lnTo>
                      <a:pt x="15" y="7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6091D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3604" name="Freeform 57"/>
              <p:cNvSpPr>
                <a:spLocks/>
              </p:cNvSpPr>
              <p:nvPr/>
            </p:nvSpPr>
            <p:spPr bwMode="auto">
              <a:xfrm>
                <a:off x="2587" y="2731"/>
                <a:ext cx="95" cy="124"/>
              </a:xfrm>
              <a:custGeom>
                <a:avLst/>
                <a:gdLst>
                  <a:gd name="T0" fmla="*/ 95 w 190"/>
                  <a:gd name="T1" fmla="*/ 124 h 249"/>
                  <a:gd name="T2" fmla="*/ 93 w 190"/>
                  <a:gd name="T3" fmla="*/ 118 h 249"/>
                  <a:gd name="T4" fmla="*/ 87 w 190"/>
                  <a:gd name="T5" fmla="*/ 103 h 249"/>
                  <a:gd name="T6" fmla="*/ 79 w 190"/>
                  <a:gd name="T7" fmla="*/ 82 h 249"/>
                  <a:gd name="T8" fmla="*/ 67 w 190"/>
                  <a:gd name="T9" fmla="*/ 57 h 249"/>
                  <a:gd name="T10" fmla="*/ 53 w 190"/>
                  <a:gd name="T11" fmla="*/ 34 h 249"/>
                  <a:gd name="T12" fmla="*/ 39 w 190"/>
                  <a:gd name="T13" fmla="*/ 14 h 249"/>
                  <a:gd name="T14" fmla="*/ 23 w 190"/>
                  <a:gd name="T15" fmla="*/ 1 h 249"/>
                  <a:gd name="T16" fmla="*/ 6 w 190"/>
                  <a:gd name="T17" fmla="*/ 0 h 249"/>
                  <a:gd name="T18" fmla="*/ 1 w 190"/>
                  <a:gd name="T19" fmla="*/ 3 h 249"/>
                  <a:gd name="T20" fmla="*/ 0 w 190"/>
                  <a:gd name="T21" fmla="*/ 8 h 249"/>
                  <a:gd name="T22" fmla="*/ 1 w 190"/>
                  <a:gd name="T23" fmla="*/ 15 h 249"/>
                  <a:gd name="T24" fmla="*/ 5 w 190"/>
                  <a:gd name="T25" fmla="*/ 23 h 249"/>
                  <a:gd name="T26" fmla="*/ 11 w 190"/>
                  <a:gd name="T27" fmla="*/ 33 h 249"/>
                  <a:gd name="T28" fmla="*/ 19 w 190"/>
                  <a:gd name="T29" fmla="*/ 44 h 249"/>
                  <a:gd name="T30" fmla="*/ 27 w 190"/>
                  <a:gd name="T31" fmla="*/ 54 h 249"/>
                  <a:gd name="T32" fmla="*/ 37 w 190"/>
                  <a:gd name="T33" fmla="*/ 65 h 249"/>
                  <a:gd name="T34" fmla="*/ 48 w 190"/>
                  <a:gd name="T35" fmla="*/ 77 h 249"/>
                  <a:gd name="T36" fmla="*/ 57 w 190"/>
                  <a:gd name="T37" fmla="*/ 87 h 249"/>
                  <a:gd name="T38" fmla="*/ 68 w 190"/>
                  <a:gd name="T39" fmla="*/ 97 h 249"/>
                  <a:gd name="T40" fmla="*/ 76 w 190"/>
                  <a:gd name="T41" fmla="*/ 106 h 249"/>
                  <a:gd name="T42" fmla="*/ 84 w 190"/>
                  <a:gd name="T43" fmla="*/ 114 h 249"/>
                  <a:gd name="T44" fmla="*/ 90 w 190"/>
                  <a:gd name="T45" fmla="*/ 119 h 249"/>
                  <a:gd name="T46" fmla="*/ 94 w 190"/>
                  <a:gd name="T47" fmla="*/ 123 h 249"/>
                  <a:gd name="T48" fmla="*/ 95 w 190"/>
                  <a:gd name="T49" fmla="*/ 124 h 249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90"/>
                  <a:gd name="T76" fmla="*/ 0 h 249"/>
                  <a:gd name="T77" fmla="*/ 190 w 190"/>
                  <a:gd name="T78" fmla="*/ 249 h 249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90" h="249">
                    <a:moveTo>
                      <a:pt x="190" y="249"/>
                    </a:moveTo>
                    <a:lnTo>
                      <a:pt x="186" y="237"/>
                    </a:lnTo>
                    <a:lnTo>
                      <a:pt x="174" y="206"/>
                    </a:lnTo>
                    <a:lnTo>
                      <a:pt x="157" y="164"/>
                    </a:lnTo>
                    <a:lnTo>
                      <a:pt x="134" y="115"/>
                    </a:lnTo>
                    <a:lnTo>
                      <a:pt x="107" y="68"/>
                    </a:lnTo>
                    <a:lnTo>
                      <a:pt x="77" y="29"/>
                    </a:lnTo>
                    <a:lnTo>
                      <a:pt x="45" y="3"/>
                    </a:lnTo>
                    <a:lnTo>
                      <a:pt x="13" y="0"/>
                    </a:lnTo>
                    <a:lnTo>
                      <a:pt x="3" y="6"/>
                    </a:lnTo>
                    <a:lnTo>
                      <a:pt x="0" y="16"/>
                    </a:lnTo>
                    <a:lnTo>
                      <a:pt x="3" y="30"/>
                    </a:lnTo>
                    <a:lnTo>
                      <a:pt x="9" y="47"/>
                    </a:lnTo>
                    <a:lnTo>
                      <a:pt x="22" y="67"/>
                    </a:lnTo>
                    <a:lnTo>
                      <a:pt x="37" y="88"/>
                    </a:lnTo>
                    <a:lnTo>
                      <a:pt x="54" y="109"/>
                    </a:lnTo>
                    <a:lnTo>
                      <a:pt x="74" y="131"/>
                    </a:lnTo>
                    <a:lnTo>
                      <a:pt x="95" y="154"/>
                    </a:lnTo>
                    <a:lnTo>
                      <a:pt x="115" y="175"/>
                    </a:lnTo>
                    <a:lnTo>
                      <a:pt x="135" y="195"/>
                    </a:lnTo>
                    <a:lnTo>
                      <a:pt x="152" y="213"/>
                    </a:lnTo>
                    <a:lnTo>
                      <a:pt x="167" y="228"/>
                    </a:lnTo>
                    <a:lnTo>
                      <a:pt x="180" y="238"/>
                    </a:lnTo>
                    <a:lnTo>
                      <a:pt x="188" y="246"/>
                    </a:lnTo>
                    <a:lnTo>
                      <a:pt x="190" y="249"/>
                    </a:lnTo>
                    <a:close/>
                  </a:path>
                </a:pathLst>
              </a:custGeom>
              <a:solidFill>
                <a:srgbClr val="EFD1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3605" name="Freeform 58"/>
              <p:cNvSpPr>
                <a:spLocks/>
              </p:cNvSpPr>
              <p:nvPr/>
            </p:nvSpPr>
            <p:spPr bwMode="auto">
              <a:xfrm>
                <a:off x="2800" y="2932"/>
                <a:ext cx="7" cy="6"/>
              </a:xfrm>
              <a:custGeom>
                <a:avLst/>
                <a:gdLst>
                  <a:gd name="T0" fmla="*/ 7 w 12"/>
                  <a:gd name="T1" fmla="*/ 3 h 13"/>
                  <a:gd name="T2" fmla="*/ 6 w 12"/>
                  <a:gd name="T3" fmla="*/ 4 h 13"/>
                  <a:gd name="T4" fmla="*/ 6 w 12"/>
                  <a:gd name="T5" fmla="*/ 5 h 13"/>
                  <a:gd name="T6" fmla="*/ 5 w 12"/>
                  <a:gd name="T7" fmla="*/ 5 h 13"/>
                  <a:gd name="T8" fmla="*/ 3 w 12"/>
                  <a:gd name="T9" fmla="*/ 6 h 13"/>
                  <a:gd name="T10" fmla="*/ 2 w 12"/>
                  <a:gd name="T11" fmla="*/ 5 h 13"/>
                  <a:gd name="T12" fmla="*/ 1 w 12"/>
                  <a:gd name="T13" fmla="*/ 5 h 13"/>
                  <a:gd name="T14" fmla="*/ 0 w 12"/>
                  <a:gd name="T15" fmla="*/ 4 h 13"/>
                  <a:gd name="T16" fmla="*/ 0 w 12"/>
                  <a:gd name="T17" fmla="*/ 3 h 13"/>
                  <a:gd name="T18" fmla="*/ 0 w 12"/>
                  <a:gd name="T19" fmla="*/ 1 h 13"/>
                  <a:gd name="T20" fmla="*/ 1 w 12"/>
                  <a:gd name="T21" fmla="*/ 0 h 13"/>
                  <a:gd name="T22" fmla="*/ 2 w 12"/>
                  <a:gd name="T23" fmla="*/ 0 h 13"/>
                  <a:gd name="T24" fmla="*/ 3 w 12"/>
                  <a:gd name="T25" fmla="*/ 0 h 13"/>
                  <a:gd name="T26" fmla="*/ 5 w 12"/>
                  <a:gd name="T27" fmla="*/ 0 h 13"/>
                  <a:gd name="T28" fmla="*/ 6 w 12"/>
                  <a:gd name="T29" fmla="*/ 0 h 13"/>
                  <a:gd name="T30" fmla="*/ 6 w 12"/>
                  <a:gd name="T31" fmla="*/ 1 h 13"/>
                  <a:gd name="T32" fmla="*/ 7 w 12"/>
                  <a:gd name="T33" fmla="*/ 3 h 1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2"/>
                  <a:gd name="T52" fmla="*/ 0 h 13"/>
                  <a:gd name="T53" fmla="*/ 12 w 12"/>
                  <a:gd name="T54" fmla="*/ 13 h 1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2" h="13">
                    <a:moveTo>
                      <a:pt x="12" y="6"/>
                    </a:moveTo>
                    <a:lnTo>
                      <a:pt x="11" y="8"/>
                    </a:lnTo>
                    <a:lnTo>
                      <a:pt x="10" y="10"/>
                    </a:lnTo>
                    <a:lnTo>
                      <a:pt x="8" y="11"/>
                    </a:lnTo>
                    <a:lnTo>
                      <a:pt x="5" y="13"/>
                    </a:lnTo>
                    <a:lnTo>
                      <a:pt x="3" y="11"/>
                    </a:lnTo>
                    <a:lnTo>
                      <a:pt x="1" y="10"/>
                    </a:lnTo>
                    <a:lnTo>
                      <a:pt x="0" y="8"/>
                    </a:lnTo>
                    <a:lnTo>
                      <a:pt x="0" y="6"/>
                    </a:lnTo>
                    <a:lnTo>
                      <a:pt x="0" y="3"/>
                    </a:lnTo>
                    <a:lnTo>
                      <a:pt x="1" y="1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8" y="0"/>
                    </a:lnTo>
                    <a:lnTo>
                      <a:pt x="10" y="1"/>
                    </a:lnTo>
                    <a:lnTo>
                      <a:pt x="11" y="3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3606" name="Freeform 59"/>
              <p:cNvSpPr>
                <a:spLocks/>
              </p:cNvSpPr>
              <p:nvPr/>
            </p:nvSpPr>
            <p:spPr bwMode="auto">
              <a:xfrm>
                <a:off x="2732" y="2932"/>
                <a:ext cx="6" cy="6"/>
              </a:xfrm>
              <a:custGeom>
                <a:avLst/>
                <a:gdLst>
                  <a:gd name="T0" fmla="*/ 6 w 12"/>
                  <a:gd name="T1" fmla="*/ 3 h 13"/>
                  <a:gd name="T2" fmla="*/ 6 w 12"/>
                  <a:gd name="T3" fmla="*/ 4 h 13"/>
                  <a:gd name="T4" fmla="*/ 5 w 12"/>
                  <a:gd name="T5" fmla="*/ 5 h 13"/>
                  <a:gd name="T6" fmla="*/ 5 w 12"/>
                  <a:gd name="T7" fmla="*/ 5 h 13"/>
                  <a:gd name="T8" fmla="*/ 3 w 12"/>
                  <a:gd name="T9" fmla="*/ 6 h 13"/>
                  <a:gd name="T10" fmla="*/ 2 w 12"/>
                  <a:gd name="T11" fmla="*/ 5 h 13"/>
                  <a:gd name="T12" fmla="*/ 1 w 12"/>
                  <a:gd name="T13" fmla="*/ 5 h 13"/>
                  <a:gd name="T14" fmla="*/ 1 w 12"/>
                  <a:gd name="T15" fmla="*/ 4 h 13"/>
                  <a:gd name="T16" fmla="*/ 0 w 12"/>
                  <a:gd name="T17" fmla="*/ 3 h 13"/>
                  <a:gd name="T18" fmla="*/ 1 w 12"/>
                  <a:gd name="T19" fmla="*/ 1 h 13"/>
                  <a:gd name="T20" fmla="*/ 1 w 12"/>
                  <a:gd name="T21" fmla="*/ 0 h 13"/>
                  <a:gd name="T22" fmla="*/ 2 w 12"/>
                  <a:gd name="T23" fmla="*/ 0 h 13"/>
                  <a:gd name="T24" fmla="*/ 3 w 12"/>
                  <a:gd name="T25" fmla="*/ 0 h 13"/>
                  <a:gd name="T26" fmla="*/ 5 w 12"/>
                  <a:gd name="T27" fmla="*/ 0 h 13"/>
                  <a:gd name="T28" fmla="*/ 5 w 12"/>
                  <a:gd name="T29" fmla="*/ 0 h 13"/>
                  <a:gd name="T30" fmla="*/ 6 w 12"/>
                  <a:gd name="T31" fmla="*/ 1 h 13"/>
                  <a:gd name="T32" fmla="*/ 6 w 12"/>
                  <a:gd name="T33" fmla="*/ 3 h 1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2"/>
                  <a:gd name="T52" fmla="*/ 0 h 13"/>
                  <a:gd name="T53" fmla="*/ 12 w 12"/>
                  <a:gd name="T54" fmla="*/ 13 h 1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2" h="13">
                    <a:moveTo>
                      <a:pt x="12" y="6"/>
                    </a:moveTo>
                    <a:lnTo>
                      <a:pt x="12" y="8"/>
                    </a:lnTo>
                    <a:lnTo>
                      <a:pt x="10" y="10"/>
                    </a:lnTo>
                    <a:lnTo>
                      <a:pt x="9" y="11"/>
                    </a:lnTo>
                    <a:lnTo>
                      <a:pt x="6" y="13"/>
                    </a:lnTo>
                    <a:lnTo>
                      <a:pt x="4" y="11"/>
                    </a:lnTo>
                    <a:lnTo>
                      <a:pt x="2" y="10"/>
                    </a:lnTo>
                    <a:lnTo>
                      <a:pt x="1" y="8"/>
                    </a:lnTo>
                    <a:lnTo>
                      <a:pt x="0" y="6"/>
                    </a:lnTo>
                    <a:lnTo>
                      <a:pt x="1" y="3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9" y="0"/>
                    </a:lnTo>
                    <a:lnTo>
                      <a:pt x="10" y="1"/>
                    </a:lnTo>
                    <a:lnTo>
                      <a:pt x="12" y="3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3607" name="Freeform 60"/>
              <p:cNvSpPr>
                <a:spLocks/>
              </p:cNvSpPr>
              <p:nvPr/>
            </p:nvSpPr>
            <p:spPr bwMode="auto">
              <a:xfrm>
                <a:off x="2766" y="2970"/>
                <a:ext cx="6" cy="6"/>
              </a:xfrm>
              <a:custGeom>
                <a:avLst/>
                <a:gdLst>
                  <a:gd name="T0" fmla="*/ 0 w 11"/>
                  <a:gd name="T1" fmla="*/ 0 h 11"/>
                  <a:gd name="T2" fmla="*/ 6 w 11"/>
                  <a:gd name="T3" fmla="*/ 0 h 11"/>
                  <a:gd name="T4" fmla="*/ 6 w 11"/>
                  <a:gd name="T5" fmla="*/ 6 h 11"/>
                  <a:gd name="T6" fmla="*/ 0 w 11"/>
                  <a:gd name="T7" fmla="*/ 0 h 1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"/>
                  <a:gd name="T13" fmla="*/ 0 h 11"/>
                  <a:gd name="T14" fmla="*/ 11 w 11"/>
                  <a:gd name="T15" fmla="*/ 11 h 1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" h="11">
                    <a:moveTo>
                      <a:pt x="0" y="0"/>
                    </a:moveTo>
                    <a:lnTo>
                      <a:pt x="11" y="0"/>
                    </a:lnTo>
                    <a:lnTo>
                      <a:pt x="11" y="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FD1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23569" name="Group 61"/>
            <p:cNvGrpSpPr>
              <a:grpSpLocks/>
            </p:cNvGrpSpPr>
            <p:nvPr/>
          </p:nvGrpSpPr>
          <p:grpSpPr bwMode="auto">
            <a:xfrm rot="-7493075">
              <a:off x="2566" y="2882"/>
              <a:ext cx="1145" cy="1154"/>
              <a:chOff x="4148" y="2155"/>
              <a:chExt cx="1145" cy="1154"/>
            </a:xfrm>
          </p:grpSpPr>
          <p:sp>
            <p:nvSpPr>
              <p:cNvPr id="23570" name="AutoShape 62"/>
              <p:cNvSpPr>
                <a:spLocks noChangeAspect="1" noChangeArrowheads="1" noTextEdit="1"/>
              </p:cNvSpPr>
              <p:nvPr/>
            </p:nvSpPr>
            <p:spPr bwMode="auto">
              <a:xfrm>
                <a:off x="4148" y="2155"/>
                <a:ext cx="1145" cy="1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3571" name="Freeform 63"/>
              <p:cNvSpPr>
                <a:spLocks/>
              </p:cNvSpPr>
              <p:nvPr/>
            </p:nvSpPr>
            <p:spPr bwMode="auto">
              <a:xfrm>
                <a:off x="4259" y="2264"/>
                <a:ext cx="942" cy="861"/>
              </a:xfrm>
              <a:custGeom>
                <a:avLst/>
                <a:gdLst>
                  <a:gd name="T0" fmla="*/ 918 w 1885"/>
                  <a:gd name="T1" fmla="*/ 518 h 1721"/>
                  <a:gd name="T2" fmla="*/ 864 w 1885"/>
                  <a:gd name="T3" fmla="*/ 501 h 1721"/>
                  <a:gd name="T4" fmla="*/ 802 w 1885"/>
                  <a:gd name="T5" fmla="*/ 495 h 1721"/>
                  <a:gd name="T6" fmla="*/ 750 w 1885"/>
                  <a:gd name="T7" fmla="*/ 495 h 1721"/>
                  <a:gd name="T8" fmla="*/ 730 w 1885"/>
                  <a:gd name="T9" fmla="*/ 431 h 1721"/>
                  <a:gd name="T10" fmla="*/ 709 w 1885"/>
                  <a:gd name="T11" fmla="*/ 311 h 1721"/>
                  <a:gd name="T12" fmla="*/ 688 w 1885"/>
                  <a:gd name="T13" fmla="*/ 144 h 1721"/>
                  <a:gd name="T14" fmla="*/ 680 w 1885"/>
                  <a:gd name="T15" fmla="*/ 35 h 1721"/>
                  <a:gd name="T16" fmla="*/ 667 w 1885"/>
                  <a:gd name="T17" fmla="*/ 16 h 1721"/>
                  <a:gd name="T18" fmla="*/ 623 w 1885"/>
                  <a:gd name="T19" fmla="*/ 4 h 1721"/>
                  <a:gd name="T20" fmla="*/ 555 w 1885"/>
                  <a:gd name="T21" fmla="*/ 0 h 1721"/>
                  <a:gd name="T22" fmla="*/ 474 w 1885"/>
                  <a:gd name="T23" fmla="*/ 5 h 1721"/>
                  <a:gd name="T24" fmla="*/ 429 w 1885"/>
                  <a:gd name="T25" fmla="*/ 12 h 1721"/>
                  <a:gd name="T26" fmla="*/ 396 w 1885"/>
                  <a:gd name="T27" fmla="*/ 18 h 1721"/>
                  <a:gd name="T28" fmla="*/ 362 w 1885"/>
                  <a:gd name="T29" fmla="*/ 25 h 1721"/>
                  <a:gd name="T30" fmla="*/ 328 w 1885"/>
                  <a:gd name="T31" fmla="*/ 33 h 1721"/>
                  <a:gd name="T32" fmla="*/ 280 w 1885"/>
                  <a:gd name="T33" fmla="*/ 46 h 1721"/>
                  <a:gd name="T34" fmla="*/ 229 w 1885"/>
                  <a:gd name="T35" fmla="*/ 62 h 1721"/>
                  <a:gd name="T36" fmla="*/ 182 w 1885"/>
                  <a:gd name="T37" fmla="*/ 80 h 1721"/>
                  <a:gd name="T38" fmla="*/ 139 w 1885"/>
                  <a:gd name="T39" fmla="*/ 100 h 1721"/>
                  <a:gd name="T40" fmla="*/ 89 w 1885"/>
                  <a:gd name="T41" fmla="*/ 127 h 1721"/>
                  <a:gd name="T42" fmla="*/ 45 w 1885"/>
                  <a:gd name="T43" fmla="*/ 156 h 1721"/>
                  <a:gd name="T44" fmla="*/ 14 w 1885"/>
                  <a:gd name="T45" fmla="*/ 179 h 1721"/>
                  <a:gd name="T46" fmla="*/ 0 w 1885"/>
                  <a:gd name="T47" fmla="*/ 191 h 1721"/>
                  <a:gd name="T48" fmla="*/ 7 w 1885"/>
                  <a:gd name="T49" fmla="*/ 210 h 1721"/>
                  <a:gd name="T50" fmla="*/ 35 w 1885"/>
                  <a:gd name="T51" fmla="*/ 276 h 1721"/>
                  <a:gd name="T52" fmla="*/ 71 w 1885"/>
                  <a:gd name="T53" fmla="*/ 363 h 1721"/>
                  <a:gd name="T54" fmla="*/ 103 w 1885"/>
                  <a:gd name="T55" fmla="*/ 440 h 1721"/>
                  <a:gd name="T56" fmla="*/ 140 w 1885"/>
                  <a:gd name="T57" fmla="*/ 544 h 1721"/>
                  <a:gd name="T58" fmla="*/ 167 w 1885"/>
                  <a:gd name="T59" fmla="*/ 639 h 1721"/>
                  <a:gd name="T60" fmla="*/ 142 w 1885"/>
                  <a:gd name="T61" fmla="*/ 658 h 1721"/>
                  <a:gd name="T62" fmla="*/ 97 w 1885"/>
                  <a:gd name="T63" fmla="*/ 687 h 1721"/>
                  <a:gd name="T64" fmla="*/ 55 w 1885"/>
                  <a:gd name="T65" fmla="*/ 726 h 1721"/>
                  <a:gd name="T66" fmla="*/ 38 w 1885"/>
                  <a:gd name="T67" fmla="*/ 772 h 1721"/>
                  <a:gd name="T68" fmla="*/ 52 w 1885"/>
                  <a:gd name="T69" fmla="*/ 807 h 1721"/>
                  <a:gd name="T70" fmla="*/ 79 w 1885"/>
                  <a:gd name="T71" fmla="*/ 818 h 1721"/>
                  <a:gd name="T72" fmla="*/ 127 w 1885"/>
                  <a:gd name="T73" fmla="*/ 830 h 1721"/>
                  <a:gd name="T74" fmla="*/ 190 w 1885"/>
                  <a:gd name="T75" fmla="*/ 843 h 1721"/>
                  <a:gd name="T76" fmla="*/ 265 w 1885"/>
                  <a:gd name="T77" fmla="*/ 853 h 1721"/>
                  <a:gd name="T78" fmla="*/ 346 w 1885"/>
                  <a:gd name="T79" fmla="*/ 860 h 1721"/>
                  <a:gd name="T80" fmla="*/ 430 w 1885"/>
                  <a:gd name="T81" fmla="*/ 860 h 1721"/>
                  <a:gd name="T82" fmla="*/ 510 w 1885"/>
                  <a:gd name="T83" fmla="*/ 853 h 1721"/>
                  <a:gd name="T84" fmla="*/ 585 w 1885"/>
                  <a:gd name="T85" fmla="*/ 837 h 1721"/>
                  <a:gd name="T86" fmla="*/ 657 w 1885"/>
                  <a:gd name="T87" fmla="*/ 806 h 1721"/>
                  <a:gd name="T88" fmla="*/ 726 w 1885"/>
                  <a:gd name="T89" fmla="*/ 766 h 1721"/>
                  <a:gd name="T90" fmla="*/ 789 w 1885"/>
                  <a:gd name="T91" fmla="*/ 720 h 1721"/>
                  <a:gd name="T92" fmla="*/ 845 w 1885"/>
                  <a:gd name="T93" fmla="*/ 673 h 1721"/>
                  <a:gd name="T94" fmla="*/ 891 w 1885"/>
                  <a:gd name="T95" fmla="*/ 629 h 1721"/>
                  <a:gd name="T96" fmla="*/ 922 w 1885"/>
                  <a:gd name="T97" fmla="*/ 593 h 1721"/>
                  <a:gd name="T98" fmla="*/ 939 w 1885"/>
                  <a:gd name="T99" fmla="*/ 568 h 1721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1885"/>
                  <a:gd name="T151" fmla="*/ 0 h 1721"/>
                  <a:gd name="T152" fmla="*/ 1885 w 1885"/>
                  <a:gd name="T153" fmla="*/ 1721 h 1721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1885" h="1721">
                    <a:moveTo>
                      <a:pt x="1885" y="1079"/>
                    </a:moveTo>
                    <a:lnTo>
                      <a:pt x="1873" y="1063"/>
                    </a:lnTo>
                    <a:lnTo>
                      <a:pt x="1857" y="1048"/>
                    </a:lnTo>
                    <a:lnTo>
                      <a:pt x="1836" y="1035"/>
                    </a:lnTo>
                    <a:lnTo>
                      <a:pt x="1813" y="1025"/>
                    </a:lnTo>
                    <a:lnTo>
                      <a:pt x="1787" y="1015"/>
                    </a:lnTo>
                    <a:lnTo>
                      <a:pt x="1759" y="1007"/>
                    </a:lnTo>
                    <a:lnTo>
                      <a:pt x="1729" y="1002"/>
                    </a:lnTo>
                    <a:lnTo>
                      <a:pt x="1698" y="997"/>
                    </a:lnTo>
                    <a:lnTo>
                      <a:pt x="1667" y="994"/>
                    </a:lnTo>
                    <a:lnTo>
                      <a:pt x="1636" y="990"/>
                    </a:lnTo>
                    <a:lnTo>
                      <a:pt x="1605" y="989"/>
                    </a:lnTo>
                    <a:lnTo>
                      <a:pt x="1576" y="988"/>
                    </a:lnTo>
                    <a:lnTo>
                      <a:pt x="1548" y="988"/>
                    </a:lnTo>
                    <a:lnTo>
                      <a:pt x="1523" y="988"/>
                    </a:lnTo>
                    <a:lnTo>
                      <a:pt x="1501" y="989"/>
                    </a:lnTo>
                    <a:lnTo>
                      <a:pt x="1482" y="990"/>
                    </a:lnTo>
                    <a:lnTo>
                      <a:pt x="1477" y="953"/>
                    </a:lnTo>
                    <a:lnTo>
                      <a:pt x="1469" y="910"/>
                    </a:lnTo>
                    <a:lnTo>
                      <a:pt x="1460" y="861"/>
                    </a:lnTo>
                    <a:lnTo>
                      <a:pt x="1451" y="807"/>
                    </a:lnTo>
                    <a:lnTo>
                      <a:pt x="1441" y="748"/>
                    </a:lnTo>
                    <a:lnTo>
                      <a:pt x="1431" y="687"/>
                    </a:lnTo>
                    <a:lnTo>
                      <a:pt x="1419" y="622"/>
                    </a:lnTo>
                    <a:lnTo>
                      <a:pt x="1409" y="554"/>
                    </a:lnTo>
                    <a:lnTo>
                      <a:pt x="1395" y="462"/>
                    </a:lnTo>
                    <a:lnTo>
                      <a:pt x="1384" y="372"/>
                    </a:lnTo>
                    <a:lnTo>
                      <a:pt x="1376" y="288"/>
                    </a:lnTo>
                    <a:lnTo>
                      <a:pt x="1371" y="213"/>
                    </a:lnTo>
                    <a:lnTo>
                      <a:pt x="1366" y="151"/>
                    </a:lnTo>
                    <a:lnTo>
                      <a:pt x="1364" y="101"/>
                    </a:lnTo>
                    <a:lnTo>
                      <a:pt x="1361" y="70"/>
                    </a:lnTo>
                    <a:lnTo>
                      <a:pt x="1361" y="58"/>
                    </a:lnTo>
                    <a:lnTo>
                      <a:pt x="1357" y="49"/>
                    </a:lnTo>
                    <a:lnTo>
                      <a:pt x="1348" y="40"/>
                    </a:lnTo>
                    <a:lnTo>
                      <a:pt x="1335" y="32"/>
                    </a:lnTo>
                    <a:lnTo>
                      <a:pt x="1318" y="25"/>
                    </a:lnTo>
                    <a:lnTo>
                      <a:pt x="1297" y="18"/>
                    </a:lnTo>
                    <a:lnTo>
                      <a:pt x="1273" y="12"/>
                    </a:lnTo>
                    <a:lnTo>
                      <a:pt x="1246" y="8"/>
                    </a:lnTo>
                    <a:lnTo>
                      <a:pt x="1216" y="4"/>
                    </a:lnTo>
                    <a:lnTo>
                      <a:pt x="1183" y="2"/>
                    </a:lnTo>
                    <a:lnTo>
                      <a:pt x="1148" y="1"/>
                    </a:lnTo>
                    <a:lnTo>
                      <a:pt x="1111" y="0"/>
                    </a:lnTo>
                    <a:lnTo>
                      <a:pt x="1072" y="1"/>
                    </a:lnTo>
                    <a:lnTo>
                      <a:pt x="1032" y="2"/>
                    </a:lnTo>
                    <a:lnTo>
                      <a:pt x="990" y="5"/>
                    </a:lnTo>
                    <a:lnTo>
                      <a:pt x="948" y="9"/>
                    </a:lnTo>
                    <a:lnTo>
                      <a:pt x="905" y="15"/>
                    </a:lnTo>
                    <a:lnTo>
                      <a:pt x="890" y="17"/>
                    </a:lnTo>
                    <a:lnTo>
                      <a:pt x="874" y="19"/>
                    </a:lnTo>
                    <a:lnTo>
                      <a:pt x="858" y="23"/>
                    </a:lnTo>
                    <a:lnTo>
                      <a:pt x="842" y="25"/>
                    </a:lnTo>
                    <a:lnTo>
                      <a:pt x="825" y="28"/>
                    </a:lnTo>
                    <a:lnTo>
                      <a:pt x="809" y="32"/>
                    </a:lnTo>
                    <a:lnTo>
                      <a:pt x="792" y="35"/>
                    </a:lnTo>
                    <a:lnTo>
                      <a:pt x="776" y="39"/>
                    </a:lnTo>
                    <a:lnTo>
                      <a:pt x="759" y="42"/>
                    </a:lnTo>
                    <a:lnTo>
                      <a:pt x="742" y="47"/>
                    </a:lnTo>
                    <a:lnTo>
                      <a:pt x="725" y="50"/>
                    </a:lnTo>
                    <a:lnTo>
                      <a:pt x="708" y="54"/>
                    </a:lnTo>
                    <a:lnTo>
                      <a:pt x="691" y="58"/>
                    </a:lnTo>
                    <a:lnTo>
                      <a:pt x="673" y="62"/>
                    </a:lnTo>
                    <a:lnTo>
                      <a:pt x="656" y="66"/>
                    </a:lnTo>
                    <a:lnTo>
                      <a:pt x="639" y="70"/>
                    </a:lnTo>
                    <a:lnTo>
                      <a:pt x="612" y="77"/>
                    </a:lnTo>
                    <a:lnTo>
                      <a:pt x="586" y="84"/>
                    </a:lnTo>
                    <a:lnTo>
                      <a:pt x="560" y="91"/>
                    </a:lnTo>
                    <a:lnTo>
                      <a:pt x="534" y="99"/>
                    </a:lnTo>
                    <a:lnTo>
                      <a:pt x="509" y="107"/>
                    </a:lnTo>
                    <a:lnTo>
                      <a:pt x="483" y="115"/>
                    </a:lnTo>
                    <a:lnTo>
                      <a:pt x="459" y="123"/>
                    </a:lnTo>
                    <a:lnTo>
                      <a:pt x="435" y="132"/>
                    </a:lnTo>
                    <a:lnTo>
                      <a:pt x="411" y="141"/>
                    </a:lnTo>
                    <a:lnTo>
                      <a:pt x="388" y="151"/>
                    </a:lnTo>
                    <a:lnTo>
                      <a:pt x="364" y="160"/>
                    </a:lnTo>
                    <a:lnTo>
                      <a:pt x="341" y="169"/>
                    </a:lnTo>
                    <a:lnTo>
                      <a:pt x="320" y="179"/>
                    </a:lnTo>
                    <a:lnTo>
                      <a:pt x="299" y="189"/>
                    </a:lnTo>
                    <a:lnTo>
                      <a:pt x="278" y="199"/>
                    </a:lnTo>
                    <a:lnTo>
                      <a:pt x="258" y="208"/>
                    </a:lnTo>
                    <a:lnTo>
                      <a:pt x="231" y="223"/>
                    </a:lnTo>
                    <a:lnTo>
                      <a:pt x="203" y="237"/>
                    </a:lnTo>
                    <a:lnTo>
                      <a:pt x="178" y="253"/>
                    </a:lnTo>
                    <a:lnTo>
                      <a:pt x="154" y="268"/>
                    </a:lnTo>
                    <a:lnTo>
                      <a:pt x="132" y="282"/>
                    </a:lnTo>
                    <a:lnTo>
                      <a:pt x="110" y="297"/>
                    </a:lnTo>
                    <a:lnTo>
                      <a:pt x="90" y="311"/>
                    </a:lnTo>
                    <a:lnTo>
                      <a:pt x="73" y="324"/>
                    </a:lnTo>
                    <a:lnTo>
                      <a:pt x="56" y="336"/>
                    </a:lnTo>
                    <a:lnTo>
                      <a:pt x="42" y="347"/>
                    </a:lnTo>
                    <a:lnTo>
                      <a:pt x="29" y="358"/>
                    </a:lnTo>
                    <a:lnTo>
                      <a:pt x="19" y="367"/>
                    </a:lnTo>
                    <a:lnTo>
                      <a:pt x="11" y="374"/>
                    </a:lnTo>
                    <a:lnTo>
                      <a:pt x="5" y="379"/>
                    </a:lnTo>
                    <a:lnTo>
                      <a:pt x="1" y="382"/>
                    </a:lnTo>
                    <a:lnTo>
                      <a:pt x="0" y="383"/>
                    </a:lnTo>
                    <a:lnTo>
                      <a:pt x="3" y="388"/>
                    </a:lnTo>
                    <a:lnTo>
                      <a:pt x="7" y="400"/>
                    </a:lnTo>
                    <a:lnTo>
                      <a:pt x="15" y="420"/>
                    </a:lnTo>
                    <a:lnTo>
                      <a:pt x="27" y="447"/>
                    </a:lnTo>
                    <a:lnTo>
                      <a:pt x="39" y="478"/>
                    </a:lnTo>
                    <a:lnTo>
                      <a:pt x="54" y="513"/>
                    </a:lnTo>
                    <a:lnTo>
                      <a:pt x="71" y="552"/>
                    </a:lnTo>
                    <a:lnTo>
                      <a:pt x="89" y="595"/>
                    </a:lnTo>
                    <a:lnTo>
                      <a:pt x="106" y="639"/>
                    </a:lnTo>
                    <a:lnTo>
                      <a:pt x="125" y="683"/>
                    </a:lnTo>
                    <a:lnTo>
                      <a:pt x="143" y="726"/>
                    </a:lnTo>
                    <a:lnTo>
                      <a:pt x="160" y="769"/>
                    </a:lnTo>
                    <a:lnTo>
                      <a:pt x="178" y="809"/>
                    </a:lnTo>
                    <a:lnTo>
                      <a:pt x="193" y="847"/>
                    </a:lnTo>
                    <a:lnTo>
                      <a:pt x="207" y="880"/>
                    </a:lnTo>
                    <a:lnTo>
                      <a:pt x="218" y="908"/>
                    </a:lnTo>
                    <a:lnTo>
                      <a:pt x="239" y="964"/>
                    </a:lnTo>
                    <a:lnTo>
                      <a:pt x="261" y="1025"/>
                    </a:lnTo>
                    <a:lnTo>
                      <a:pt x="280" y="1088"/>
                    </a:lnTo>
                    <a:lnTo>
                      <a:pt x="299" y="1149"/>
                    </a:lnTo>
                    <a:lnTo>
                      <a:pt x="314" y="1203"/>
                    </a:lnTo>
                    <a:lnTo>
                      <a:pt x="326" y="1247"/>
                    </a:lnTo>
                    <a:lnTo>
                      <a:pt x="335" y="1277"/>
                    </a:lnTo>
                    <a:lnTo>
                      <a:pt x="337" y="1287"/>
                    </a:lnTo>
                    <a:lnTo>
                      <a:pt x="323" y="1294"/>
                    </a:lnTo>
                    <a:lnTo>
                      <a:pt x="306" y="1303"/>
                    </a:lnTo>
                    <a:lnTo>
                      <a:pt x="285" y="1315"/>
                    </a:lnTo>
                    <a:lnTo>
                      <a:pt x="263" y="1326"/>
                    </a:lnTo>
                    <a:lnTo>
                      <a:pt x="241" y="1341"/>
                    </a:lnTo>
                    <a:lnTo>
                      <a:pt x="217" y="1356"/>
                    </a:lnTo>
                    <a:lnTo>
                      <a:pt x="194" y="1374"/>
                    </a:lnTo>
                    <a:lnTo>
                      <a:pt x="171" y="1391"/>
                    </a:lnTo>
                    <a:lnTo>
                      <a:pt x="149" y="1410"/>
                    </a:lnTo>
                    <a:lnTo>
                      <a:pt x="128" y="1431"/>
                    </a:lnTo>
                    <a:lnTo>
                      <a:pt x="111" y="1452"/>
                    </a:lnTo>
                    <a:lnTo>
                      <a:pt x="96" y="1474"/>
                    </a:lnTo>
                    <a:lnTo>
                      <a:pt x="84" y="1497"/>
                    </a:lnTo>
                    <a:lnTo>
                      <a:pt x="79" y="1520"/>
                    </a:lnTo>
                    <a:lnTo>
                      <a:pt x="76" y="1544"/>
                    </a:lnTo>
                    <a:lnTo>
                      <a:pt x="80" y="1568"/>
                    </a:lnTo>
                    <a:lnTo>
                      <a:pt x="97" y="1606"/>
                    </a:lnTo>
                    <a:lnTo>
                      <a:pt x="99" y="1610"/>
                    </a:lnTo>
                    <a:lnTo>
                      <a:pt x="105" y="1614"/>
                    </a:lnTo>
                    <a:lnTo>
                      <a:pt x="114" y="1619"/>
                    </a:lnTo>
                    <a:lnTo>
                      <a:pt x="127" y="1625"/>
                    </a:lnTo>
                    <a:lnTo>
                      <a:pt x="142" y="1629"/>
                    </a:lnTo>
                    <a:lnTo>
                      <a:pt x="159" y="1635"/>
                    </a:lnTo>
                    <a:lnTo>
                      <a:pt x="179" y="1642"/>
                    </a:lnTo>
                    <a:lnTo>
                      <a:pt x="202" y="1648"/>
                    </a:lnTo>
                    <a:lnTo>
                      <a:pt x="227" y="1655"/>
                    </a:lnTo>
                    <a:lnTo>
                      <a:pt x="254" y="1660"/>
                    </a:lnTo>
                    <a:lnTo>
                      <a:pt x="283" y="1667"/>
                    </a:lnTo>
                    <a:lnTo>
                      <a:pt x="314" y="1673"/>
                    </a:lnTo>
                    <a:lnTo>
                      <a:pt x="347" y="1679"/>
                    </a:lnTo>
                    <a:lnTo>
                      <a:pt x="381" y="1686"/>
                    </a:lnTo>
                    <a:lnTo>
                      <a:pt x="416" y="1692"/>
                    </a:lnTo>
                    <a:lnTo>
                      <a:pt x="453" y="1696"/>
                    </a:lnTo>
                    <a:lnTo>
                      <a:pt x="491" y="1702"/>
                    </a:lnTo>
                    <a:lnTo>
                      <a:pt x="530" y="1706"/>
                    </a:lnTo>
                    <a:lnTo>
                      <a:pt x="570" y="1710"/>
                    </a:lnTo>
                    <a:lnTo>
                      <a:pt x="611" y="1715"/>
                    </a:lnTo>
                    <a:lnTo>
                      <a:pt x="651" y="1717"/>
                    </a:lnTo>
                    <a:lnTo>
                      <a:pt x="693" y="1719"/>
                    </a:lnTo>
                    <a:lnTo>
                      <a:pt x="734" y="1721"/>
                    </a:lnTo>
                    <a:lnTo>
                      <a:pt x="777" y="1721"/>
                    </a:lnTo>
                    <a:lnTo>
                      <a:pt x="819" y="1721"/>
                    </a:lnTo>
                    <a:lnTo>
                      <a:pt x="860" y="1720"/>
                    </a:lnTo>
                    <a:lnTo>
                      <a:pt x="902" y="1719"/>
                    </a:lnTo>
                    <a:lnTo>
                      <a:pt x="942" y="1716"/>
                    </a:lnTo>
                    <a:lnTo>
                      <a:pt x="982" y="1712"/>
                    </a:lnTo>
                    <a:lnTo>
                      <a:pt x="1021" y="1706"/>
                    </a:lnTo>
                    <a:lnTo>
                      <a:pt x="1061" y="1701"/>
                    </a:lnTo>
                    <a:lnTo>
                      <a:pt x="1097" y="1693"/>
                    </a:lnTo>
                    <a:lnTo>
                      <a:pt x="1133" y="1683"/>
                    </a:lnTo>
                    <a:lnTo>
                      <a:pt x="1170" y="1673"/>
                    </a:lnTo>
                    <a:lnTo>
                      <a:pt x="1206" y="1659"/>
                    </a:lnTo>
                    <a:lnTo>
                      <a:pt x="1243" y="1645"/>
                    </a:lnTo>
                    <a:lnTo>
                      <a:pt x="1278" y="1629"/>
                    </a:lnTo>
                    <a:lnTo>
                      <a:pt x="1314" y="1612"/>
                    </a:lnTo>
                    <a:lnTo>
                      <a:pt x="1349" y="1594"/>
                    </a:lnTo>
                    <a:lnTo>
                      <a:pt x="1384" y="1574"/>
                    </a:lnTo>
                    <a:lnTo>
                      <a:pt x="1418" y="1553"/>
                    </a:lnTo>
                    <a:lnTo>
                      <a:pt x="1452" y="1531"/>
                    </a:lnTo>
                    <a:lnTo>
                      <a:pt x="1485" y="1510"/>
                    </a:lnTo>
                    <a:lnTo>
                      <a:pt x="1518" y="1487"/>
                    </a:lnTo>
                    <a:lnTo>
                      <a:pt x="1549" y="1463"/>
                    </a:lnTo>
                    <a:lnTo>
                      <a:pt x="1579" y="1440"/>
                    </a:lnTo>
                    <a:lnTo>
                      <a:pt x="1609" y="1416"/>
                    </a:lnTo>
                    <a:lnTo>
                      <a:pt x="1638" y="1393"/>
                    </a:lnTo>
                    <a:lnTo>
                      <a:pt x="1666" y="1369"/>
                    </a:lnTo>
                    <a:lnTo>
                      <a:pt x="1691" y="1346"/>
                    </a:lnTo>
                    <a:lnTo>
                      <a:pt x="1716" y="1323"/>
                    </a:lnTo>
                    <a:lnTo>
                      <a:pt x="1739" y="1301"/>
                    </a:lnTo>
                    <a:lnTo>
                      <a:pt x="1761" y="1279"/>
                    </a:lnTo>
                    <a:lnTo>
                      <a:pt x="1782" y="1258"/>
                    </a:lnTo>
                    <a:lnTo>
                      <a:pt x="1800" y="1238"/>
                    </a:lnTo>
                    <a:lnTo>
                      <a:pt x="1818" y="1219"/>
                    </a:lnTo>
                    <a:lnTo>
                      <a:pt x="1833" y="1201"/>
                    </a:lnTo>
                    <a:lnTo>
                      <a:pt x="1845" y="1185"/>
                    </a:lnTo>
                    <a:lnTo>
                      <a:pt x="1857" y="1170"/>
                    </a:lnTo>
                    <a:lnTo>
                      <a:pt x="1866" y="1156"/>
                    </a:lnTo>
                    <a:lnTo>
                      <a:pt x="1873" y="1144"/>
                    </a:lnTo>
                    <a:lnTo>
                      <a:pt x="1878" y="1135"/>
                    </a:lnTo>
                    <a:lnTo>
                      <a:pt x="1880" y="1127"/>
                    </a:lnTo>
                    <a:lnTo>
                      <a:pt x="1880" y="1121"/>
                    </a:lnTo>
                    <a:lnTo>
                      <a:pt x="1885" y="107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3572" name="Freeform 64"/>
              <p:cNvSpPr>
                <a:spLocks/>
              </p:cNvSpPr>
              <p:nvPr/>
            </p:nvSpPr>
            <p:spPr bwMode="auto">
              <a:xfrm>
                <a:off x="4282" y="2302"/>
                <a:ext cx="692" cy="561"/>
              </a:xfrm>
              <a:custGeom>
                <a:avLst/>
                <a:gdLst>
                  <a:gd name="T0" fmla="*/ 455 w 1383"/>
                  <a:gd name="T1" fmla="*/ 524 h 1121"/>
                  <a:gd name="T2" fmla="*/ 496 w 1383"/>
                  <a:gd name="T3" fmla="*/ 511 h 1121"/>
                  <a:gd name="T4" fmla="*/ 534 w 1383"/>
                  <a:gd name="T5" fmla="*/ 497 h 1121"/>
                  <a:gd name="T6" fmla="*/ 569 w 1383"/>
                  <a:gd name="T7" fmla="*/ 482 h 1121"/>
                  <a:gd name="T8" fmla="*/ 602 w 1383"/>
                  <a:gd name="T9" fmla="*/ 467 h 1121"/>
                  <a:gd name="T10" fmla="*/ 631 w 1383"/>
                  <a:gd name="T11" fmla="*/ 450 h 1121"/>
                  <a:gd name="T12" fmla="*/ 658 w 1383"/>
                  <a:gd name="T13" fmla="*/ 435 h 1121"/>
                  <a:gd name="T14" fmla="*/ 681 w 1383"/>
                  <a:gd name="T15" fmla="*/ 420 h 1121"/>
                  <a:gd name="T16" fmla="*/ 661 w 1383"/>
                  <a:gd name="T17" fmla="*/ 248 h 1121"/>
                  <a:gd name="T18" fmla="*/ 630 w 1383"/>
                  <a:gd name="T19" fmla="*/ 1 h 1121"/>
                  <a:gd name="T20" fmla="*/ 617 w 1383"/>
                  <a:gd name="T21" fmla="*/ 8 h 1121"/>
                  <a:gd name="T22" fmla="*/ 591 w 1383"/>
                  <a:gd name="T23" fmla="*/ 20 h 1121"/>
                  <a:gd name="T24" fmla="*/ 556 w 1383"/>
                  <a:gd name="T25" fmla="*/ 36 h 1121"/>
                  <a:gd name="T26" fmla="*/ 512 w 1383"/>
                  <a:gd name="T27" fmla="*/ 55 h 1121"/>
                  <a:gd name="T28" fmla="*/ 462 w 1383"/>
                  <a:gd name="T29" fmla="*/ 76 h 1121"/>
                  <a:gd name="T30" fmla="*/ 407 w 1383"/>
                  <a:gd name="T31" fmla="*/ 96 h 1121"/>
                  <a:gd name="T32" fmla="*/ 349 w 1383"/>
                  <a:gd name="T33" fmla="*/ 115 h 1121"/>
                  <a:gd name="T34" fmla="*/ 289 w 1383"/>
                  <a:gd name="T35" fmla="*/ 130 h 1121"/>
                  <a:gd name="T36" fmla="*/ 230 w 1383"/>
                  <a:gd name="T37" fmla="*/ 142 h 1121"/>
                  <a:gd name="T38" fmla="*/ 174 w 1383"/>
                  <a:gd name="T39" fmla="*/ 151 h 1121"/>
                  <a:gd name="T40" fmla="*/ 123 w 1383"/>
                  <a:gd name="T41" fmla="*/ 157 h 1121"/>
                  <a:gd name="T42" fmla="*/ 78 w 1383"/>
                  <a:gd name="T43" fmla="*/ 162 h 1121"/>
                  <a:gd name="T44" fmla="*/ 42 w 1383"/>
                  <a:gd name="T45" fmla="*/ 164 h 1121"/>
                  <a:gd name="T46" fmla="*/ 16 w 1383"/>
                  <a:gd name="T47" fmla="*/ 165 h 1121"/>
                  <a:gd name="T48" fmla="*/ 2 w 1383"/>
                  <a:gd name="T49" fmla="*/ 166 h 1121"/>
                  <a:gd name="T50" fmla="*/ 1 w 1383"/>
                  <a:gd name="T51" fmla="*/ 168 h 1121"/>
                  <a:gd name="T52" fmla="*/ 8 w 1383"/>
                  <a:gd name="T53" fmla="*/ 184 h 1121"/>
                  <a:gd name="T54" fmla="*/ 20 w 1383"/>
                  <a:gd name="T55" fmla="*/ 213 h 1121"/>
                  <a:gd name="T56" fmla="*/ 36 w 1383"/>
                  <a:gd name="T57" fmla="*/ 249 h 1121"/>
                  <a:gd name="T58" fmla="*/ 53 w 1383"/>
                  <a:gd name="T59" fmla="*/ 289 h 1121"/>
                  <a:gd name="T60" fmla="*/ 70 w 1383"/>
                  <a:gd name="T61" fmla="*/ 328 h 1121"/>
                  <a:gd name="T62" fmla="*/ 84 w 1383"/>
                  <a:gd name="T63" fmla="*/ 362 h 1121"/>
                  <a:gd name="T64" fmla="*/ 93 w 1383"/>
                  <a:gd name="T65" fmla="*/ 386 h 1121"/>
                  <a:gd name="T66" fmla="*/ 101 w 1383"/>
                  <a:gd name="T67" fmla="*/ 410 h 1121"/>
                  <a:gd name="T68" fmla="*/ 118 w 1383"/>
                  <a:gd name="T69" fmla="*/ 459 h 1121"/>
                  <a:gd name="T70" fmla="*/ 135 w 1383"/>
                  <a:gd name="T71" fmla="*/ 513 h 1121"/>
                  <a:gd name="T72" fmla="*/ 147 w 1383"/>
                  <a:gd name="T73" fmla="*/ 551 h 1121"/>
                  <a:gd name="T74" fmla="*/ 161 w 1383"/>
                  <a:gd name="T75" fmla="*/ 558 h 1121"/>
                  <a:gd name="T76" fmla="*/ 190 w 1383"/>
                  <a:gd name="T77" fmla="*/ 560 h 1121"/>
                  <a:gd name="T78" fmla="*/ 220 w 1383"/>
                  <a:gd name="T79" fmla="*/ 561 h 1121"/>
                  <a:gd name="T80" fmla="*/ 253 w 1383"/>
                  <a:gd name="T81" fmla="*/ 560 h 1121"/>
                  <a:gd name="T82" fmla="*/ 289 w 1383"/>
                  <a:gd name="T83" fmla="*/ 556 h 1121"/>
                  <a:gd name="T84" fmla="*/ 327 w 1383"/>
                  <a:gd name="T85" fmla="*/ 551 h 1121"/>
                  <a:gd name="T86" fmla="*/ 368 w 1383"/>
                  <a:gd name="T87" fmla="*/ 544 h 1121"/>
                  <a:gd name="T88" fmla="*/ 411 w 1383"/>
                  <a:gd name="T89" fmla="*/ 535 h 1121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383"/>
                  <a:gd name="T136" fmla="*/ 0 h 1121"/>
                  <a:gd name="T137" fmla="*/ 1383 w 1383"/>
                  <a:gd name="T138" fmla="*/ 1121 h 1121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383" h="1121">
                    <a:moveTo>
                      <a:pt x="866" y="1058"/>
                    </a:moveTo>
                    <a:lnTo>
                      <a:pt x="910" y="1047"/>
                    </a:lnTo>
                    <a:lnTo>
                      <a:pt x="951" y="1034"/>
                    </a:lnTo>
                    <a:lnTo>
                      <a:pt x="992" y="1021"/>
                    </a:lnTo>
                    <a:lnTo>
                      <a:pt x="1031" y="1007"/>
                    </a:lnTo>
                    <a:lnTo>
                      <a:pt x="1068" y="994"/>
                    </a:lnTo>
                    <a:lnTo>
                      <a:pt x="1105" y="979"/>
                    </a:lnTo>
                    <a:lnTo>
                      <a:pt x="1138" y="964"/>
                    </a:lnTo>
                    <a:lnTo>
                      <a:pt x="1172" y="948"/>
                    </a:lnTo>
                    <a:lnTo>
                      <a:pt x="1203" y="933"/>
                    </a:lnTo>
                    <a:lnTo>
                      <a:pt x="1233" y="916"/>
                    </a:lnTo>
                    <a:lnTo>
                      <a:pt x="1262" y="900"/>
                    </a:lnTo>
                    <a:lnTo>
                      <a:pt x="1288" y="885"/>
                    </a:lnTo>
                    <a:lnTo>
                      <a:pt x="1315" y="869"/>
                    </a:lnTo>
                    <a:lnTo>
                      <a:pt x="1339" y="854"/>
                    </a:lnTo>
                    <a:lnTo>
                      <a:pt x="1361" y="839"/>
                    </a:lnTo>
                    <a:lnTo>
                      <a:pt x="1383" y="824"/>
                    </a:lnTo>
                    <a:lnTo>
                      <a:pt x="1321" y="495"/>
                    </a:lnTo>
                    <a:lnTo>
                      <a:pt x="1263" y="0"/>
                    </a:lnTo>
                    <a:lnTo>
                      <a:pt x="1259" y="2"/>
                    </a:lnTo>
                    <a:lnTo>
                      <a:pt x="1249" y="7"/>
                    </a:lnTo>
                    <a:lnTo>
                      <a:pt x="1233" y="15"/>
                    </a:lnTo>
                    <a:lnTo>
                      <a:pt x="1210" y="26"/>
                    </a:lnTo>
                    <a:lnTo>
                      <a:pt x="1182" y="40"/>
                    </a:lnTo>
                    <a:lnTo>
                      <a:pt x="1149" y="55"/>
                    </a:lnTo>
                    <a:lnTo>
                      <a:pt x="1111" y="72"/>
                    </a:lnTo>
                    <a:lnTo>
                      <a:pt x="1069" y="91"/>
                    </a:lnTo>
                    <a:lnTo>
                      <a:pt x="1023" y="110"/>
                    </a:lnTo>
                    <a:lnTo>
                      <a:pt x="975" y="131"/>
                    </a:lnTo>
                    <a:lnTo>
                      <a:pt x="923" y="152"/>
                    </a:lnTo>
                    <a:lnTo>
                      <a:pt x="869" y="171"/>
                    </a:lnTo>
                    <a:lnTo>
                      <a:pt x="813" y="192"/>
                    </a:lnTo>
                    <a:lnTo>
                      <a:pt x="756" y="210"/>
                    </a:lnTo>
                    <a:lnTo>
                      <a:pt x="697" y="229"/>
                    </a:lnTo>
                    <a:lnTo>
                      <a:pt x="637" y="245"/>
                    </a:lnTo>
                    <a:lnTo>
                      <a:pt x="577" y="260"/>
                    </a:lnTo>
                    <a:lnTo>
                      <a:pt x="518" y="273"/>
                    </a:lnTo>
                    <a:lnTo>
                      <a:pt x="459" y="284"/>
                    </a:lnTo>
                    <a:lnTo>
                      <a:pt x="403" y="293"/>
                    </a:lnTo>
                    <a:lnTo>
                      <a:pt x="348" y="301"/>
                    </a:lnTo>
                    <a:lnTo>
                      <a:pt x="295" y="308"/>
                    </a:lnTo>
                    <a:lnTo>
                      <a:pt x="245" y="314"/>
                    </a:lnTo>
                    <a:lnTo>
                      <a:pt x="199" y="319"/>
                    </a:lnTo>
                    <a:lnTo>
                      <a:pt x="155" y="323"/>
                    </a:lnTo>
                    <a:lnTo>
                      <a:pt x="117" y="326"/>
                    </a:lnTo>
                    <a:lnTo>
                      <a:pt x="83" y="328"/>
                    </a:lnTo>
                    <a:lnTo>
                      <a:pt x="54" y="329"/>
                    </a:lnTo>
                    <a:lnTo>
                      <a:pt x="31" y="330"/>
                    </a:lnTo>
                    <a:lnTo>
                      <a:pt x="13" y="331"/>
                    </a:lnTo>
                    <a:lnTo>
                      <a:pt x="3" y="331"/>
                    </a:lnTo>
                    <a:lnTo>
                      <a:pt x="0" y="331"/>
                    </a:lnTo>
                    <a:lnTo>
                      <a:pt x="2" y="336"/>
                    </a:lnTo>
                    <a:lnTo>
                      <a:pt x="6" y="349"/>
                    </a:lnTo>
                    <a:lnTo>
                      <a:pt x="16" y="368"/>
                    </a:lnTo>
                    <a:lnTo>
                      <a:pt x="27" y="395"/>
                    </a:lnTo>
                    <a:lnTo>
                      <a:pt x="40" y="425"/>
                    </a:lnTo>
                    <a:lnTo>
                      <a:pt x="55" y="460"/>
                    </a:lnTo>
                    <a:lnTo>
                      <a:pt x="71" y="497"/>
                    </a:lnTo>
                    <a:lnTo>
                      <a:pt x="88" y="536"/>
                    </a:lnTo>
                    <a:lnTo>
                      <a:pt x="106" y="577"/>
                    </a:lnTo>
                    <a:lnTo>
                      <a:pt x="123" y="617"/>
                    </a:lnTo>
                    <a:lnTo>
                      <a:pt x="139" y="655"/>
                    </a:lnTo>
                    <a:lnTo>
                      <a:pt x="154" y="691"/>
                    </a:lnTo>
                    <a:lnTo>
                      <a:pt x="167" y="723"/>
                    </a:lnTo>
                    <a:lnTo>
                      <a:pt x="178" y="751"/>
                    </a:lnTo>
                    <a:lnTo>
                      <a:pt x="186" y="772"/>
                    </a:lnTo>
                    <a:lnTo>
                      <a:pt x="192" y="787"/>
                    </a:lnTo>
                    <a:lnTo>
                      <a:pt x="202" y="820"/>
                    </a:lnTo>
                    <a:lnTo>
                      <a:pt x="217" y="865"/>
                    </a:lnTo>
                    <a:lnTo>
                      <a:pt x="235" y="918"/>
                    </a:lnTo>
                    <a:lnTo>
                      <a:pt x="252" y="973"/>
                    </a:lnTo>
                    <a:lnTo>
                      <a:pt x="269" y="1026"/>
                    </a:lnTo>
                    <a:lnTo>
                      <a:pt x="283" y="1071"/>
                    </a:lnTo>
                    <a:lnTo>
                      <a:pt x="293" y="1101"/>
                    </a:lnTo>
                    <a:lnTo>
                      <a:pt x="297" y="1112"/>
                    </a:lnTo>
                    <a:lnTo>
                      <a:pt x="322" y="1116"/>
                    </a:lnTo>
                    <a:lnTo>
                      <a:pt x="350" y="1118"/>
                    </a:lnTo>
                    <a:lnTo>
                      <a:pt x="379" y="1120"/>
                    </a:lnTo>
                    <a:lnTo>
                      <a:pt x="409" y="1121"/>
                    </a:lnTo>
                    <a:lnTo>
                      <a:pt x="440" y="1121"/>
                    </a:lnTo>
                    <a:lnTo>
                      <a:pt x="472" y="1120"/>
                    </a:lnTo>
                    <a:lnTo>
                      <a:pt x="505" y="1119"/>
                    </a:lnTo>
                    <a:lnTo>
                      <a:pt x="541" y="1116"/>
                    </a:lnTo>
                    <a:lnTo>
                      <a:pt x="577" y="1112"/>
                    </a:lnTo>
                    <a:lnTo>
                      <a:pt x="615" y="1108"/>
                    </a:lnTo>
                    <a:lnTo>
                      <a:pt x="654" y="1102"/>
                    </a:lnTo>
                    <a:lnTo>
                      <a:pt x="694" y="1096"/>
                    </a:lnTo>
                    <a:lnTo>
                      <a:pt x="735" y="1088"/>
                    </a:lnTo>
                    <a:lnTo>
                      <a:pt x="777" y="1079"/>
                    </a:lnTo>
                    <a:lnTo>
                      <a:pt x="821" y="1070"/>
                    </a:lnTo>
                    <a:lnTo>
                      <a:pt x="866" y="1058"/>
                    </a:lnTo>
                    <a:close/>
                  </a:path>
                </a:pathLst>
              </a:custGeom>
              <a:solidFill>
                <a:srgbClr val="59595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3573" name="Freeform 65"/>
              <p:cNvSpPr>
                <a:spLocks/>
              </p:cNvSpPr>
              <p:nvPr/>
            </p:nvSpPr>
            <p:spPr bwMode="auto">
              <a:xfrm>
                <a:off x="4319" y="2776"/>
                <a:ext cx="858" cy="327"/>
              </a:xfrm>
              <a:custGeom>
                <a:avLst/>
                <a:gdLst>
                  <a:gd name="T0" fmla="*/ 85 w 1715"/>
                  <a:gd name="T1" fmla="*/ 168 h 654"/>
                  <a:gd name="T2" fmla="*/ 48 w 1715"/>
                  <a:gd name="T3" fmla="*/ 191 h 654"/>
                  <a:gd name="T4" fmla="*/ 22 w 1715"/>
                  <a:gd name="T5" fmla="*/ 214 h 654"/>
                  <a:gd name="T6" fmla="*/ 7 w 1715"/>
                  <a:gd name="T7" fmla="*/ 236 h 654"/>
                  <a:gd name="T8" fmla="*/ 0 w 1715"/>
                  <a:gd name="T9" fmla="*/ 255 h 654"/>
                  <a:gd name="T10" fmla="*/ 3 w 1715"/>
                  <a:gd name="T11" fmla="*/ 271 h 654"/>
                  <a:gd name="T12" fmla="*/ 12 w 1715"/>
                  <a:gd name="T13" fmla="*/ 281 h 654"/>
                  <a:gd name="T14" fmla="*/ 29 w 1715"/>
                  <a:gd name="T15" fmla="*/ 289 h 654"/>
                  <a:gd name="T16" fmla="*/ 50 w 1715"/>
                  <a:gd name="T17" fmla="*/ 295 h 654"/>
                  <a:gd name="T18" fmla="*/ 76 w 1715"/>
                  <a:gd name="T19" fmla="*/ 301 h 654"/>
                  <a:gd name="T20" fmla="*/ 108 w 1715"/>
                  <a:gd name="T21" fmla="*/ 308 h 654"/>
                  <a:gd name="T22" fmla="*/ 145 w 1715"/>
                  <a:gd name="T23" fmla="*/ 315 h 654"/>
                  <a:gd name="T24" fmla="*/ 185 w 1715"/>
                  <a:gd name="T25" fmla="*/ 320 h 654"/>
                  <a:gd name="T26" fmla="*/ 230 w 1715"/>
                  <a:gd name="T27" fmla="*/ 325 h 654"/>
                  <a:gd name="T28" fmla="*/ 277 w 1715"/>
                  <a:gd name="T29" fmla="*/ 327 h 654"/>
                  <a:gd name="T30" fmla="*/ 326 w 1715"/>
                  <a:gd name="T31" fmla="*/ 327 h 654"/>
                  <a:gd name="T32" fmla="*/ 377 w 1715"/>
                  <a:gd name="T33" fmla="*/ 324 h 654"/>
                  <a:gd name="T34" fmla="*/ 428 w 1715"/>
                  <a:gd name="T35" fmla="*/ 317 h 654"/>
                  <a:gd name="T36" fmla="*/ 480 w 1715"/>
                  <a:gd name="T37" fmla="*/ 306 h 654"/>
                  <a:gd name="T38" fmla="*/ 573 w 1715"/>
                  <a:gd name="T39" fmla="*/ 272 h 654"/>
                  <a:gd name="T40" fmla="*/ 654 w 1715"/>
                  <a:gd name="T41" fmla="*/ 229 h 654"/>
                  <a:gd name="T42" fmla="*/ 723 w 1715"/>
                  <a:gd name="T43" fmla="*/ 182 h 654"/>
                  <a:gd name="T44" fmla="*/ 778 w 1715"/>
                  <a:gd name="T45" fmla="*/ 136 h 654"/>
                  <a:gd name="T46" fmla="*/ 821 w 1715"/>
                  <a:gd name="T47" fmla="*/ 97 h 654"/>
                  <a:gd name="T48" fmla="*/ 845 w 1715"/>
                  <a:gd name="T49" fmla="*/ 76 h 654"/>
                  <a:gd name="T50" fmla="*/ 856 w 1715"/>
                  <a:gd name="T51" fmla="*/ 58 h 654"/>
                  <a:gd name="T52" fmla="*/ 857 w 1715"/>
                  <a:gd name="T53" fmla="*/ 43 h 654"/>
                  <a:gd name="T54" fmla="*/ 847 w 1715"/>
                  <a:gd name="T55" fmla="*/ 27 h 654"/>
                  <a:gd name="T56" fmla="*/ 827 w 1715"/>
                  <a:gd name="T57" fmla="*/ 15 h 654"/>
                  <a:gd name="T58" fmla="*/ 796 w 1715"/>
                  <a:gd name="T59" fmla="*/ 5 h 654"/>
                  <a:gd name="T60" fmla="*/ 754 w 1715"/>
                  <a:gd name="T61" fmla="*/ 1 h 654"/>
                  <a:gd name="T62" fmla="*/ 703 w 1715"/>
                  <a:gd name="T63" fmla="*/ 1 h 654"/>
                  <a:gd name="T64" fmla="*/ 679 w 1715"/>
                  <a:gd name="T65" fmla="*/ 35 h 654"/>
                  <a:gd name="T66" fmla="*/ 658 w 1715"/>
                  <a:gd name="T67" fmla="*/ 54 h 654"/>
                  <a:gd name="T68" fmla="*/ 624 w 1715"/>
                  <a:gd name="T69" fmla="*/ 80 h 654"/>
                  <a:gd name="T70" fmla="*/ 575 w 1715"/>
                  <a:gd name="T71" fmla="*/ 107 h 654"/>
                  <a:gd name="T72" fmla="*/ 509 w 1715"/>
                  <a:gd name="T73" fmla="*/ 135 h 654"/>
                  <a:gd name="T74" fmla="*/ 423 w 1715"/>
                  <a:gd name="T75" fmla="*/ 161 h 654"/>
                  <a:gd name="T76" fmla="*/ 350 w 1715"/>
                  <a:gd name="T77" fmla="*/ 175 h 654"/>
                  <a:gd name="T78" fmla="*/ 282 w 1715"/>
                  <a:gd name="T79" fmla="*/ 183 h 654"/>
                  <a:gd name="T80" fmla="*/ 221 w 1715"/>
                  <a:gd name="T81" fmla="*/ 186 h 654"/>
                  <a:gd name="T82" fmla="*/ 172 w 1715"/>
                  <a:gd name="T83" fmla="*/ 183 h 654"/>
                  <a:gd name="T84" fmla="*/ 136 w 1715"/>
                  <a:gd name="T85" fmla="*/ 177 h 654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715"/>
                  <a:gd name="T130" fmla="*/ 0 h 654"/>
                  <a:gd name="T131" fmla="*/ 1715 w 1715"/>
                  <a:gd name="T132" fmla="*/ 654 h 654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715" h="654">
                    <a:moveTo>
                      <a:pt x="231" y="305"/>
                    </a:moveTo>
                    <a:lnTo>
                      <a:pt x="199" y="320"/>
                    </a:lnTo>
                    <a:lnTo>
                      <a:pt x="169" y="336"/>
                    </a:lnTo>
                    <a:lnTo>
                      <a:pt x="142" y="352"/>
                    </a:lnTo>
                    <a:lnTo>
                      <a:pt x="118" y="367"/>
                    </a:lnTo>
                    <a:lnTo>
                      <a:pt x="96" y="383"/>
                    </a:lnTo>
                    <a:lnTo>
                      <a:pt x="76" y="398"/>
                    </a:lnTo>
                    <a:lnTo>
                      <a:pt x="59" y="414"/>
                    </a:lnTo>
                    <a:lnTo>
                      <a:pt x="44" y="429"/>
                    </a:lnTo>
                    <a:lnTo>
                      <a:pt x="31" y="443"/>
                    </a:lnTo>
                    <a:lnTo>
                      <a:pt x="21" y="458"/>
                    </a:lnTo>
                    <a:lnTo>
                      <a:pt x="13" y="472"/>
                    </a:lnTo>
                    <a:lnTo>
                      <a:pt x="6" y="486"/>
                    </a:lnTo>
                    <a:lnTo>
                      <a:pt x="3" y="498"/>
                    </a:lnTo>
                    <a:lnTo>
                      <a:pt x="0" y="511"/>
                    </a:lnTo>
                    <a:lnTo>
                      <a:pt x="0" y="523"/>
                    </a:lnTo>
                    <a:lnTo>
                      <a:pt x="1" y="533"/>
                    </a:lnTo>
                    <a:lnTo>
                      <a:pt x="5" y="541"/>
                    </a:lnTo>
                    <a:lnTo>
                      <a:pt x="10" y="548"/>
                    </a:lnTo>
                    <a:lnTo>
                      <a:pt x="15" y="555"/>
                    </a:lnTo>
                    <a:lnTo>
                      <a:pt x="23" y="562"/>
                    </a:lnTo>
                    <a:lnTo>
                      <a:pt x="33" y="567"/>
                    </a:lnTo>
                    <a:lnTo>
                      <a:pt x="44" y="572"/>
                    </a:lnTo>
                    <a:lnTo>
                      <a:pt x="57" y="577"/>
                    </a:lnTo>
                    <a:lnTo>
                      <a:pt x="71" y="581"/>
                    </a:lnTo>
                    <a:lnTo>
                      <a:pt x="84" y="585"/>
                    </a:lnTo>
                    <a:lnTo>
                      <a:pt x="99" y="589"/>
                    </a:lnTo>
                    <a:lnTo>
                      <a:pt x="116" y="593"/>
                    </a:lnTo>
                    <a:lnTo>
                      <a:pt x="133" y="597"/>
                    </a:lnTo>
                    <a:lnTo>
                      <a:pt x="152" y="602"/>
                    </a:lnTo>
                    <a:lnTo>
                      <a:pt x="172" y="607"/>
                    </a:lnTo>
                    <a:lnTo>
                      <a:pt x="194" y="611"/>
                    </a:lnTo>
                    <a:lnTo>
                      <a:pt x="216" y="616"/>
                    </a:lnTo>
                    <a:lnTo>
                      <a:pt x="240" y="620"/>
                    </a:lnTo>
                    <a:lnTo>
                      <a:pt x="264" y="624"/>
                    </a:lnTo>
                    <a:lnTo>
                      <a:pt x="290" y="629"/>
                    </a:lnTo>
                    <a:lnTo>
                      <a:pt x="316" y="633"/>
                    </a:lnTo>
                    <a:lnTo>
                      <a:pt x="343" y="637"/>
                    </a:lnTo>
                    <a:lnTo>
                      <a:pt x="370" y="640"/>
                    </a:lnTo>
                    <a:lnTo>
                      <a:pt x="399" y="643"/>
                    </a:lnTo>
                    <a:lnTo>
                      <a:pt x="429" y="646"/>
                    </a:lnTo>
                    <a:lnTo>
                      <a:pt x="459" y="649"/>
                    </a:lnTo>
                    <a:lnTo>
                      <a:pt x="490" y="652"/>
                    </a:lnTo>
                    <a:lnTo>
                      <a:pt x="521" y="653"/>
                    </a:lnTo>
                    <a:lnTo>
                      <a:pt x="553" y="654"/>
                    </a:lnTo>
                    <a:lnTo>
                      <a:pt x="586" y="654"/>
                    </a:lnTo>
                    <a:lnTo>
                      <a:pt x="618" y="654"/>
                    </a:lnTo>
                    <a:lnTo>
                      <a:pt x="651" y="654"/>
                    </a:lnTo>
                    <a:lnTo>
                      <a:pt x="685" y="653"/>
                    </a:lnTo>
                    <a:lnTo>
                      <a:pt x="718" y="650"/>
                    </a:lnTo>
                    <a:lnTo>
                      <a:pt x="753" y="647"/>
                    </a:lnTo>
                    <a:lnTo>
                      <a:pt x="786" y="643"/>
                    </a:lnTo>
                    <a:lnTo>
                      <a:pt x="821" y="639"/>
                    </a:lnTo>
                    <a:lnTo>
                      <a:pt x="855" y="633"/>
                    </a:lnTo>
                    <a:lnTo>
                      <a:pt x="890" y="627"/>
                    </a:lnTo>
                    <a:lnTo>
                      <a:pt x="925" y="619"/>
                    </a:lnTo>
                    <a:lnTo>
                      <a:pt x="959" y="611"/>
                    </a:lnTo>
                    <a:lnTo>
                      <a:pt x="1025" y="592"/>
                    </a:lnTo>
                    <a:lnTo>
                      <a:pt x="1087" y="570"/>
                    </a:lnTo>
                    <a:lnTo>
                      <a:pt x="1146" y="544"/>
                    </a:lnTo>
                    <a:lnTo>
                      <a:pt x="1203" y="518"/>
                    </a:lnTo>
                    <a:lnTo>
                      <a:pt x="1258" y="489"/>
                    </a:lnTo>
                    <a:lnTo>
                      <a:pt x="1308" y="458"/>
                    </a:lnTo>
                    <a:lnTo>
                      <a:pt x="1357" y="427"/>
                    </a:lnTo>
                    <a:lnTo>
                      <a:pt x="1403" y="395"/>
                    </a:lnTo>
                    <a:lnTo>
                      <a:pt x="1446" y="364"/>
                    </a:lnTo>
                    <a:lnTo>
                      <a:pt x="1486" y="331"/>
                    </a:lnTo>
                    <a:lnTo>
                      <a:pt x="1523" y="301"/>
                    </a:lnTo>
                    <a:lnTo>
                      <a:pt x="1556" y="271"/>
                    </a:lnTo>
                    <a:lnTo>
                      <a:pt x="1588" y="244"/>
                    </a:lnTo>
                    <a:lnTo>
                      <a:pt x="1616" y="219"/>
                    </a:lnTo>
                    <a:lnTo>
                      <a:pt x="1641" y="195"/>
                    </a:lnTo>
                    <a:lnTo>
                      <a:pt x="1664" y="175"/>
                    </a:lnTo>
                    <a:lnTo>
                      <a:pt x="1678" y="162"/>
                    </a:lnTo>
                    <a:lnTo>
                      <a:pt x="1689" y="151"/>
                    </a:lnTo>
                    <a:lnTo>
                      <a:pt x="1698" y="139"/>
                    </a:lnTo>
                    <a:lnTo>
                      <a:pt x="1706" y="128"/>
                    </a:lnTo>
                    <a:lnTo>
                      <a:pt x="1711" y="116"/>
                    </a:lnTo>
                    <a:lnTo>
                      <a:pt x="1714" y="106"/>
                    </a:lnTo>
                    <a:lnTo>
                      <a:pt x="1715" y="95"/>
                    </a:lnTo>
                    <a:lnTo>
                      <a:pt x="1714" y="86"/>
                    </a:lnTo>
                    <a:lnTo>
                      <a:pt x="1709" y="76"/>
                    </a:lnTo>
                    <a:lnTo>
                      <a:pt x="1704" y="65"/>
                    </a:lnTo>
                    <a:lnTo>
                      <a:pt x="1694" y="55"/>
                    </a:lnTo>
                    <a:lnTo>
                      <a:pt x="1683" y="46"/>
                    </a:lnTo>
                    <a:lnTo>
                      <a:pt x="1669" y="38"/>
                    </a:lnTo>
                    <a:lnTo>
                      <a:pt x="1653" y="30"/>
                    </a:lnTo>
                    <a:lnTo>
                      <a:pt x="1635" y="23"/>
                    </a:lnTo>
                    <a:lnTo>
                      <a:pt x="1614" y="16"/>
                    </a:lnTo>
                    <a:lnTo>
                      <a:pt x="1591" y="11"/>
                    </a:lnTo>
                    <a:lnTo>
                      <a:pt x="1565" y="7"/>
                    </a:lnTo>
                    <a:lnTo>
                      <a:pt x="1538" y="3"/>
                    </a:lnTo>
                    <a:lnTo>
                      <a:pt x="1508" y="1"/>
                    </a:lnTo>
                    <a:lnTo>
                      <a:pt x="1475" y="0"/>
                    </a:lnTo>
                    <a:lnTo>
                      <a:pt x="1441" y="0"/>
                    </a:lnTo>
                    <a:lnTo>
                      <a:pt x="1405" y="1"/>
                    </a:lnTo>
                    <a:lnTo>
                      <a:pt x="1366" y="4"/>
                    </a:lnTo>
                    <a:lnTo>
                      <a:pt x="1366" y="61"/>
                    </a:lnTo>
                    <a:lnTo>
                      <a:pt x="1357" y="70"/>
                    </a:lnTo>
                    <a:lnTo>
                      <a:pt x="1346" y="81"/>
                    </a:lnTo>
                    <a:lnTo>
                      <a:pt x="1333" y="94"/>
                    </a:lnTo>
                    <a:lnTo>
                      <a:pt x="1315" y="109"/>
                    </a:lnTo>
                    <a:lnTo>
                      <a:pt x="1296" y="124"/>
                    </a:lnTo>
                    <a:lnTo>
                      <a:pt x="1273" y="141"/>
                    </a:lnTo>
                    <a:lnTo>
                      <a:pt x="1247" y="159"/>
                    </a:lnTo>
                    <a:lnTo>
                      <a:pt x="1218" y="177"/>
                    </a:lnTo>
                    <a:lnTo>
                      <a:pt x="1185" y="195"/>
                    </a:lnTo>
                    <a:lnTo>
                      <a:pt x="1149" y="214"/>
                    </a:lnTo>
                    <a:lnTo>
                      <a:pt x="1109" y="232"/>
                    </a:lnTo>
                    <a:lnTo>
                      <a:pt x="1065" y="252"/>
                    </a:lnTo>
                    <a:lnTo>
                      <a:pt x="1017" y="269"/>
                    </a:lnTo>
                    <a:lnTo>
                      <a:pt x="964" y="288"/>
                    </a:lnTo>
                    <a:lnTo>
                      <a:pt x="907" y="305"/>
                    </a:lnTo>
                    <a:lnTo>
                      <a:pt x="846" y="321"/>
                    </a:lnTo>
                    <a:lnTo>
                      <a:pt x="797" y="333"/>
                    </a:lnTo>
                    <a:lnTo>
                      <a:pt x="747" y="343"/>
                    </a:lnTo>
                    <a:lnTo>
                      <a:pt x="700" y="351"/>
                    </a:lnTo>
                    <a:lnTo>
                      <a:pt x="653" y="358"/>
                    </a:lnTo>
                    <a:lnTo>
                      <a:pt x="607" y="364"/>
                    </a:lnTo>
                    <a:lnTo>
                      <a:pt x="563" y="367"/>
                    </a:lnTo>
                    <a:lnTo>
                      <a:pt x="520" y="371"/>
                    </a:lnTo>
                    <a:lnTo>
                      <a:pt x="480" y="372"/>
                    </a:lnTo>
                    <a:lnTo>
                      <a:pt x="442" y="373"/>
                    </a:lnTo>
                    <a:lnTo>
                      <a:pt x="406" y="372"/>
                    </a:lnTo>
                    <a:lnTo>
                      <a:pt x="373" y="371"/>
                    </a:lnTo>
                    <a:lnTo>
                      <a:pt x="343" y="367"/>
                    </a:lnTo>
                    <a:lnTo>
                      <a:pt x="315" y="364"/>
                    </a:lnTo>
                    <a:lnTo>
                      <a:pt x="292" y="359"/>
                    </a:lnTo>
                    <a:lnTo>
                      <a:pt x="271" y="354"/>
                    </a:lnTo>
                    <a:lnTo>
                      <a:pt x="255" y="349"/>
                    </a:lnTo>
                    <a:lnTo>
                      <a:pt x="231" y="305"/>
                    </a:lnTo>
                    <a:close/>
                  </a:path>
                </a:pathLst>
              </a:custGeom>
              <a:solidFill>
                <a:srgbClr val="59595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3574" name="Freeform 66"/>
              <p:cNvSpPr>
                <a:spLocks/>
              </p:cNvSpPr>
              <p:nvPr/>
            </p:nvSpPr>
            <p:spPr bwMode="auto">
              <a:xfrm>
                <a:off x="4327" y="2811"/>
                <a:ext cx="837" cy="273"/>
              </a:xfrm>
              <a:custGeom>
                <a:avLst/>
                <a:gdLst>
                  <a:gd name="T0" fmla="*/ 821 w 1674"/>
                  <a:gd name="T1" fmla="*/ 38 h 547"/>
                  <a:gd name="T2" fmla="*/ 834 w 1674"/>
                  <a:gd name="T3" fmla="*/ 21 h 547"/>
                  <a:gd name="T4" fmla="*/ 837 w 1674"/>
                  <a:gd name="T5" fmla="*/ 6 h 547"/>
                  <a:gd name="T6" fmla="*/ 832 w 1674"/>
                  <a:gd name="T7" fmla="*/ 1 h 547"/>
                  <a:gd name="T8" fmla="*/ 827 w 1674"/>
                  <a:gd name="T9" fmla="*/ 9 h 547"/>
                  <a:gd name="T10" fmla="*/ 816 w 1674"/>
                  <a:gd name="T11" fmla="*/ 24 h 547"/>
                  <a:gd name="T12" fmla="*/ 799 w 1674"/>
                  <a:gd name="T13" fmla="*/ 39 h 547"/>
                  <a:gd name="T14" fmla="*/ 758 w 1674"/>
                  <a:gd name="T15" fmla="*/ 72 h 547"/>
                  <a:gd name="T16" fmla="*/ 702 w 1674"/>
                  <a:gd name="T17" fmla="*/ 113 h 547"/>
                  <a:gd name="T18" fmla="*/ 634 w 1674"/>
                  <a:gd name="T19" fmla="*/ 156 h 547"/>
                  <a:gd name="T20" fmla="*/ 554 w 1674"/>
                  <a:gd name="T21" fmla="*/ 197 h 547"/>
                  <a:gd name="T22" fmla="*/ 466 w 1674"/>
                  <a:gd name="T23" fmla="*/ 229 h 547"/>
                  <a:gd name="T24" fmla="*/ 409 w 1674"/>
                  <a:gd name="T25" fmla="*/ 244 h 547"/>
                  <a:gd name="T26" fmla="*/ 370 w 1674"/>
                  <a:gd name="T27" fmla="*/ 250 h 547"/>
                  <a:gd name="T28" fmla="*/ 330 w 1674"/>
                  <a:gd name="T29" fmla="*/ 254 h 547"/>
                  <a:gd name="T30" fmla="*/ 290 w 1674"/>
                  <a:gd name="T31" fmla="*/ 256 h 547"/>
                  <a:gd name="T32" fmla="*/ 249 w 1674"/>
                  <a:gd name="T33" fmla="*/ 255 h 547"/>
                  <a:gd name="T34" fmla="*/ 210 w 1674"/>
                  <a:gd name="T35" fmla="*/ 254 h 547"/>
                  <a:gd name="T36" fmla="*/ 171 w 1674"/>
                  <a:gd name="T37" fmla="*/ 251 h 547"/>
                  <a:gd name="T38" fmla="*/ 133 w 1674"/>
                  <a:gd name="T39" fmla="*/ 246 h 547"/>
                  <a:gd name="T40" fmla="*/ 96 w 1674"/>
                  <a:gd name="T41" fmla="*/ 240 h 547"/>
                  <a:gd name="T42" fmla="*/ 59 w 1674"/>
                  <a:gd name="T43" fmla="*/ 234 h 547"/>
                  <a:gd name="T44" fmla="*/ 25 w 1674"/>
                  <a:gd name="T45" fmla="*/ 227 h 547"/>
                  <a:gd name="T46" fmla="*/ 16 w 1674"/>
                  <a:gd name="T47" fmla="*/ 223 h 547"/>
                  <a:gd name="T48" fmla="*/ 7 w 1674"/>
                  <a:gd name="T49" fmla="*/ 218 h 547"/>
                  <a:gd name="T50" fmla="*/ 2 w 1674"/>
                  <a:gd name="T51" fmla="*/ 216 h 547"/>
                  <a:gd name="T52" fmla="*/ 1 w 1674"/>
                  <a:gd name="T53" fmla="*/ 225 h 547"/>
                  <a:gd name="T54" fmla="*/ 19 w 1674"/>
                  <a:gd name="T55" fmla="*/ 236 h 547"/>
                  <a:gd name="T56" fmla="*/ 47 w 1674"/>
                  <a:gd name="T57" fmla="*/ 247 h 547"/>
                  <a:gd name="T58" fmla="*/ 82 w 1674"/>
                  <a:gd name="T59" fmla="*/ 255 h 547"/>
                  <a:gd name="T60" fmla="*/ 124 w 1674"/>
                  <a:gd name="T61" fmla="*/ 263 h 547"/>
                  <a:gd name="T62" fmla="*/ 171 w 1674"/>
                  <a:gd name="T63" fmla="*/ 269 h 547"/>
                  <a:gd name="T64" fmla="*/ 221 w 1674"/>
                  <a:gd name="T65" fmla="*/ 272 h 547"/>
                  <a:gd name="T66" fmla="*/ 273 w 1674"/>
                  <a:gd name="T67" fmla="*/ 273 h 547"/>
                  <a:gd name="T68" fmla="*/ 324 w 1674"/>
                  <a:gd name="T69" fmla="*/ 272 h 547"/>
                  <a:gd name="T70" fmla="*/ 374 w 1674"/>
                  <a:gd name="T71" fmla="*/ 269 h 547"/>
                  <a:gd name="T72" fmla="*/ 420 w 1674"/>
                  <a:gd name="T73" fmla="*/ 262 h 547"/>
                  <a:gd name="T74" fmla="*/ 479 w 1674"/>
                  <a:gd name="T75" fmla="*/ 246 h 547"/>
                  <a:gd name="T76" fmla="*/ 567 w 1674"/>
                  <a:gd name="T77" fmla="*/ 213 h 547"/>
                  <a:gd name="T78" fmla="*/ 644 w 1674"/>
                  <a:gd name="T79" fmla="*/ 172 h 547"/>
                  <a:gd name="T80" fmla="*/ 710 w 1674"/>
                  <a:gd name="T81" fmla="*/ 128 h 547"/>
                  <a:gd name="T82" fmla="*/ 765 w 1674"/>
                  <a:gd name="T83" fmla="*/ 86 h 547"/>
                  <a:gd name="T84" fmla="*/ 808 w 1674"/>
                  <a:gd name="T85" fmla="*/ 50 h 547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674"/>
                  <a:gd name="T130" fmla="*/ 0 h 547"/>
                  <a:gd name="T131" fmla="*/ 1674 w 1674"/>
                  <a:gd name="T132" fmla="*/ 547 h 547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674" h="547">
                    <a:moveTo>
                      <a:pt x="1615" y="101"/>
                    </a:moveTo>
                    <a:lnTo>
                      <a:pt x="1629" y="88"/>
                    </a:lnTo>
                    <a:lnTo>
                      <a:pt x="1642" y="77"/>
                    </a:lnTo>
                    <a:lnTo>
                      <a:pt x="1652" y="65"/>
                    </a:lnTo>
                    <a:lnTo>
                      <a:pt x="1661" y="54"/>
                    </a:lnTo>
                    <a:lnTo>
                      <a:pt x="1667" y="42"/>
                    </a:lnTo>
                    <a:lnTo>
                      <a:pt x="1672" y="32"/>
                    </a:lnTo>
                    <a:lnTo>
                      <a:pt x="1674" y="22"/>
                    </a:lnTo>
                    <a:lnTo>
                      <a:pt x="1674" y="12"/>
                    </a:lnTo>
                    <a:lnTo>
                      <a:pt x="1672" y="9"/>
                    </a:lnTo>
                    <a:lnTo>
                      <a:pt x="1668" y="6"/>
                    </a:lnTo>
                    <a:lnTo>
                      <a:pt x="1663" y="3"/>
                    </a:lnTo>
                    <a:lnTo>
                      <a:pt x="1660" y="0"/>
                    </a:lnTo>
                    <a:lnTo>
                      <a:pt x="1658" y="9"/>
                    </a:lnTo>
                    <a:lnTo>
                      <a:pt x="1654" y="18"/>
                    </a:lnTo>
                    <a:lnTo>
                      <a:pt x="1648" y="27"/>
                    </a:lnTo>
                    <a:lnTo>
                      <a:pt x="1642" y="38"/>
                    </a:lnTo>
                    <a:lnTo>
                      <a:pt x="1632" y="48"/>
                    </a:lnTo>
                    <a:lnTo>
                      <a:pt x="1623" y="59"/>
                    </a:lnTo>
                    <a:lnTo>
                      <a:pt x="1610" y="69"/>
                    </a:lnTo>
                    <a:lnTo>
                      <a:pt x="1598" y="79"/>
                    </a:lnTo>
                    <a:lnTo>
                      <a:pt x="1574" y="99"/>
                    </a:lnTo>
                    <a:lnTo>
                      <a:pt x="1546" y="120"/>
                    </a:lnTo>
                    <a:lnTo>
                      <a:pt x="1515" y="144"/>
                    </a:lnTo>
                    <a:lnTo>
                      <a:pt x="1481" y="170"/>
                    </a:lnTo>
                    <a:lnTo>
                      <a:pt x="1443" y="197"/>
                    </a:lnTo>
                    <a:lnTo>
                      <a:pt x="1403" y="226"/>
                    </a:lnTo>
                    <a:lnTo>
                      <a:pt x="1360" y="254"/>
                    </a:lnTo>
                    <a:lnTo>
                      <a:pt x="1315" y="283"/>
                    </a:lnTo>
                    <a:lnTo>
                      <a:pt x="1267" y="312"/>
                    </a:lnTo>
                    <a:lnTo>
                      <a:pt x="1216" y="341"/>
                    </a:lnTo>
                    <a:lnTo>
                      <a:pt x="1163" y="367"/>
                    </a:lnTo>
                    <a:lnTo>
                      <a:pt x="1108" y="394"/>
                    </a:lnTo>
                    <a:lnTo>
                      <a:pt x="1051" y="418"/>
                    </a:lnTo>
                    <a:lnTo>
                      <a:pt x="992" y="440"/>
                    </a:lnTo>
                    <a:lnTo>
                      <a:pt x="932" y="459"/>
                    </a:lnTo>
                    <a:lnTo>
                      <a:pt x="869" y="477"/>
                    </a:lnTo>
                    <a:lnTo>
                      <a:pt x="844" y="482"/>
                    </a:lnTo>
                    <a:lnTo>
                      <a:pt x="818" y="488"/>
                    </a:lnTo>
                    <a:lnTo>
                      <a:pt x="792" y="493"/>
                    </a:lnTo>
                    <a:lnTo>
                      <a:pt x="766" y="496"/>
                    </a:lnTo>
                    <a:lnTo>
                      <a:pt x="739" y="501"/>
                    </a:lnTo>
                    <a:lnTo>
                      <a:pt x="713" y="503"/>
                    </a:lnTo>
                    <a:lnTo>
                      <a:pt x="686" y="507"/>
                    </a:lnTo>
                    <a:lnTo>
                      <a:pt x="660" y="508"/>
                    </a:lnTo>
                    <a:lnTo>
                      <a:pt x="633" y="510"/>
                    </a:lnTo>
                    <a:lnTo>
                      <a:pt x="607" y="511"/>
                    </a:lnTo>
                    <a:lnTo>
                      <a:pt x="580" y="512"/>
                    </a:lnTo>
                    <a:lnTo>
                      <a:pt x="552" y="512"/>
                    </a:lnTo>
                    <a:lnTo>
                      <a:pt x="526" y="512"/>
                    </a:lnTo>
                    <a:lnTo>
                      <a:pt x="499" y="511"/>
                    </a:lnTo>
                    <a:lnTo>
                      <a:pt x="473" y="511"/>
                    </a:lnTo>
                    <a:lnTo>
                      <a:pt x="446" y="510"/>
                    </a:lnTo>
                    <a:lnTo>
                      <a:pt x="420" y="508"/>
                    </a:lnTo>
                    <a:lnTo>
                      <a:pt x="395" y="507"/>
                    </a:lnTo>
                    <a:lnTo>
                      <a:pt x="368" y="504"/>
                    </a:lnTo>
                    <a:lnTo>
                      <a:pt x="342" y="502"/>
                    </a:lnTo>
                    <a:lnTo>
                      <a:pt x="316" y="498"/>
                    </a:lnTo>
                    <a:lnTo>
                      <a:pt x="291" y="496"/>
                    </a:lnTo>
                    <a:lnTo>
                      <a:pt x="265" y="493"/>
                    </a:lnTo>
                    <a:lnTo>
                      <a:pt x="240" y="489"/>
                    </a:lnTo>
                    <a:lnTo>
                      <a:pt x="216" y="486"/>
                    </a:lnTo>
                    <a:lnTo>
                      <a:pt x="191" y="481"/>
                    </a:lnTo>
                    <a:lnTo>
                      <a:pt x="166" y="478"/>
                    </a:lnTo>
                    <a:lnTo>
                      <a:pt x="142" y="473"/>
                    </a:lnTo>
                    <a:lnTo>
                      <a:pt x="119" y="469"/>
                    </a:lnTo>
                    <a:lnTo>
                      <a:pt x="95" y="464"/>
                    </a:lnTo>
                    <a:lnTo>
                      <a:pt x="73" y="459"/>
                    </a:lnTo>
                    <a:lnTo>
                      <a:pt x="50" y="455"/>
                    </a:lnTo>
                    <a:lnTo>
                      <a:pt x="44" y="452"/>
                    </a:lnTo>
                    <a:lnTo>
                      <a:pt x="37" y="450"/>
                    </a:lnTo>
                    <a:lnTo>
                      <a:pt x="32" y="447"/>
                    </a:lnTo>
                    <a:lnTo>
                      <a:pt x="26" y="444"/>
                    </a:lnTo>
                    <a:lnTo>
                      <a:pt x="20" y="441"/>
                    </a:lnTo>
                    <a:lnTo>
                      <a:pt x="15" y="436"/>
                    </a:lnTo>
                    <a:lnTo>
                      <a:pt x="10" y="432"/>
                    </a:lnTo>
                    <a:lnTo>
                      <a:pt x="4" y="427"/>
                    </a:lnTo>
                    <a:lnTo>
                      <a:pt x="3" y="433"/>
                    </a:lnTo>
                    <a:lnTo>
                      <a:pt x="2" y="439"/>
                    </a:lnTo>
                    <a:lnTo>
                      <a:pt x="0" y="445"/>
                    </a:lnTo>
                    <a:lnTo>
                      <a:pt x="2" y="450"/>
                    </a:lnTo>
                    <a:lnTo>
                      <a:pt x="11" y="458"/>
                    </a:lnTo>
                    <a:lnTo>
                      <a:pt x="23" y="465"/>
                    </a:lnTo>
                    <a:lnTo>
                      <a:pt x="37" y="473"/>
                    </a:lnTo>
                    <a:lnTo>
                      <a:pt x="53" y="480"/>
                    </a:lnTo>
                    <a:lnTo>
                      <a:pt x="72" y="487"/>
                    </a:lnTo>
                    <a:lnTo>
                      <a:pt x="93" y="494"/>
                    </a:lnTo>
                    <a:lnTo>
                      <a:pt x="115" y="500"/>
                    </a:lnTo>
                    <a:lnTo>
                      <a:pt x="139" y="505"/>
                    </a:lnTo>
                    <a:lnTo>
                      <a:pt x="164" y="511"/>
                    </a:lnTo>
                    <a:lnTo>
                      <a:pt x="191" y="517"/>
                    </a:lnTo>
                    <a:lnTo>
                      <a:pt x="219" y="522"/>
                    </a:lnTo>
                    <a:lnTo>
                      <a:pt x="248" y="526"/>
                    </a:lnTo>
                    <a:lnTo>
                      <a:pt x="278" y="531"/>
                    </a:lnTo>
                    <a:lnTo>
                      <a:pt x="310" y="534"/>
                    </a:lnTo>
                    <a:lnTo>
                      <a:pt x="342" y="538"/>
                    </a:lnTo>
                    <a:lnTo>
                      <a:pt x="375" y="540"/>
                    </a:lnTo>
                    <a:lnTo>
                      <a:pt x="408" y="542"/>
                    </a:lnTo>
                    <a:lnTo>
                      <a:pt x="442" y="545"/>
                    </a:lnTo>
                    <a:lnTo>
                      <a:pt x="476" y="546"/>
                    </a:lnTo>
                    <a:lnTo>
                      <a:pt x="511" y="547"/>
                    </a:lnTo>
                    <a:lnTo>
                      <a:pt x="546" y="547"/>
                    </a:lnTo>
                    <a:lnTo>
                      <a:pt x="580" y="547"/>
                    </a:lnTo>
                    <a:lnTo>
                      <a:pt x="615" y="547"/>
                    </a:lnTo>
                    <a:lnTo>
                      <a:pt x="648" y="545"/>
                    </a:lnTo>
                    <a:lnTo>
                      <a:pt x="683" y="543"/>
                    </a:lnTo>
                    <a:lnTo>
                      <a:pt x="715" y="541"/>
                    </a:lnTo>
                    <a:lnTo>
                      <a:pt x="748" y="538"/>
                    </a:lnTo>
                    <a:lnTo>
                      <a:pt x="780" y="533"/>
                    </a:lnTo>
                    <a:lnTo>
                      <a:pt x="811" y="528"/>
                    </a:lnTo>
                    <a:lnTo>
                      <a:pt x="841" y="524"/>
                    </a:lnTo>
                    <a:lnTo>
                      <a:pt x="869" y="518"/>
                    </a:lnTo>
                    <a:lnTo>
                      <a:pt x="897" y="511"/>
                    </a:lnTo>
                    <a:lnTo>
                      <a:pt x="959" y="493"/>
                    </a:lnTo>
                    <a:lnTo>
                      <a:pt x="1019" y="473"/>
                    </a:lnTo>
                    <a:lnTo>
                      <a:pt x="1078" y="450"/>
                    </a:lnTo>
                    <a:lnTo>
                      <a:pt x="1133" y="426"/>
                    </a:lnTo>
                    <a:lnTo>
                      <a:pt x="1187" y="399"/>
                    </a:lnTo>
                    <a:lnTo>
                      <a:pt x="1238" y="372"/>
                    </a:lnTo>
                    <a:lnTo>
                      <a:pt x="1287" y="344"/>
                    </a:lnTo>
                    <a:lnTo>
                      <a:pt x="1334" y="314"/>
                    </a:lnTo>
                    <a:lnTo>
                      <a:pt x="1378" y="285"/>
                    </a:lnTo>
                    <a:lnTo>
                      <a:pt x="1419" y="257"/>
                    </a:lnTo>
                    <a:lnTo>
                      <a:pt x="1458" y="228"/>
                    </a:lnTo>
                    <a:lnTo>
                      <a:pt x="1494" y="200"/>
                    </a:lnTo>
                    <a:lnTo>
                      <a:pt x="1529" y="173"/>
                    </a:lnTo>
                    <a:lnTo>
                      <a:pt x="1560" y="147"/>
                    </a:lnTo>
                    <a:lnTo>
                      <a:pt x="1589" y="123"/>
                    </a:lnTo>
                    <a:lnTo>
                      <a:pt x="1615" y="10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3575" name="Freeform 67"/>
              <p:cNvSpPr>
                <a:spLocks/>
              </p:cNvSpPr>
              <p:nvPr/>
            </p:nvSpPr>
            <p:spPr bwMode="auto">
              <a:xfrm>
                <a:off x="4438" y="2732"/>
                <a:ext cx="546" cy="211"/>
              </a:xfrm>
              <a:custGeom>
                <a:avLst/>
                <a:gdLst>
                  <a:gd name="T0" fmla="*/ 30 w 1091"/>
                  <a:gd name="T1" fmla="*/ 206 h 423"/>
                  <a:gd name="T2" fmla="*/ 50 w 1091"/>
                  <a:gd name="T3" fmla="*/ 208 h 423"/>
                  <a:gd name="T4" fmla="*/ 77 w 1091"/>
                  <a:gd name="T5" fmla="*/ 211 h 423"/>
                  <a:gd name="T6" fmla="*/ 108 w 1091"/>
                  <a:gd name="T7" fmla="*/ 211 h 423"/>
                  <a:gd name="T8" fmla="*/ 145 w 1091"/>
                  <a:gd name="T9" fmla="*/ 210 h 423"/>
                  <a:gd name="T10" fmla="*/ 186 w 1091"/>
                  <a:gd name="T11" fmla="*/ 207 h 423"/>
                  <a:gd name="T12" fmla="*/ 229 w 1091"/>
                  <a:gd name="T13" fmla="*/ 201 h 423"/>
                  <a:gd name="T14" fmla="*/ 277 w 1091"/>
                  <a:gd name="T15" fmla="*/ 193 h 423"/>
                  <a:gd name="T16" fmla="*/ 329 w 1091"/>
                  <a:gd name="T17" fmla="*/ 179 h 423"/>
                  <a:gd name="T18" fmla="*/ 379 w 1091"/>
                  <a:gd name="T19" fmla="*/ 163 h 423"/>
                  <a:gd name="T20" fmla="*/ 421 w 1091"/>
                  <a:gd name="T21" fmla="*/ 147 h 423"/>
                  <a:gd name="T22" fmla="*/ 457 w 1091"/>
                  <a:gd name="T23" fmla="*/ 129 h 423"/>
                  <a:gd name="T24" fmla="*/ 486 w 1091"/>
                  <a:gd name="T25" fmla="*/ 112 h 423"/>
                  <a:gd name="T26" fmla="*/ 510 w 1091"/>
                  <a:gd name="T27" fmla="*/ 96 h 423"/>
                  <a:gd name="T28" fmla="*/ 527 w 1091"/>
                  <a:gd name="T29" fmla="*/ 82 h 423"/>
                  <a:gd name="T30" fmla="*/ 541 w 1091"/>
                  <a:gd name="T31" fmla="*/ 69 h 423"/>
                  <a:gd name="T32" fmla="*/ 545 w 1091"/>
                  <a:gd name="T33" fmla="*/ 54 h 423"/>
                  <a:gd name="T34" fmla="*/ 540 w 1091"/>
                  <a:gd name="T35" fmla="*/ 10 h 423"/>
                  <a:gd name="T36" fmla="*/ 527 w 1091"/>
                  <a:gd name="T37" fmla="*/ 7 h 423"/>
                  <a:gd name="T38" fmla="*/ 503 w 1091"/>
                  <a:gd name="T39" fmla="*/ 23 h 423"/>
                  <a:gd name="T40" fmla="*/ 477 w 1091"/>
                  <a:gd name="T41" fmla="*/ 38 h 423"/>
                  <a:gd name="T42" fmla="*/ 448 w 1091"/>
                  <a:gd name="T43" fmla="*/ 53 h 423"/>
                  <a:gd name="T44" fmla="*/ 417 w 1091"/>
                  <a:gd name="T45" fmla="*/ 67 h 423"/>
                  <a:gd name="T46" fmla="*/ 383 w 1091"/>
                  <a:gd name="T47" fmla="*/ 81 h 423"/>
                  <a:gd name="T48" fmla="*/ 344 w 1091"/>
                  <a:gd name="T49" fmla="*/ 95 h 423"/>
                  <a:gd name="T50" fmla="*/ 301 w 1091"/>
                  <a:gd name="T51" fmla="*/ 107 h 423"/>
                  <a:gd name="T52" fmla="*/ 257 w 1091"/>
                  <a:gd name="T53" fmla="*/ 120 h 423"/>
                  <a:gd name="T54" fmla="*/ 213 w 1091"/>
                  <a:gd name="T55" fmla="*/ 129 h 423"/>
                  <a:gd name="T56" fmla="*/ 172 w 1091"/>
                  <a:gd name="T57" fmla="*/ 136 h 423"/>
                  <a:gd name="T58" fmla="*/ 134 w 1091"/>
                  <a:gd name="T59" fmla="*/ 140 h 423"/>
                  <a:gd name="T60" fmla="*/ 98 w 1091"/>
                  <a:gd name="T61" fmla="*/ 143 h 423"/>
                  <a:gd name="T62" fmla="*/ 66 w 1091"/>
                  <a:gd name="T63" fmla="*/ 144 h 423"/>
                  <a:gd name="T64" fmla="*/ 36 w 1091"/>
                  <a:gd name="T65" fmla="*/ 143 h 423"/>
                  <a:gd name="T66" fmla="*/ 11 w 1091"/>
                  <a:gd name="T67" fmla="*/ 141 h 423"/>
                  <a:gd name="T68" fmla="*/ 23 w 1091"/>
                  <a:gd name="T69" fmla="*/ 204 h 42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091"/>
                  <a:gd name="T106" fmla="*/ 0 h 423"/>
                  <a:gd name="T107" fmla="*/ 1091 w 1091"/>
                  <a:gd name="T108" fmla="*/ 423 h 423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091" h="423">
                    <a:moveTo>
                      <a:pt x="45" y="409"/>
                    </a:moveTo>
                    <a:lnTo>
                      <a:pt x="60" y="412"/>
                    </a:lnTo>
                    <a:lnTo>
                      <a:pt x="78" y="415"/>
                    </a:lnTo>
                    <a:lnTo>
                      <a:pt x="100" y="417"/>
                    </a:lnTo>
                    <a:lnTo>
                      <a:pt x="125" y="419"/>
                    </a:lnTo>
                    <a:lnTo>
                      <a:pt x="153" y="422"/>
                    </a:lnTo>
                    <a:lnTo>
                      <a:pt x="183" y="423"/>
                    </a:lnTo>
                    <a:lnTo>
                      <a:pt x="216" y="423"/>
                    </a:lnTo>
                    <a:lnTo>
                      <a:pt x="252" y="423"/>
                    </a:lnTo>
                    <a:lnTo>
                      <a:pt x="289" y="420"/>
                    </a:lnTo>
                    <a:lnTo>
                      <a:pt x="329" y="418"/>
                    </a:lnTo>
                    <a:lnTo>
                      <a:pt x="371" y="415"/>
                    </a:lnTo>
                    <a:lnTo>
                      <a:pt x="413" y="410"/>
                    </a:lnTo>
                    <a:lnTo>
                      <a:pt x="458" y="403"/>
                    </a:lnTo>
                    <a:lnTo>
                      <a:pt x="506" y="395"/>
                    </a:lnTo>
                    <a:lnTo>
                      <a:pt x="553" y="386"/>
                    </a:lnTo>
                    <a:lnTo>
                      <a:pt x="601" y="374"/>
                    </a:lnTo>
                    <a:lnTo>
                      <a:pt x="657" y="359"/>
                    </a:lnTo>
                    <a:lnTo>
                      <a:pt x="708" y="343"/>
                    </a:lnTo>
                    <a:lnTo>
                      <a:pt x="757" y="327"/>
                    </a:lnTo>
                    <a:lnTo>
                      <a:pt x="802" y="311"/>
                    </a:lnTo>
                    <a:lnTo>
                      <a:pt x="842" y="294"/>
                    </a:lnTo>
                    <a:lnTo>
                      <a:pt x="879" y="276"/>
                    </a:lnTo>
                    <a:lnTo>
                      <a:pt x="914" y="259"/>
                    </a:lnTo>
                    <a:lnTo>
                      <a:pt x="944" y="242"/>
                    </a:lnTo>
                    <a:lnTo>
                      <a:pt x="971" y="225"/>
                    </a:lnTo>
                    <a:lnTo>
                      <a:pt x="997" y="208"/>
                    </a:lnTo>
                    <a:lnTo>
                      <a:pt x="1019" y="192"/>
                    </a:lnTo>
                    <a:lnTo>
                      <a:pt x="1038" y="177"/>
                    </a:lnTo>
                    <a:lnTo>
                      <a:pt x="1054" y="164"/>
                    </a:lnTo>
                    <a:lnTo>
                      <a:pt x="1069" y="150"/>
                    </a:lnTo>
                    <a:lnTo>
                      <a:pt x="1081" y="138"/>
                    </a:lnTo>
                    <a:lnTo>
                      <a:pt x="1091" y="128"/>
                    </a:lnTo>
                    <a:lnTo>
                      <a:pt x="1089" y="108"/>
                    </a:lnTo>
                    <a:lnTo>
                      <a:pt x="1084" y="64"/>
                    </a:lnTo>
                    <a:lnTo>
                      <a:pt x="1080" y="21"/>
                    </a:lnTo>
                    <a:lnTo>
                      <a:pt x="1077" y="0"/>
                    </a:lnTo>
                    <a:lnTo>
                      <a:pt x="1054" y="15"/>
                    </a:lnTo>
                    <a:lnTo>
                      <a:pt x="1030" y="31"/>
                    </a:lnTo>
                    <a:lnTo>
                      <a:pt x="1005" y="46"/>
                    </a:lnTo>
                    <a:lnTo>
                      <a:pt x="979" y="61"/>
                    </a:lnTo>
                    <a:lnTo>
                      <a:pt x="953" y="76"/>
                    </a:lnTo>
                    <a:lnTo>
                      <a:pt x="925" y="91"/>
                    </a:lnTo>
                    <a:lnTo>
                      <a:pt x="896" y="106"/>
                    </a:lnTo>
                    <a:lnTo>
                      <a:pt x="865" y="120"/>
                    </a:lnTo>
                    <a:lnTo>
                      <a:pt x="834" y="135"/>
                    </a:lnTo>
                    <a:lnTo>
                      <a:pt x="800" y="149"/>
                    </a:lnTo>
                    <a:lnTo>
                      <a:pt x="765" y="162"/>
                    </a:lnTo>
                    <a:lnTo>
                      <a:pt x="727" y="176"/>
                    </a:lnTo>
                    <a:lnTo>
                      <a:pt x="688" y="190"/>
                    </a:lnTo>
                    <a:lnTo>
                      <a:pt x="646" y="203"/>
                    </a:lnTo>
                    <a:lnTo>
                      <a:pt x="602" y="215"/>
                    </a:lnTo>
                    <a:lnTo>
                      <a:pt x="556" y="228"/>
                    </a:lnTo>
                    <a:lnTo>
                      <a:pt x="513" y="240"/>
                    </a:lnTo>
                    <a:lnTo>
                      <a:pt x="469" y="249"/>
                    </a:lnTo>
                    <a:lnTo>
                      <a:pt x="426" y="258"/>
                    </a:lnTo>
                    <a:lnTo>
                      <a:pt x="385" y="265"/>
                    </a:lnTo>
                    <a:lnTo>
                      <a:pt x="344" y="272"/>
                    </a:lnTo>
                    <a:lnTo>
                      <a:pt x="305" y="276"/>
                    </a:lnTo>
                    <a:lnTo>
                      <a:pt x="267" y="281"/>
                    </a:lnTo>
                    <a:lnTo>
                      <a:pt x="231" y="284"/>
                    </a:lnTo>
                    <a:lnTo>
                      <a:pt x="196" y="287"/>
                    </a:lnTo>
                    <a:lnTo>
                      <a:pt x="162" y="288"/>
                    </a:lnTo>
                    <a:lnTo>
                      <a:pt x="131" y="289"/>
                    </a:lnTo>
                    <a:lnTo>
                      <a:pt x="100" y="288"/>
                    </a:lnTo>
                    <a:lnTo>
                      <a:pt x="72" y="287"/>
                    </a:lnTo>
                    <a:lnTo>
                      <a:pt x="46" y="284"/>
                    </a:lnTo>
                    <a:lnTo>
                      <a:pt x="22" y="282"/>
                    </a:lnTo>
                    <a:lnTo>
                      <a:pt x="0" y="279"/>
                    </a:lnTo>
                    <a:lnTo>
                      <a:pt x="45" y="409"/>
                    </a:lnTo>
                    <a:close/>
                  </a:path>
                </a:pathLst>
              </a:custGeom>
              <a:solidFill>
                <a:srgbClr val="A3E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3576" name="Freeform 68"/>
              <p:cNvSpPr>
                <a:spLocks/>
              </p:cNvSpPr>
              <p:nvPr/>
            </p:nvSpPr>
            <p:spPr bwMode="auto">
              <a:xfrm>
                <a:off x="4302" y="2478"/>
                <a:ext cx="666" cy="452"/>
              </a:xfrm>
              <a:custGeom>
                <a:avLst/>
                <a:gdLst>
                  <a:gd name="T0" fmla="*/ 655 w 1331"/>
                  <a:gd name="T1" fmla="*/ 307 h 903"/>
                  <a:gd name="T2" fmla="*/ 642 w 1331"/>
                  <a:gd name="T3" fmla="*/ 318 h 903"/>
                  <a:gd name="T4" fmla="*/ 624 w 1331"/>
                  <a:gd name="T5" fmla="*/ 331 h 903"/>
                  <a:gd name="T6" fmla="*/ 601 w 1331"/>
                  <a:gd name="T7" fmla="*/ 345 h 903"/>
                  <a:gd name="T8" fmla="*/ 572 w 1331"/>
                  <a:gd name="T9" fmla="*/ 360 h 903"/>
                  <a:gd name="T10" fmla="*/ 538 w 1331"/>
                  <a:gd name="T11" fmla="*/ 376 h 903"/>
                  <a:gd name="T12" fmla="*/ 499 w 1331"/>
                  <a:gd name="T13" fmla="*/ 391 h 903"/>
                  <a:gd name="T14" fmla="*/ 452 w 1331"/>
                  <a:gd name="T15" fmla="*/ 405 h 903"/>
                  <a:gd name="T16" fmla="*/ 406 w 1331"/>
                  <a:gd name="T17" fmla="*/ 417 h 903"/>
                  <a:gd name="T18" fmla="*/ 368 w 1331"/>
                  <a:gd name="T19" fmla="*/ 424 h 903"/>
                  <a:gd name="T20" fmla="*/ 331 w 1331"/>
                  <a:gd name="T21" fmla="*/ 430 h 903"/>
                  <a:gd name="T22" fmla="*/ 296 w 1331"/>
                  <a:gd name="T23" fmla="*/ 434 h 903"/>
                  <a:gd name="T24" fmla="*/ 264 w 1331"/>
                  <a:gd name="T25" fmla="*/ 436 h 903"/>
                  <a:gd name="T26" fmla="*/ 235 w 1331"/>
                  <a:gd name="T27" fmla="*/ 437 h 903"/>
                  <a:gd name="T28" fmla="*/ 211 w 1331"/>
                  <a:gd name="T29" fmla="*/ 436 h 903"/>
                  <a:gd name="T30" fmla="*/ 189 w 1331"/>
                  <a:gd name="T31" fmla="*/ 435 h 903"/>
                  <a:gd name="T32" fmla="*/ 178 w 1331"/>
                  <a:gd name="T33" fmla="*/ 428 h 903"/>
                  <a:gd name="T34" fmla="*/ 162 w 1331"/>
                  <a:gd name="T35" fmla="*/ 382 h 903"/>
                  <a:gd name="T36" fmla="*/ 140 w 1331"/>
                  <a:gd name="T37" fmla="*/ 318 h 903"/>
                  <a:gd name="T38" fmla="*/ 121 w 1331"/>
                  <a:gd name="T39" fmla="*/ 261 h 903"/>
                  <a:gd name="T40" fmla="*/ 114 w 1331"/>
                  <a:gd name="T41" fmla="*/ 237 h 903"/>
                  <a:gd name="T42" fmla="*/ 104 w 1331"/>
                  <a:gd name="T43" fmla="*/ 210 h 903"/>
                  <a:gd name="T44" fmla="*/ 91 w 1331"/>
                  <a:gd name="T45" fmla="*/ 174 h 903"/>
                  <a:gd name="T46" fmla="*/ 75 w 1331"/>
                  <a:gd name="T47" fmla="*/ 132 h 903"/>
                  <a:gd name="T48" fmla="*/ 58 w 1331"/>
                  <a:gd name="T49" fmla="*/ 90 h 903"/>
                  <a:gd name="T50" fmla="*/ 42 w 1331"/>
                  <a:gd name="T51" fmla="*/ 50 h 903"/>
                  <a:gd name="T52" fmla="*/ 30 w 1331"/>
                  <a:gd name="T53" fmla="*/ 20 h 903"/>
                  <a:gd name="T54" fmla="*/ 23 w 1331"/>
                  <a:gd name="T55" fmla="*/ 3 h 903"/>
                  <a:gd name="T56" fmla="*/ 0 w 1331"/>
                  <a:gd name="T57" fmla="*/ 3 h 903"/>
                  <a:gd name="T58" fmla="*/ 4 w 1331"/>
                  <a:gd name="T59" fmla="*/ 12 h 903"/>
                  <a:gd name="T60" fmla="*/ 14 w 1331"/>
                  <a:gd name="T61" fmla="*/ 37 h 903"/>
                  <a:gd name="T62" fmla="*/ 28 w 1331"/>
                  <a:gd name="T63" fmla="*/ 72 h 903"/>
                  <a:gd name="T64" fmla="*/ 45 w 1331"/>
                  <a:gd name="T65" fmla="*/ 113 h 903"/>
                  <a:gd name="T66" fmla="*/ 63 w 1331"/>
                  <a:gd name="T67" fmla="*/ 156 h 903"/>
                  <a:gd name="T68" fmla="*/ 79 w 1331"/>
                  <a:gd name="T69" fmla="*/ 196 h 903"/>
                  <a:gd name="T70" fmla="*/ 92 w 1331"/>
                  <a:gd name="T71" fmla="*/ 228 h 903"/>
                  <a:gd name="T72" fmla="*/ 100 w 1331"/>
                  <a:gd name="T73" fmla="*/ 249 h 903"/>
                  <a:gd name="T74" fmla="*/ 114 w 1331"/>
                  <a:gd name="T75" fmla="*/ 289 h 903"/>
                  <a:gd name="T76" fmla="*/ 137 w 1331"/>
                  <a:gd name="T77" fmla="*/ 356 h 903"/>
                  <a:gd name="T78" fmla="*/ 158 w 1331"/>
                  <a:gd name="T79" fmla="*/ 419 h 903"/>
                  <a:gd name="T80" fmla="*/ 167 w 1331"/>
                  <a:gd name="T81" fmla="*/ 447 h 903"/>
                  <a:gd name="T82" fmla="*/ 183 w 1331"/>
                  <a:gd name="T83" fmla="*/ 449 h 903"/>
                  <a:gd name="T84" fmla="*/ 205 w 1331"/>
                  <a:gd name="T85" fmla="*/ 451 h 903"/>
                  <a:gd name="T86" fmla="*/ 232 w 1331"/>
                  <a:gd name="T87" fmla="*/ 452 h 903"/>
                  <a:gd name="T88" fmla="*/ 264 w 1331"/>
                  <a:gd name="T89" fmla="*/ 451 h 903"/>
                  <a:gd name="T90" fmla="*/ 300 w 1331"/>
                  <a:gd name="T91" fmla="*/ 448 h 903"/>
                  <a:gd name="T92" fmla="*/ 340 w 1331"/>
                  <a:gd name="T93" fmla="*/ 444 h 903"/>
                  <a:gd name="T94" fmla="*/ 383 w 1331"/>
                  <a:gd name="T95" fmla="*/ 436 h 903"/>
                  <a:gd name="T96" fmla="*/ 428 w 1331"/>
                  <a:gd name="T97" fmla="*/ 426 h 903"/>
                  <a:gd name="T98" fmla="*/ 479 w 1331"/>
                  <a:gd name="T99" fmla="*/ 412 h 903"/>
                  <a:gd name="T100" fmla="*/ 523 w 1331"/>
                  <a:gd name="T101" fmla="*/ 397 h 903"/>
                  <a:gd name="T102" fmla="*/ 561 w 1331"/>
                  <a:gd name="T103" fmla="*/ 382 h 903"/>
                  <a:gd name="T104" fmla="*/ 593 w 1331"/>
                  <a:gd name="T105" fmla="*/ 366 h 903"/>
                  <a:gd name="T106" fmla="*/ 619 w 1331"/>
                  <a:gd name="T107" fmla="*/ 351 h 903"/>
                  <a:gd name="T108" fmla="*/ 640 w 1331"/>
                  <a:gd name="T109" fmla="*/ 337 h 903"/>
                  <a:gd name="T110" fmla="*/ 655 w 1331"/>
                  <a:gd name="T111" fmla="*/ 325 h 903"/>
                  <a:gd name="T112" fmla="*/ 666 w 1331"/>
                  <a:gd name="T113" fmla="*/ 314 h 903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1331"/>
                  <a:gd name="T172" fmla="*/ 0 h 903"/>
                  <a:gd name="T173" fmla="*/ 1331 w 1331"/>
                  <a:gd name="T174" fmla="*/ 903 h 903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1331" h="903">
                    <a:moveTo>
                      <a:pt x="1319" y="602"/>
                    </a:moveTo>
                    <a:lnTo>
                      <a:pt x="1309" y="613"/>
                    </a:lnTo>
                    <a:lnTo>
                      <a:pt x="1298" y="623"/>
                    </a:lnTo>
                    <a:lnTo>
                      <a:pt x="1283" y="635"/>
                    </a:lnTo>
                    <a:lnTo>
                      <a:pt x="1266" y="647"/>
                    </a:lnTo>
                    <a:lnTo>
                      <a:pt x="1247" y="661"/>
                    </a:lnTo>
                    <a:lnTo>
                      <a:pt x="1225" y="675"/>
                    </a:lnTo>
                    <a:lnTo>
                      <a:pt x="1201" y="690"/>
                    </a:lnTo>
                    <a:lnTo>
                      <a:pt x="1174" y="705"/>
                    </a:lnTo>
                    <a:lnTo>
                      <a:pt x="1144" y="720"/>
                    </a:lnTo>
                    <a:lnTo>
                      <a:pt x="1112" y="735"/>
                    </a:lnTo>
                    <a:lnTo>
                      <a:pt x="1076" y="751"/>
                    </a:lnTo>
                    <a:lnTo>
                      <a:pt x="1038" y="766"/>
                    </a:lnTo>
                    <a:lnTo>
                      <a:pt x="997" y="781"/>
                    </a:lnTo>
                    <a:lnTo>
                      <a:pt x="952" y="796"/>
                    </a:lnTo>
                    <a:lnTo>
                      <a:pt x="903" y="810"/>
                    </a:lnTo>
                    <a:lnTo>
                      <a:pt x="852" y="824"/>
                    </a:lnTo>
                    <a:lnTo>
                      <a:pt x="812" y="833"/>
                    </a:lnTo>
                    <a:lnTo>
                      <a:pt x="773" y="841"/>
                    </a:lnTo>
                    <a:lnTo>
                      <a:pt x="735" y="848"/>
                    </a:lnTo>
                    <a:lnTo>
                      <a:pt x="698" y="855"/>
                    </a:lnTo>
                    <a:lnTo>
                      <a:pt x="661" y="859"/>
                    </a:lnTo>
                    <a:lnTo>
                      <a:pt x="626" y="864"/>
                    </a:lnTo>
                    <a:lnTo>
                      <a:pt x="592" y="867"/>
                    </a:lnTo>
                    <a:lnTo>
                      <a:pt x="560" y="870"/>
                    </a:lnTo>
                    <a:lnTo>
                      <a:pt x="528" y="871"/>
                    </a:lnTo>
                    <a:lnTo>
                      <a:pt x="499" y="872"/>
                    </a:lnTo>
                    <a:lnTo>
                      <a:pt x="470" y="873"/>
                    </a:lnTo>
                    <a:lnTo>
                      <a:pt x="445" y="873"/>
                    </a:lnTo>
                    <a:lnTo>
                      <a:pt x="421" y="872"/>
                    </a:lnTo>
                    <a:lnTo>
                      <a:pt x="399" y="872"/>
                    </a:lnTo>
                    <a:lnTo>
                      <a:pt x="378" y="870"/>
                    </a:lnTo>
                    <a:lnTo>
                      <a:pt x="361" y="868"/>
                    </a:lnTo>
                    <a:lnTo>
                      <a:pt x="356" y="855"/>
                    </a:lnTo>
                    <a:lnTo>
                      <a:pt x="342" y="818"/>
                    </a:lnTo>
                    <a:lnTo>
                      <a:pt x="324" y="764"/>
                    </a:lnTo>
                    <a:lnTo>
                      <a:pt x="302" y="700"/>
                    </a:lnTo>
                    <a:lnTo>
                      <a:pt x="279" y="635"/>
                    </a:lnTo>
                    <a:lnTo>
                      <a:pt x="258" y="572"/>
                    </a:lnTo>
                    <a:lnTo>
                      <a:pt x="241" y="522"/>
                    </a:lnTo>
                    <a:lnTo>
                      <a:pt x="232" y="490"/>
                    </a:lnTo>
                    <a:lnTo>
                      <a:pt x="227" y="473"/>
                    </a:lnTo>
                    <a:lnTo>
                      <a:pt x="219" y="450"/>
                    </a:lnTo>
                    <a:lnTo>
                      <a:pt x="208" y="420"/>
                    </a:lnTo>
                    <a:lnTo>
                      <a:pt x="196" y="386"/>
                    </a:lnTo>
                    <a:lnTo>
                      <a:pt x="181" y="348"/>
                    </a:lnTo>
                    <a:lnTo>
                      <a:pt x="165" y="306"/>
                    </a:lnTo>
                    <a:lnTo>
                      <a:pt x="149" y="264"/>
                    </a:lnTo>
                    <a:lnTo>
                      <a:pt x="131" y="221"/>
                    </a:lnTo>
                    <a:lnTo>
                      <a:pt x="115" y="179"/>
                    </a:lnTo>
                    <a:lnTo>
                      <a:pt x="99" y="138"/>
                    </a:lnTo>
                    <a:lnTo>
                      <a:pt x="84" y="100"/>
                    </a:lnTo>
                    <a:lnTo>
                      <a:pt x="71" y="68"/>
                    </a:lnTo>
                    <a:lnTo>
                      <a:pt x="60" y="40"/>
                    </a:lnTo>
                    <a:lnTo>
                      <a:pt x="51" y="19"/>
                    </a:lnTo>
                    <a:lnTo>
                      <a:pt x="46" y="5"/>
                    </a:lnTo>
                    <a:lnTo>
                      <a:pt x="44" y="0"/>
                    </a:lnTo>
                    <a:lnTo>
                      <a:pt x="0" y="6"/>
                    </a:lnTo>
                    <a:lnTo>
                      <a:pt x="2" y="10"/>
                    </a:lnTo>
                    <a:lnTo>
                      <a:pt x="8" y="24"/>
                    </a:lnTo>
                    <a:lnTo>
                      <a:pt x="16" y="45"/>
                    </a:lnTo>
                    <a:lnTo>
                      <a:pt x="28" y="73"/>
                    </a:lnTo>
                    <a:lnTo>
                      <a:pt x="41" y="106"/>
                    </a:lnTo>
                    <a:lnTo>
                      <a:pt x="56" y="143"/>
                    </a:lnTo>
                    <a:lnTo>
                      <a:pt x="72" y="183"/>
                    </a:lnTo>
                    <a:lnTo>
                      <a:pt x="90" y="226"/>
                    </a:lnTo>
                    <a:lnTo>
                      <a:pt x="108" y="268"/>
                    </a:lnTo>
                    <a:lnTo>
                      <a:pt x="125" y="312"/>
                    </a:lnTo>
                    <a:lnTo>
                      <a:pt x="142" y="353"/>
                    </a:lnTo>
                    <a:lnTo>
                      <a:pt x="158" y="392"/>
                    </a:lnTo>
                    <a:lnTo>
                      <a:pt x="172" y="426"/>
                    </a:lnTo>
                    <a:lnTo>
                      <a:pt x="184" y="456"/>
                    </a:lnTo>
                    <a:lnTo>
                      <a:pt x="193" y="480"/>
                    </a:lnTo>
                    <a:lnTo>
                      <a:pt x="200" y="498"/>
                    </a:lnTo>
                    <a:lnTo>
                      <a:pt x="211" y="528"/>
                    </a:lnTo>
                    <a:lnTo>
                      <a:pt x="228" y="578"/>
                    </a:lnTo>
                    <a:lnTo>
                      <a:pt x="250" y="643"/>
                    </a:lnTo>
                    <a:lnTo>
                      <a:pt x="274" y="712"/>
                    </a:lnTo>
                    <a:lnTo>
                      <a:pt x="296" y="780"/>
                    </a:lnTo>
                    <a:lnTo>
                      <a:pt x="316" y="837"/>
                    </a:lnTo>
                    <a:lnTo>
                      <a:pt x="329" y="878"/>
                    </a:lnTo>
                    <a:lnTo>
                      <a:pt x="334" y="893"/>
                    </a:lnTo>
                    <a:lnTo>
                      <a:pt x="348" y="895"/>
                    </a:lnTo>
                    <a:lnTo>
                      <a:pt x="366" y="897"/>
                    </a:lnTo>
                    <a:lnTo>
                      <a:pt x="386" y="900"/>
                    </a:lnTo>
                    <a:lnTo>
                      <a:pt x="410" y="901"/>
                    </a:lnTo>
                    <a:lnTo>
                      <a:pt x="436" y="902"/>
                    </a:lnTo>
                    <a:lnTo>
                      <a:pt x="464" y="903"/>
                    </a:lnTo>
                    <a:lnTo>
                      <a:pt x="495" y="902"/>
                    </a:lnTo>
                    <a:lnTo>
                      <a:pt x="528" y="901"/>
                    </a:lnTo>
                    <a:lnTo>
                      <a:pt x="563" y="898"/>
                    </a:lnTo>
                    <a:lnTo>
                      <a:pt x="600" y="896"/>
                    </a:lnTo>
                    <a:lnTo>
                      <a:pt x="640" y="892"/>
                    </a:lnTo>
                    <a:lnTo>
                      <a:pt x="680" y="887"/>
                    </a:lnTo>
                    <a:lnTo>
                      <a:pt x="721" y="880"/>
                    </a:lnTo>
                    <a:lnTo>
                      <a:pt x="765" y="872"/>
                    </a:lnTo>
                    <a:lnTo>
                      <a:pt x="809" y="863"/>
                    </a:lnTo>
                    <a:lnTo>
                      <a:pt x="855" y="852"/>
                    </a:lnTo>
                    <a:lnTo>
                      <a:pt x="908" y="839"/>
                    </a:lnTo>
                    <a:lnTo>
                      <a:pt x="958" y="824"/>
                    </a:lnTo>
                    <a:lnTo>
                      <a:pt x="1004" y="809"/>
                    </a:lnTo>
                    <a:lnTo>
                      <a:pt x="1046" y="794"/>
                    </a:lnTo>
                    <a:lnTo>
                      <a:pt x="1086" y="777"/>
                    </a:lnTo>
                    <a:lnTo>
                      <a:pt x="1122" y="763"/>
                    </a:lnTo>
                    <a:lnTo>
                      <a:pt x="1155" y="746"/>
                    </a:lnTo>
                    <a:lnTo>
                      <a:pt x="1186" y="731"/>
                    </a:lnTo>
                    <a:lnTo>
                      <a:pt x="1213" y="715"/>
                    </a:lnTo>
                    <a:lnTo>
                      <a:pt x="1238" y="701"/>
                    </a:lnTo>
                    <a:lnTo>
                      <a:pt x="1260" y="687"/>
                    </a:lnTo>
                    <a:lnTo>
                      <a:pt x="1279" y="673"/>
                    </a:lnTo>
                    <a:lnTo>
                      <a:pt x="1295" y="660"/>
                    </a:lnTo>
                    <a:lnTo>
                      <a:pt x="1309" y="649"/>
                    </a:lnTo>
                    <a:lnTo>
                      <a:pt x="1322" y="637"/>
                    </a:lnTo>
                    <a:lnTo>
                      <a:pt x="1331" y="628"/>
                    </a:lnTo>
                    <a:lnTo>
                      <a:pt x="1319" y="60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3577" name="Freeform 69"/>
              <p:cNvSpPr>
                <a:spLocks/>
              </p:cNvSpPr>
              <p:nvPr/>
            </p:nvSpPr>
            <p:spPr bwMode="auto">
              <a:xfrm>
                <a:off x="4319" y="2278"/>
                <a:ext cx="529" cy="161"/>
              </a:xfrm>
              <a:custGeom>
                <a:avLst/>
                <a:gdLst>
                  <a:gd name="T0" fmla="*/ 298 w 1059"/>
                  <a:gd name="T1" fmla="*/ 113 h 323"/>
                  <a:gd name="T2" fmla="*/ 351 w 1059"/>
                  <a:gd name="T3" fmla="*/ 98 h 323"/>
                  <a:gd name="T4" fmla="*/ 400 w 1059"/>
                  <a:gd name="T5" fmla="*/ 82 h 323"/>
                  <a:gd name="T6" fmla="*/ 444 w 1059"/>
                  <a:gd name="T7" fmla="*/ 65 h 323"/>
                  <a:gd name="T8" fmla="*/ 480 w 1059"/>
                  <a:gd name="T9" fmla="*/ 49 h 323"/>
                  <a:gd name="T10" fmla="*/ 507 w 1059"/>
                  <a:gd name="T11" fmla="*/ 36 h 323"/>
                  <a:gd name="T12" fmla="*/ 525 w 1059"/>
                  <a:gd name="T13" fmla="*/ 24 h 323"/>
                  <a:gd name="T14" fmla="*/ 529 w 1059"/>
                  <a:gd name="T15" fmla="*/ 15 h 323"/>
                  <a:gd name="T16" fmla="*/ 520 w 1059"/>
                  <a:gd name="T17" fmla="*/ 9 h 323"/>
                  <a:gd name="T18" fmla="*/ 501 w 1059"/>
                  <a:gd name="T19" fmla="*/ 3 h 323"/>
                  <a:gd name="T20" fmla="*/ 477 w 1059"/>
                  <a:gd name="T21" fmla="*/ 0 h 323"/>
                  <a:gd name="T22" fmla="*/ 448 w 1059"/>
                  <a:gd name="T23" fmla="*/ 0 h 323"/>
                  <a:gd name="T24" fmla="*/ 413 w 1059"/>
                  <a:gd name="T25" fmla="*/ 3 h 323"/>
                  <a:gd name="T26" fmla="*/ 373 w 1059"/>
                  <a:gd name="T27" fmla="*/ 9 h 323"/>
                  <a:gd name="T28" fmla="*/ 328 w 1059"/>
                  <a:gd name="T29" fmla="*/ 17 h 323"/>
                  <a:gd name="T30" fmla="*/ 279 w 1059"/>
                  <a:gd name="T31" fmla="*/ 28 h 323"/>
                  <a:gd name="T32" fmla="*/ 241 w 1059"/>
                  <a:gd name="T33" fmla="*/ 38 h 323"/>
                  <a:gd name="T34" fmla="*/ 219 w 1059"/>
                  <a:gd name="T35" fmla="*/ 44 h 323"/>
                  <a:gd name="T36" fmla="*/ 200 w 1059"/>
                  <a:gd name="T37" fmla="*/ 50 h 323"/>
                  <a:gd name="T38" fmla="*/ 182 w 1059"/>
                  <a:gd name="T39" fmla="*/ 56 h 323"/>
                  <a:gd name="T40" fmla="*/ 165 w 1059"/>
                  <a:gd name="T41" fmla="*/ 62 h 323"/>
                  <a:gd name="T42" fmla="*/ 149 w 1059"/>
                  <a:gd name="T43" fmla="*/ 67 h 323"/>
                  <a:gd name="T44" fmla="*/ 134 w 1059"/>
                  <a:gd name="T45" fmla="*/ 74 h 323"/>
                  <a:gd name="T46" fmla="*/ 117 w 1059"/>
                  <a:gd name="T47" fmla="*/ 80 h 323"/>
                  <a:gd name="T48" fmla="*/ 99 w 1059"/>
                  <a:gd name="T49" fmla="*/ 88 h 323"/>
                  <a:gd name="T50" fmla="*/ 79 w 1059"/>
                  <a:gd name="T51" fmla="*/ 97 h 323"/>
                  <a:gd name="T52" fmla="*/ 61 w 1059"/>
                  <a:gd name="T53" fmla="*/ 105 h 323"/>
                  <a:gd name="T54" fmla="*/ 45 w 1059"/>
                  <a:gd name="T55" fmla="*/ 114 h 323"/>
                  <a:gd name="T56" fmla="*/ 31 w 1059"/>
                  <a:gd name="T57" fmla="*/ 123 h 323"/>
                  <a:gd name="T58" fmla="*/ 19 w 1059"/>
                  <a:gd name="T59" fmla="*/ 131 h 323"/>
                  <a:gd name="T60" fmla="*/ 9 w 1059"/>
                  <a:gd name="T61" fmla="*/ 139 h 323"/>
                  <a:gd name="T62" fmla="*/ 3 w 1059"/>
                  <a:gd name="T63" fmla="*/ 146 h 323"/>
                  <a:gd name="T64" fmla="*/ 0 w 1059"/>
                  <a:gd name="T65" fmla="*/ 154 h 323"/>
                  <a:gd name="T66" fmla="*/ 8 w 1059"/>
                  <a:gd name="T67" fmla="*/ 159 h 323"/>
                  <a:gd name="T68" fmla="*/ 29 w 1059"/>
                  <a:gd name="T69" fmla="*/ 161 h 323"/>
                  <a:gd name="T70" fmla="*/ 59 w 1059"/>
                  <a:gd name="T71" fmla="*/ 160 h 323"/>
                  <a:gd name="T72" fmla="*/ 97 w 1059"/>
                  <a:gd name="T73" fmla="*/ 156 h 323"/>
                  <a:gd name="T74" fmla="*/ 142 w 1059"/>
                  <a:gd name="T75" fmla="*/ 149 h 323"/>
                  <a:gd name="T76" fmla="*/ 191 w 1059"/>
                  <a:gd name="T77" fmla="*/ 140 h 323"/>
                  <a:gd name="T78" fmla="*/ 244 w 1059"/>
                  <a:gd name="T79" fmla="*/ 128 h 323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1059"/>
                  <a:gd name="T121" fmla="*/ 0 h 323"/>
                  <a:gd name="T122" fmla="*/ 1059 w 1059"/>
                  <a:gd name="T123" fmla="*/ 323 h 323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1059" h="323">
                    <a:moveTo>
                      <a:pt x="543" y="242"/>
                    </a:moveTo>
                    <a:lnTo>
                      <a:pt x="597" y="227"/>
                    </a:lnTo>
                    <a:lnTo>
                      <a:pt x="650" y="212"/>
                    </a:lnTo>
                    <a:lnTo>
                      <a:pt x="702" y="196"/>
                    </a:lnTo>
                    <a:lnTo>
                      <a:pt x="753" y="180"/>
                    </a:lnTo>
                    <a:lnTo>
                      <a:pt x="800" y="164"/>
                    </a:lnTo>
                    <a:lnTo>
                      <a:pt x="845" y="147"/>
                    </a:lnTo>
                    <a:lnTo>
                      <a:pt x="888" y="130"/>
                    </a:lnTo>
                    <a:lnTo>
                      <a:pt x="926" y="114"/>
                    </a:lnTo>
                    <a:lnTo>
                      <a:pt x="960" y="99"/>
                    </a:lnTo>
                    <a:lnTo>
                      <a:pt x="990" y="86"/>
                    </a:lnTo>
                    <a:lnTo>
                      <a:pt x="1015" y="72"/>
                    </a:lnTo>
                    <a:lnTo>
                      <a:pt x="1035" y="59"/>
                    </a:lnTo>
                    <a:lnTo>
                      <a:pt x="1050" y="48"/>
                    </a:lnTo>
                    <a:lnTo>
                      <a:pt x="1058" y="38"/>
                    </a:lnTo>
                    <a:lnTo>
                      <a:pt x="1059" y="30"/>
                    </a:lnTo>
                    <a:lnTo>
                      <a:pt x="1055" y="24"/>
                    </a:lnTo>
                    <a:lnTo>
                      <a:pt x="1040" y="18"/>
                    </a:lnTo>
                    <a:lnTo>
                      <a:pt x="1022" y="12"/>
                    </a:lnTo>
                    <a:lnTo>
                      <a:pt x="1003" y="7"/>
                    </a:lnTo>
                    <a:lnTo>
                      <a:pt x="980" y="4"/>
                    </a:lnTo>
                    <a:lnTo>
                      <a:pt x="954" y="1"/>
                    </a:lnTo>
                    <a:lnTo>
                      <a:pt x="926" y="0"/>
                    </a:lnTo>
                    <a:lnTo>
                      <a:pt x="896" y="1"/>
                    </a:lnTo>
                    <a:lnTo>
                      <a:pt x="862" y="4"/>
                    </a:lnTo>
                    <a:lnTo>
                      <a:pt x="826" y="7"/>
                    </a:lnTo>
                    <a:lnTo>
                      <a:pt x="787" y="12"/>
                    </a:lnTo>
                    <a:lnTo>
                      <a:pt x="747" y="18"/>
                    </a:lnTo>
                    <a:lnTo>
                      <a:pt x="703" y="26"/>
                    </a:lnTo>
                    <a:lnTo>
                      <a:pt x="657" y="35"/>
                    </a:lnTo>
                    <a:lnTo>
                      <a:pt x="609" y="45"/>
                    </a:lnTo>
                    <a:lnTo>
                      <a:pt x="558" y="57"/>
                    </a:lnTo>
                    <a:lnTo>
                      <a:pt x="505" y="71"/>
                    </a:lnTo>
                    <a:lnTo>
                      <a:pt x="482" y="76"/>
                    </a:lnTo>
                    <a:lnTo>
                      <a:pt x="460" y="83"/>
                    </a:lnTo>
                    <a:lnTo>
                      <a:pt x="438" y="89"/>
                    </a:lnTo>
                    <a:lnTo>
                      <a:pt x="418" y="95"/>
                    </a:lnTo>
                    <a:lnTo>
                      <a:pt x="400" y="101"/>
                    </a:lnTo>
                    <a:lnTo>
                      <a:pt x="382" y="106"/>
                    </a:lnTo>
                    <a:lnTo>
                      <a:pt x="364" y="112"/>
                    </a:lnTo>
                    <a:lnTo>
                      <a:pt x="347" y="118"/>
                    </a:lnTo>
                    <a:lnTo>
                      <a:pt x="331" y="124"/>
                    </a:lnTo>
                    <a:lnTo>
                      <a:pt x="315" y="129"/>
                    </a:lnTo>
                    <a:lnTo>
                      <a:pt x="299" y="135"/>
                    </a:lnTo>
                    <a:lnTo>
                      <a:pt x="282" y="141"/>
                    </a:lnTo>
                    <a:lnTo>
                      <a:pt x="268" y="148"/>
                    </a:lnTo>
                    <a:lnTo>
                      <a:pt x="251" y="153"/>
                    </a:lnTo>
                    <a:lnTo>
                      <a:pt x="235" y="160"/>
                    </a:lnTo>
                    <a:lnTo>
                      <a:pt x="219" y="167"/>
                    </a:lnTo>
                    <a:lnTo>
                      <a:pt x="198" y="177"/>
                    </a:lnTo>
                    <a:lnTo>
                      <a:pt x="179" y="185"/>
                    </a:lnTo>
                    <a:lnTo>
                      <a:pt x="159" y="194"/>
                    </a:lnTo>
                    <a:lnTo>
                      <a:pt x="141" y="203"/>
                    </a:lnTo>
                    <a:lnTo>
                      <a:pt x="123" y="211"/>
                    </a:lnTo>
                    <a:lnTo>
                      <a:pt x="106" y="220"/>
                    </a:lnTo>
                    <a:lnTo>
                      <a:pt x="90" y="228"/>
                    </a:lnTo>
                    <a:lnTo>
                      <a:pt x="76" y="238"/>
                    </a:lnTo>
                    <a:lnTo>
                      <a:pt x="62" y="246"/>
                    </a:lnTo>
                    <a:lnTo>
                      <a:pt x="50" y="254"/>
                    </a:lnTo>
                    <a:lnTo>
                      <a:pt x="38" y="262"/>
                    </a:lnTo>
                    <a:lnTo>
                      <a:pt x="28" y="270"/>
                    </a:lnTo>
                    <a:lnTo>
                      <a:pt x="19" y="278"/>
                    </a:lnTo>
                    <a:lnTo>
                      <a:pt x="12" y="286"/>
                    </a:lnTo>
                    <a:lnTo>
                      <a:pt x="6" y="293"/>
                    </a:lnTo>
                    <a:lnTo>
                      <a:pt x="1" y="300"/>
                    </a:lnTo>
                    <a:lnTo>
                      <a:pt x="0" y="308"/>
                    </a:lnTo>
                    <a:lnTo>
                      <a:pt x="6" y="314"/>
                    </a:lnTo>
                    <a:lnTo>
                      <a:pt x="17" y="318"/>
                    </a:lnTo>
                    <a:lnTo>
                      <a:pt x="35" y="322"/>
                    </a:lnTo>
                    <a:lnTo>
                      <a:pt x="58" y="323"/>
                    </a:lnTo>
                    <a:lnTo>
                      <a:pt x="85" y="323"/>
                    </a:lnTo>
                    <a:lnTo>
                      <a:pt x="118" y="320"/>
                    </a:lnTo>
                    <a:lnTo>
                      <a:pt x="153" y="317"/>
                    </a:lnTo>
                    <a:lnTo>
                      <a:pt x="194" y="312"/>
                    </a:lnTo>
                    <a:lnTo>
                      <a:pt x="238" y="307"/>
                    </a:lnTo>
                    <a:lnTo>
                      <a:pt x="284" y="299"/>
                    </a:lnTo>
                    <a:lnTo>
                      <a:pt x="332" y="289"/>
                    </a:lnTo>
                    <a:lnTo>
                      <a:pt x="383" y="280"/>
                    </a:lnTo>
                    <a:lnTo>
                      <a:pt x="436" y="269"/>
                    </a:lnTo>
                    <a:lnTo>
                      <a:pt x="489" y="256"/>
                    </a:lnTo>
                    <a:lnTo>
                      <a:pt x="543" y="242"/>
                    </a:lnTo>
                    <a:close/>
                  </a:path>
                </a:pathLst>
              </a:custGeom>
              <a:solidFill>
                <a:srgbClr val="8C8C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3578" name="Freeform 70"/>
              <p:cNvSpPr>
                <a:spLocks/>
              </p:cNvSpPr>
              <p:nvPr/>
            </p:nvSpPr>
            <p:spPr bwMode="auto">
              <a:xfrm>
                <a:off x="4321" y="2285"/>
                <a:ext cx="536" cy="157"/>
              </a:xfrm>
              <a:custGeom>
                <a:avLst/>
                <a:gdLst>
                  <a:gd name="T0" fmla="*/ 521 w 1071"/>
                  <a:gd name="T1" fmla="*/ 4 h 316"/>
                  <a:gd name="T2" fmla="*/ 510 w 1071"/>
                  <a:gd name="T3" fmla="*/ 13 h 316"/>
                  <a:gd name="T4" fmla="*/ 495 w 1071"/>
                  <a:gd name="T5" fmla="*/ 22 h 316"/>
                  <a:gd name="T6" fmla="*/ 478 w 1071"/>
                  <a:gd name="T7" fmla="*/ 31 h 316"/>
                  <a:gd name="T8" fmla="*/ 458 w 1071"/>
                  <a:gd name="T9" fmla="*/ 41 h 316"/>
                  <a:gd name="T10" fmla="*/ 439 w 1071"/>
                  <a:gd name="T11" fmla="*/ 49 h 316"/>
                  <a:gd name="T12" fmla="*/ 417 w 1071"/>
                  <a:gd name="T13" fmla="*/ 58 h 316"/>
                  <a:gd name="T14" fmla="*/ 394 w 1071"/>
                  <a:gd name="T15" fmla="*/ 67 h 316"/>
                  <a:gd name="T16" fmla="*/ 370 w 1071"/>
                  <a:gd name="T17" fmla="*/ 75 h 316"/>
                  <a:gd name="T18" fmla="*/ 344 w 1071"/>
                  <a:gd name="T19" fmla="*/ 83 h 316"/>
                  <a:gd name="T20" fmla="*/ 318 w 1071"/>
                  <a:gd name="T21" fmla="*/ 91 h 316"/>
                  <a:gd name="T22" fmla="*/ 290 w 1071"/>
                  <a:gd name="T23" fmla="*/ 98 h 316"/>
                  <a:gd name="T24" fmla="*/ 264 w 1071"/>
                  <a:gd name="T25" fmla="*/ 106 h 316"/>
                  <a:gd name="T26" fmla="*/ 240 w 1071"/>
                  <a:gd name="T27" fmla="*/ 112 h 316"/>
                  <a:gd name="T28" fmla="*/ 216 w 1071"/>
                  <a:gd name="T29" fmla="*/ 118 h 316"/>
                  <a:gd name="T30" fmla="*/ 194 w 1071"/>
                  <a:gd name="T31" fmla="*/ 124 h 316"/>
                  <a:gd name="T32" fmla="*/ 172 w 1071"/>
                  <a:gd name="T33" fmla="*/ 128 h 316"/>
                  <a:gd name="T34" fmla="*/ 152 w 1071"/>
                  <a:gd name="T35" fmla="*/ 133 h 316"/>
                  <a:gd name="T36" fmla="*/ 132 w 1071"/>
                  <a:gd name="T37" fmla="*/ 136 h 316"/>
                  <a:gd name="T38" fmla="*/ 113 w 1071"/>
                  <a:gd name="T39" fmla="*/ 139 h 316"/>
                  <a:gd name="T40" fmla="*/ 96 w 1071"/>
                  <a:gd name="T41" fmla="*/ 141 h 316"/>
                  <a:gd name="T42" fmla="*/ 82 w 1071"/>
                  <a:gd name="T43" fmla="*/ 142 h 316"/>
                  <a:gd name="T44" fmla="*/ 68 w 1071"/>
                  <a:gd name="T45" fmla="*/ 143 h 316"/>
                  <a:gd name="T46" fmla="*/ 55 w 1071"/>
                  <a:gd name="T47" fmla="*/ 143 h 316"/>
                  <a:gd name="T48" fmla="*/ 43 w 1071"/>
                  <a:gd name="T49" fmla="*/ 143 h 316"/>
                  <a:gd name="T50" fmla="*/ 31 w 1071"/>
                  <a:gd name="T51" fmla="*/ 143 h 316"/>
                  <a:gd name="T52" fmla="*/ 22 w 1071"/>
                  <a:gd name="T53" fmla="*/ 142 h 316"/>
                  <a:gd name="T54" fmla="*/ 13 w 1071"/>
                  <a:gd name="T55" fmla="*/ 141 h 316"/>
                  <a:gd name="T56" fmla="*/ 0 w 1071"/>
                  <a:gd name="T57" fmla="*/ 152 h 316"/>
                  <a:gd name="T58" fmla="*/ 15 w 1071"/>
                  <a:gd name="T59" fmla="*/ 156 h 316"/>
                  <a:gd name="T60" fmla="*/ 34 w 1071"/>
                  <a:gd name="T61" fmla="*/ 157 h 316"/>
                  <a:gd name="T62" fmla="*/ 58 w 1071"/>
                  <a:gd name="T63" fmla="*/ 157 h 316"/>
                  <a:gd name="T64" fmla="*/ 85 w 1071"/>
                  <a:gd name="T65" fmla="*/ 155 h 316"/>
                  <a:gd name="T66" fmla="*/ 106 w 1071"/>
                  <a:gd name="T67" fmla="*/ 152 h 316"/>
                  <a:gd name="T68" fmla="*/ 127 w 1071"/>
                  <a:gd name="T69" fmla="*/ 150 h 316"/>
                  <a:gd name="T70" fmla="*/ 149 w 1071"/>
                  <a:gd name="T71" fmla="*/ 146 h 316"/>
                  <a:gd name="T72" fmla="*/ 173 w 1071"/>
                  <a:gd name="T73" fmla="*/ 141 h 316"/>
                  <a:gd name="T74" fmla="*/ 198 w 1071"/>
                  <a:gd name="T75" fmla="*/ 136 h 316"/>
                  <a:gd name="T76" fmla="*/ 223 w 1071"/>
                  <a:gd name="T77" fmla="*/ 130 h 316"/>
                  <a:gd name="T78" fmla="*/ 250 w 1071"/>
                  <a:gd name="T79" fmla="*/ 124 h 316"/>
                  <a:gd name="T80" fmla="*/ 276 w 1071"/>
                  <a:gd name="T81" fmla="*/ 117 h 316"/>
                  <a:gd name="T82" fmla="*/ 308 w 1071"/>
                  <a:gd name="T83" fmla="*/ 108 h 316"/>
                  <a:gd name="T84" fmla="*/ 340 w 1071"/>
                  <a:gd name="T85" fmla="*/ 98 h 316"/>
                  <a:gd name="T86" fmla="*/ 370 w 1071"/>
                  <a:gd name="T87" fmla="*/ 89 h 316"/>
                  <a:gd name="T88" fmla="*/ 397 w 1071"/>
                  <a:gd name="T89" fmla="*/ 79 h 316"/>
                  <a:gd name="T90" fmla="*/ 423 w 1071"/>
                  <a:gd name="T91" fmla="*/ 69 h 316"/>
                  <a:gd name="T92" fmla="*/ 447 w 1071"/>
                  <a:gd name="T93" fmla="*/ 59 h 316"/>
                  <a:gd name="T94" fmla="*/ 468 w 1071"/>
                  <a:gd name="T95" fmla="*/ 49 h 316"/>
                  <a:gd name="T96" fmla="*/ 487 w 1071"/>
                  <a:gd name="T97" fmla="*/ 40 h 316"/>
                  <a:gd name="T98" fmla="*/ 504 w 1071"/>
                  <a:gd name="T99" fmla="*/ 30 h 316"/>
                  <a:gd name="T100" fmla="*/ 519 w 1071"/>
                  <a:gd name="T101" fmla="*/ 21 h 316"/>
                  <a:gd name="T102" fmla="*/ 529 w 1071"/>
                  <a:gd name="T103" fmla="*/ 12 h 316"/>
                  <a:gd name="T104" fmla="*/ 536 w 1071"/>
                  <a:gd name="T105" fmla="*/ 4 h 31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071"/>
                  <a:gd name="T160" fmla="*/ 0 h 316"/>
                  <a:gd name="T161" fmla="*/ 1071 w 1071"/>
                  <a:gd name="T162" fmla="*/ 316 h 31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071" h="316">
                    <a:moveTo>
                      <a:pt x="1052" y="0"/>
                    </a:moveTo>
                    <a:lnTo>
                      <a:pt x="1042" y="8"/>
                    </a:lnTo>
                    <a:lnTo>
                      <a:pt x="1031" y="17"/>
                    </a:lnTo>
                    <a:lnTo>
                      <a:pt x="1019" y="27"/>
                    </a:lnTo>
                    <a:lnTo>
                      <a:pt x="1005" y="35"/>
                    </a:lnTo>
                    <a:lnTo>
                      <a:pt x="990" y="45"/>
                    </a:lnTo>
                    <a:lnTo>
                      <a:pt x="974" y="54"/>
                    </a:lnTo>
                    <a:lnTo>
                      <a:pt x="955" y="63"/>
                    </a:lnTo>
                    <a:lnTo>
                      <a:pt x="935" y="74"/>
                    </a:lnTo>
                    <a:lnTo>
                      <a:pt x="916" y="82"/>
                    </a:lnTo>
                    <a:lnTo>
                      <a:pt x="898" y="91"/>
                    </a:lnTo>
                    <a:lnTo>
                      <a:pt x="877" y="99"/>
                    </a:lnTo>
                    <a:lnTo>
                      <a:pt x="856" y="107"/>
                    </a:lnTo>
                    <a:lnTo>
                      <a:pt x="834" y="116"/>
                    </a:lnTo>
                    <a:lnTo>
                      <a:pt x="812" y="125"/>
                    </a:lnTo>
                    <a:lnTo>
                      <a:pt x="788" y="134"/>
                    </a:lnTo>
                    <a:lnTo>
                      <a:pt x="764" y="142"/>
                    </a:lnTo>
                    <a:lnTo>
                      <a:pt x="740" y="150"/>
                    </a:lnTo>
                    <a:lnTo>
                      <a:pt x="714" y="159"/>
                    </a:lnTo>
                    <a:lnTo>
                      <a:pt x="688" y="167"/>
                    </a:lnTo>
                    <a:lnTo>
                      <a:pt x="661" y="175"/>
                    </a:lnTo>
                    <a:lnTo>
                      <a:pt x="635" y="183"/>
                    </a:lnTo>
                    <a:lnTo>
                      <a:pt x="607" y="191"/>
                    </a:lnTo>
                    <a:lnTo>
                      <a:pt x="580" y="198"/>
                    </a:lnTo>
                    <a:lnTo>
                      <a:pt x="552" y="206"/>
                    </a:lnTo>
                    <a:lnTo>
                      <a:pt x="527" y="213"/>
                    </a:lnTo>
                    <a:lnTo>
                      <a:pt x="502" y="220"/>
                    </a:lnTo>
                    <a:lnTo>
                      <a:pt x="479" y="226"/>
                    </a:lnTo>
                    <a:lnTo>
                      <a:pt x="455" y="232"/>
                    </a:lnTo>
                    <a:lnTo>
                      <a:pt x="432" y="237"/>
                    </a:lnTo>
                    <a:lnTo>
                      <a:pt x="410" y="243"/>
                    </a:lnTo>
                    <a:lnTo>
                      <a:pt x="388" y="249"/>
                    </a:lnTo>
                    <a:lnTo>
                      <a:pt x="366" y="254"/>
                    </a:lnTo>
                    <a:lnTo>
                      <a:pt x="344" y="258"/>
                    </a:lnTo>
                    <a:lnTo>
                      <a:pt x="324" y="263"/>
                    </a:lnTo>
                    <a:lnTo>
                      <a:pt x="303" y="267"/>
                    </a:lnTo>
                    <a:lnTo>
                      <a:pt x="283" y="271"/>
                    </a:lnTo>
                    <a:lnTo>
                      <a:pt x="264" y="274"/>
                    </a:lnTo>
                    <a:lnTo>
                      <a:pt x="244" y="278"/>
                    </a:lnTo>
                    <a:lnTo>
                      <a:pt x="225" y="280"/>
                    </a:lnTo>
                    <a:lnTo>
                      <a:pt x="206" y="282"/>
                    </a:lnTo>
                    <a:lnTo>
                      <a:pt x="191" y="283"/>
                    </a:lnTo>
                    <a:lnTo>
                      <a:pt x="177" y="286"/>
                    </a:lnTo>
                    <a:lnTo>
                      <a:pt x="164" y="286"/>
                    </a:lnTo>
                    <a:lnTo>
                      <a:pt x="150" y="287"/>
                    </a:lnTo>
                    <a:lnTo>
                      <a:pt x="136" y="288"/>
                    </a:lnTo>
                    <a:lnTo>
                      <a:pt x="122" y="288"/>
                    </a:lnTo>
                    <a:lnTo>
                      <a:pt x="109" y="288"/>
                    </a:lnTo>
                    <a:lnTo>
                      <a:pt x="97" y="288"/>
                    </a:lnTo>
                    <a:lnTo>
                      <a:pt x="85" y="288"/>
                    </a:lnTo>
                    <a:lnTo>
                      <a:pt x="74" y="288"/>
                    </a:lnTo>
                    <a:lnTo>
                      <a:pt x="62" y="287"/>
                    </a:lnTo>
                    <a:lnTo>
                      <a:pt x="52" y="287"/>
                    </a:lnTo>
                    <a:lnTo>
                      <a:pt x="43" y="286"/>
                    </a:lnTo>
                    <a:lnTo>
                      <a:pt x="33" y="285"/>
                    </a:lnTo>
                    <a:lnTo>
                      <a:pt x="25" y="283"/>
                    </a:lnTo>
                    <a:lnTo>
                      <a:pt x="17" y="282"/>
                    </a:lnTo>
                    <a:lnTo>
                      <a:pt x="0" y="306"/>
                    </a:lnTo>
                    <a:lnTo>
                      <a:pt x="13" y="310"/>
                    </a:lnTo>
                    <a:lnTo>
                      <a:pt x="29" y="313"/>
                    </a:lnTo>
                    <a:lnTo>
                      <a:pt x="47" y="316"/>
                    </a:lnTo>
                    <a:lnTo>
                      <a:pt x="67" y="316"/>
                    </a:lnTo>
                    <a:lnTo>
                      <a:pt x="90" y="316"/>
                    </a:lnTo>
                    <a:lnTo>
                      <a:pt x="115" y="316"/>
                    </a:lnTo>
                    <a:lnTo>
                      <a:pt x="142" y="313"/>
                    </a:lnTo>
                    <a:lnTo>
                      <a:pt x="170" y="311"/>
                    </a:lnTo>
                    <a:lnTo>
                      <a:pt x="190" y="309"/>
                    </a:lnTo>
                    <a:lnTo>
                      <a:pt x="211" y="306"/>
                    </a:lnTo>
                    <a:lnTo>
                      <a:pt x="232" y="303"/>
                    </a:lnTo>
                    <a:lnTo>
                      <a:pt x="253" y="301"/>
                    </a:lnTo>
                    <a:lnTo>
                      <a:pt x="275" y="297"/>
                    </a:lnTo>
                    <a:lnTo>
                      <a:pt x="298" y="293"/>
                    </a:lnTo>
                    <a:lnTo>
                      <a:pt x="321" y="288"/>
                    </a:lnTo>
                    <a:lnTo>
                      <a:pt x="346" y="283"/>
                    </a:lnTo>
                    <a:lnTo>
                      <a:pt x="370" y="279"/>
                    </a:lnTo>
                    <a:lnTo>
                      <a:pt x="395" y="273"/>
                    </a:lnTo>
                    <a:lnTo>
                      <a:pt x="421" y="268"/>
                    </a:lnTo>
                    <a:lnTo>
                      <a:pt x="446" y="262"/>
                    </a:lnTo>
                    <a:lnTo>
                      <a:pt x="472" y="256"/>
                    </a:lnTo>
                    <a:lnTo>
                      <a:pt x="499" y="249"/>
                    </a:lnTo>
                    <a:lnTo>
                      <a:pt x="525" y="242"/>
                    </a:lnTo>
                    <a:lnTo>
                      <a:pt x="552" y="235"/>
                    </a:lnTo>
                    <a:lnTo>
                      <a:pt x="584" y="226"/>
                    </a:lnTo>
                    <a:lnTo>
                      <a:pt x="616" y="217"/>
                    </a:lnTo>
                    <a:lnTo>
                      <a:pt x="649" y="207"/>
                    </a:lnTo>
                    <a:lnTo>
                      <a:pt x="679" y="198"/>
                    </a:lnTo>
                    <a:lnTo>
                      <a:pt x="709" y="188"/>
                    </a:lnTo>
                    <a:lnTo>
                      <a:pt x="739" y="179"/>
                    </a:lnTo>
                    <a:lnTo>
                      <a:pt x="766" y="168"/>
                    </a:lnTo>
                    <a:lnTo>
                      <a:pt x="794" y="159"/>
                    </a:lnTo>
                    <a:lnTo>
                      <a:pt x="820" y="149"/>
                    </a:lnTo>
                    <a:lnTo>
                      <a:pt x="846" y="138"/>
                    </a:lnTo>
                    <a:lnTo>
                      <a:pt x="870" y="129"/>
                    </a:lnTo>
                    <a:lnTo>
                      <a:pt x="893" y="119"/>
                    </a:lnTo>
                    <a:lnTo>
                      <a:pt x="915" y="110"/>
                    </a:lnTo>
                    <a:lnTo>
                      <a:pt x="936" y="99"/>
                    </a:lnTo>
                    <a:lnTo>
                      <a:pt x="955" y="90"/>
                    </a:lnTo>
                    <a:lnTo>
                      <a:pt x="974" y="81"/>
                    </a:lnTo>
                    <a:lnTo>
                      <a:pt x="992" y="70"/>
                    </a:lnTo>
                    <a:lnTo>
                      <a:pt x="1008" y="61"/>
                    </a:lnTo>
                    <a:lnTo>
                      <a:pt x="1023" y="51"/>
                    </a:lnTo>
                    <a:lnTo>
                      <a:pt x="1037" y="42"/>
                    </a:lnTo>
                    <a:lnTo>
                      <a:pt x="1049" y="34"/>
                    </a:lnTo>
                    <a:lnTo>
                      <a:pt x="1058" y="24"/>
                    </a:lnTo>
                    <a:lnTo>
                      <a:pt x="1065" y="16"/>
                    </a:lnTo>
                    <a:lnTo>
                      <a:pt x="1071" y="8"/>
                    </a:lnTo>
                    <a:lnTo>
                      <a:pt x="105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3579" name="Freeform 71"/>
              <p:cNvSpPr>
                <a:spLocks/>
              </p:cNvSpPr>
              <p:nvPr/>
            </p:nvSpPr>
            <p:spPr bwMode="auto">
              <a:xfrm>
                <a:off x="4823" y="2376"/>
                <a:ext cx="48" cy="74"/>
              </a:xfrm>
              <a:custGeom>
                <a:avLst/>
                <a:gdLst>
                  <a:gd name="T0" fmla="*/ 48 w 94"/>
                  <a:gd name="T1" fmla="*/ 61 h 149"/>
                  <a:gd name="T2" fmla="*/ 44 w 94"/>
                  <a:gd name="T3" fmla="*/ 0 h 149"/>
                  <a:gd name="T4" fmla="*/ 0 w 94"/>
                  <a:gd name="T5" fmla="*/ 18 h 149"/>
                  <a:gd name="T6" fmla="*/ 10 w 94"/>
                  <a:gd name="T7" fmla="*/ 74 h 149"/>
                  <a:gd name="T8" fmla="*/ 48 w 94"/>
                  <a:gd name="T9" fmla="*/ 61 h 1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4"/>
                  <a:gd name="T16" fmla="*/ 0 h 149"/>
                  <a:gd name="T17" fmla="*/ 94 w 94"/>
                  <a:gd name="T18" fmla="*/ 149 h 1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4" h="149">
                    <a:moveTo>
                      <a:pt x="94" y="123"/>
                    </a:moveTo>
                    <a:lnTo>
                      <a:pt x="87" y="0"/>
                    </a:lnTo>
                    <a:lnTo>
                      <a:pt x="0" y="37"/>
                    </a:lnTo>
                    <a:lnTo>
                      <a:pt x="20" y="149"/>
                    </a:lnTo>
                    <a:lnTo>
                      <a:pt x="94" y="12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3580" name="Freeform 72"/>
              <p:cNvSpPr>
                <a:spLocks/>
              </p:cNvSpPr>
              <p:nvPr/>
            </p:nvSpPr>
            <p:spPr bwMode="auto">
              <a:xfrm>
                <a:off x="4842" y="2475"/>
                <a:ext cx="75" cy="231"/>
              </a:xfrm>
              <a:custGeom>
                <a:avLst/>
                <a:gdLst>
                  <a:gd name="T0" fmla="*/ 53 w 151"/>
                  <a:gd name="T1" fmla="*/ 121 h 463"/>
                  <a:gd name="T2" fmla="*/ 50 w 151"/>
                  <a:gd name="T3" fmla="*/ 110 h 463"/>
                  <a:gd name="T4" fmla="*/ 47 w 151"/>
                  <a:gd name="T5" fmla="*/ 94 h 463"/>
                  <a:gd name="T6" fmla="*/ 44 w 151"/>
                  <a:gd name="T7" fmla="*/ 74 h 463"/>
                  <a:gd name="T8" fmla="*/ 40 w 151"/>
                  <a:gd name="T9" fmla="*/ 53 h 463"/>
                  <a:gd name="T10" fmla="*/ 38 w 151"/>
                  <a:gd name="T11" fmla="*/ 33 h 463"/>
                  <a:gd name="T12" fmla="*/ 35 w 151"/>
                  <a:gd name="T13" fmla="*/ 16 h 463"/>
                  <a:gd name="T14" fmla="*/ 33 w 151"/>
                  <a:gd name="T15" fmla="*/ 4 h 463"/>
                  <a:gd name="T16" fmla="*/ 32 w 151"/>
                  <a:gd name="T17" fmla="*/ 0 h 463"/>
                  <a:gd name="T18" fmla="*/ 0 w 151"/>
                  <a:gd name="T19" fmla="*/ 15 h 463"/>
                  <a:gd name="T20" fmla="*/ 0 w 151"/>
                  <a:gd name="T21" fmla="*/ 18 h 463"/>
                  <a:gd name="T22" fmla="*/ 2 w 151"/>
                  <a:gd name="T23" fmla="*/ 29 h 463"/>
                  <a:gd name="T24" fmla="*/ 5 w 151"/>
                  <a:gd name="T25" fmla="*/ 43 h 463"/>
                  <a:gd name="T26" fmla="*/ 8 w 151"/>
                  <a:gd name="T27" fmla="*/ 61 h 463"/>
                  <a:gd name="T28" fmla="*/ 12 w 151"/>
                  <a:gd name="T29" fmla="*/ 80 h 463"/>
                  <a:gd name="T30" fmla="*/ 16 w 151"/>
                  <a:gd name="T31" fmla="*/ 99 h 463"/>
                  <a:gd name="T32" fmla="*/ 19 w 151"/>
                  <a:gd name="T33" fmla="*/ 116 h 463"/>
                  <a:gd name="T34" fmla="*/ 21 w 151"/>
                  <a:gd name="T35" fmla="*/ 130 h 463"/>
                  <a:gd name="T36" fmla="*/ 24 w 151"/>
                  <a:gd name="T37" fmla="*/ 143 h 463"/>
                  <a:gd name="T38" fmla="*/ 29 w 151"/>
                  <a:gd name="T39" fmla="*/ 158 h 463"/>
                  <a:gd name="T40" fmla="*/ 34 w 151"/>
                  <a:gd name="T41" fmla="*/ 175 h 463"/>
                  <a:gd name="T42" fmla="*/ 39 w 151"/>
                  <a:gd name="T43" fmla="*/ 192 h 463"/>
                  <a:gd name="T44" fmla="*/ 43 w 151"/>
                  <a:gd name="T45" fmla="*/ 207 h 463"/>
                  <a:gd name="T46" fmla="*/ 47 w 151"/>
                  <a:gd name="T47" fmla="*/ 220 h 463"/>
                  <a:gd name="T48" fmla="*/ 50 w 151"/>
                  <a:gd name="T49" fmla="*/ 228 h 463"/>
                  <a:gd name="T50" fmla="*/ 51 w 151"/>
                  <a:gd name="T51" fmla="*/ 231 h 463"/>
                  <a:gd name="T52" fmla="*/ 75 w 151"/>
                  <a:gd name="T53" fmla="*/ 219 h 463"/>
                  <a:gd name="T54" fmla="*/ 74 w 151"/>
                  <a:gd name="T55" fmla="*/ 215 h 463"/>
                  <a:gd name="T56" fmla="*/ 72 w 151"/>
                  <a:gd name="T57" fmla="*/ 207 h 463"/>
                  <a:gd name="T58" fmla="*/ 69 w 151"/>
                  <a:gd name="T59" fmla="*/ 194 h 463"/>
                  <a:gd name="T60" fmla="*/ 66 w 151"/>
                  <a:gd name="T61" fmla="*/ 179 h 463"/>
                  <a:gd name="T62" fmla="*/ 62 w 151"/>
                  <a:gd name="T63" fmla="*/ 162 h 463"/>
                  <a:gd name="T64" fmla="*/ 58 w 151"/>
                  <a:gd name="T65" fmla="*/ 146 h 463"/>
                  <a:gd name="T66" fmla="*/ 55 w 151"/>
                  <a:gd name="T67" fmla="*/ 132 h 463"/>
                  <a:gd name="T68" fmla="*/ 53 w 151"/>
                  <a:gd name="T69" fmla="*/ 121 h 46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51"/>
                  <a:gd name="T106" fmla="*/ 0 h 463"/>
                  <a:gd name="T107" fmla="*/ 151 w 151"/>
                  <a:gd name="T108" fmla="*/ 463 h 463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51" h="463">
                    <a:moveTo>
                      <a:pt x="106" y="242"/>
                    </a:moveTo>
                    <a:lnTo>
                      <a:pt x="101" y="221"/>
                    </a:lnTo>
                    <a:lnTo>
                      <a:pt x="95" y="188"/>
                    </a:lnTo>
                    <a:lnTo>
                      <a:pt x="88" y="149"/>
                    </a:lnTo>
                    <a:lnTo>
                      <a:pt x="81" y="107"/>
                    </a:lnTo>
                    <a:lnTo>
                      <a:pt x="76" y="67"/>
                    </a:lnTo>
                    <a:lnTo>
                      <a:pt x="70" y="32"/>
                    </a:lnTo>
                    <a:lnTo>
                      <a:pt x="66" y="9"/>
                    </a:lnTo>
                    <a:lnTo>
                      <a:pt x="65" y="0"/>
                    </a:lnTo>
                    <a:lnTo>
                      <a:pt x="0" y="30"/>
                    </a:lnTo>
                    <a:lnTo>
                      <a:pt x="1" y="37"/>
                    </a:lnTo>
                    <a:lnTo>
                      <a:pt x="5" y="58"/>
                    </a:lnTo>
                    <a:lnTo>
                      <a:pt x="10" y="87"/>
                    </a:lnTo>
                    <a:lnTo>
                      <a:pt x="17" y="122"/>
                    </a:lnTo>
                    <a:lnTo>
                      <a:pt x="25" y="160"/>
                    </a:lnTo>
                    <a:lnTo>
                      <a:pt x="32" y="198"/>
                    </a:lnTo>
                    <a:lnTo>
                      <a:pt x="38" y="233"/>
                    </a:lnTo>
                    <a:lnTo>
                      <a:pt x="43" y="260"/>
                    </a:lnTo>
                    <a:lnTo>
                      <a:pt x="49" y="286"/>
                    </a:lnTo>
                    <a:lnTo>
                      <a:pt x="58" y="317"/>
                    </a:lnTo>
                    <a:lnTo>
                      <a:pt x="68" y="351"/>
                    </a:lnTo>
                    <a:lnTo>
                      <a:pt x="78" y="384"/>
                    </a:lnTo>
                    <a:lnTo>
                      <a:pt x="87" y="415"/>
                    </a:lnTo>
                    <a:lnTo>
                      <a:pt x="95" y="440"/>
                    </a:lnTo>
                    <a:lnTo>
                      <a:pt x="101" y="457"/>
                    </a:lnTo>
                    <a:lnTo>
                      <a:pt x="103" y="463"/>
                    </a:lnTo>
                    <a:lnTo>
                      <a:pt x="151" y="438"/>
                    </a:lnTo>
                    <a:lnTo>
                      <a:pt x="149" y="431"/>
                    </a:lnTo>
                    <a:lnTo>
                      <a:pt x="145" y="414"/>
                    </a:lnTo>
                    <a:lnTo>
                      <a:pt x="139" y="388"/>
                    </a:lnTo>
                    <a:lnTo>
                      <a:pt x="132" y="358"/>
                    </a:lnTo>
                    <a:lnTo>
                      <a:pt x="125" y="325"/>
                    </a:lnTo>
                    <a:lnTo>
                      <a:pt x="117" y="293"/>
                    </a:lnTo>
                    <a:lnTo>
                      <a:pt x="111" y="264"/>
                    </a:lnTo>
                    <a:lnTo>
                      <a:pt x="106" y="24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</p:grpSp>
      </p:grpSp>
      <p:sp>
        <p:nvSpPr>
          <p:cNvPr id="23563" name="Text Box 73"/>
          <p:cNvSpPr txBox="1">
            <a:spLocks noChangeArrowheads="1"/>
          </p:cNvSpPr>
          <p:nvPr/>
        </p:nvSpPr>
        <p:spPr bwMode="auto">
          <a:xfrm>
            <a:off x="1763713" y="1720850"/>
            <a:ext cx="3313112" cy="9233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0"/>
              </a:spcBef>
            </a:pPr>
            <a:r>
              <a:rPr lang="sk-SK" dirty="0" smtClean="0"/>
              <a:t>1x typ 1. : 2 biele, 1 čierna</a:t>
            </a:r>
          </a:p>
          <a:p>
            <a:pPr algn="just">
              <a:spcBef>
                <a:spcPct val="0"/>
              </a:spcBef>
            </a:pPr>
            <a:r>
              <a:rPr lang="sk-SK" dirty="0" smtClean="0"/>
              <a:t>2x typ 2. : 1 biela, 10 čiernych</a:t>
            </a:r>
          </a:p>
          <a:p>
            <a:pPr algn="just">
              <a:spcBef>
                <a:spcPct val="0"/>
              </a:spcBef>
            </a:pPr>
            <a:r>
              <a:rPr lang="sk-SK" dirty="0" smtClean="0"/>
              <a:t>3x typ 1. : 3 biele, 1 čierna</a:t>
            </a:r>
            <a:endParaRPr lang="sk-SK" b="1" i="1" baseline="30000" dirty="0" smtClean="0">
              <a:cs typeface="Arial" charset="0"/>
            </a:endParaRPr>
          </a:p>
        </p:txBody>
      </p:sp>
      <p:sp>
        <p:nvSpPr>
          <p:cNvPr id="23564" name="Text Box 74"/>
          <p:cNvSpPr txBox="1">
            <a:spLocks noChangeArrowheads="1"/>
          </p:cNvSpPr>
          <p:nvPr/>
        </p:nvSpPr>
        <p:spPr bwMode="auto">
          <a:xfrm>
            <a:off x="179388" y="2708275"/>
            <a:ext cx="8785225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0"/>
              </a:spcBef>
            </a:pPr>
            <a:r>
              <a:rPr lang="sk-SK" dirty="0" smtClean="0"/>
              <a:t>Zvoľme náhodne jeden cylinder a z neho jednu guľu. S akou pravdepodobnosťou vytiahneme bielu?</a:t>
            </a:r>
            <a:endParaRPr lang="sk-SK" b="1" i="1" baseline="30000" dirty="0" smtClean="0">
              <a:cs typeface="Arial" charset="0"/>
            </a:endParaRPr>
          </a:p>
        </p:txBody>
      </p:sp>
      <p:sp>
        <p:nvSpPr>
          <p:cNvPr id="23565" name="Text Box 75"/>
          <p:cNvSpPr txBox="1">
            <a:spLocks noChangeArrowheads="1"/>
          </p:cNvSpPr>
          <p:nvPr/>
        </p:nvSpPr>
        <p:spPr bwMode="auto">
          <a:xfrm>
            <a:off x="107950" y="3500438"/>
            <a:ext cx="8785225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sk-SK" dirty="0" smtClean="0"/>
              <a:t>Stačí  nám dosadiť do vzorca :</a:t>
            </a:r>
            <a:endParaRPr lang="sk-SK" dirty="0"/>
          </a:p>
        </p:txBody>
      </p:sp>
      <p:graphicFrame>
        <p:nvGraphicFramePr>
          <p:cNvPr id="23554" name="Object 76"/>
          <p:cNvGraphicFramePr>
            <a:graphicFrameLocks noChangeAspect="1"/>
          </p:cNvGraphicFramePr>
          <p:nvPr/>
        </p:nvGraphicFramePr>
        <p:xfrm>
          <a:off x="5076825" y="3522663"/>
          <a:ext cx="4032250" cy="338137"/>
        </p:xfrm>
        <a:graphic>
          <a:graphicData uri="http://schemas.openxmlformats.org/presentationml/2006/ole">
            <p:oleObj spid="_x0000_s23554" name="Rovnice" r:id="rId3" imgW="2108160" imgH="228600" progId="Equation.3">
              <p:embed/>
            </p:oleObj>
          </a:graphicData>
        </a:graphic>
      </p:graphicFrame>
      <p:graphicFrame>
        <p:nvGraphicFramePr>
          <p:cNvPr id="23555" name="Object 78"/>
          <p:cNvGraphicFramePr>
            <a:graphicFrameLocks noChangeAspect="1"/>
          </p:cNvGraphicFramePr>
          <p:nvPr/>
        </p:nvGraphicFramePr>
        <p:xfrm>
          <a:off x="3781425" y="3943350"/>
          <a:ext cx="5327650" cy="349250"/>
        </p:xfrm>
        <a:graphic>
          <a:graphicData uri="http://schemas.openxmlformats.org/presentationml/2006/ole">
            <p:oleObj spid="_x0000_s23555" name="Rovnice" r:id="rId4" imgW="2565360" imgH="241200" progId="Equation.3">
              <p:embed/>
            </p:oleObj>
          </a:graphicData>
        </a:graphic>
      </p:graphicFrame>
      <p:graphicFrame>
        <p:nvGraphicFramePr>
          <p:cNvPr id="23556" name="Object 79"/>
          <p:cNvGraphicFramePr>
            <a:graphicFrameLocks noChangeAspect="1"/>
          </p:cNvGraphicFramePr>
          <p:nvPr/>
        </p:nvGraphicFramePr>
        <p:xfrm>
          <a:off x="20638" y="4292600"/>
          <a:ext cx="9015412" cy="1728788"/>
        </p:xfrm>
        <a:graphic>
          <a:graphicData uri="http://schemas.openxmlformats.org/presentationml/2006/ole">
            <p:oleObj spid="_x0000_s23556" name="Rovnice" r:id="rId5" imgW="3149280" imgH="685800" progId="Equation.3">
              <p:embed/>
            </p:oleObj>
          </a:graphicData>
        </a:graphic>
      </p:graphicFrame>
      <p:sp>
        <p:nvSpPr>
          <p:cNvPr id="23566" name="Text Box 80"/>
          <p:cNvSpPr txBox="1">
            <a:spLocks noChangeArrowheads="1"/>
          </p:cNvSpPr>
          <p:nvPr/>
        </p:nvSpPr>
        <p:spPr bwMode="auto">
          <a:xfrm>
            <a:off x="179388" y="6230938"/>
            <a:ext cx="8785225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0"/>
              </a:spcBef>
            </a:pPr>
            <a:r>
              <a:rPr lang="sk-SK" dirty="0" err="1" smtClean="0"/>
              <a:t>Tj</a:t>
            </a:r>
            <a:r>
              <a:rPr lang="sk-SK" dirty="0" smtClean="0"/>
              <a:t>. v cca 21% pokusov vytiahneme bielu guľu.</a:t>
            </a:r>
            <a:endParaRPr lang="sk-SK" b="1" i="1" baseline="30000" dirty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9" name="Group 2"/>
          <p:cNvGrpSpPr>
            <a:grpSpLocks/>
          </p:cNvGrpSpPr>
          <p:nvPr/>
        </p:nvGrpSpPr>
        <p:grpSpPr bwMode="auto">
          <a:xfrm>
            <a:off x="0" y="476250"/>
            <a:ext cx="8243888" cy="215900"/>
            <a:chOff x="0" y="436"/>
            <a:chExt cx="5193" cy="136"/>
          </a:xfrm>
        </p:grpSpPr>
        <p:sp>
          <p:nvSpPr>
            <p:cNvPr id="24586" name="Line 3"/>
            <p:cNvSpPr>
              <a:spLocks noChangeShapeType="1"/>
            </p:cNvSpPr>
            <p:nvPr/>
          </p:nvSpPr>
          <p:spPr bwMode="auto">
            <a:xfrm>
              <a:off x="0" y="436"/>
              <a:ext cx="5193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oval" w="sm" len="lg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4587" name="Line 4"/>
            <p:cNvSpPr>
              <a:spLocks noChangeShapeType="1"/>
            </p:cNvSpPr>
            <p:nvPr/>
          </p:nvSpPr>
          <p:spPr bwMode="auto">
            <a:xfrm>
              <a:off x="0" y="482"/>
              <a:ext cx="2835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oval" w="sm" len="lg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4588" name="Line 5"/>
            <p:cNvSpPr>
              <a:spLocks noChangeShapeType="1"/>
            </p:cNvSpPr>
            <p:nvPr/>
          </p:nvSpPr>
          <p:spPr bwMode="auto">
            <a:xfrm>
              <a:off x="0" y="527"/>
              <a:ext cx="1519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oval" w="sm" len="lg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4589" name="Line 6"/>
            <p:cNvSpPr>
              <a:spLocks noChangeShapeType="1"/>
            </p:cNvSpPr>
            <p:nvPr/>
          </p:nvSpPr>
          <p:spPr bwMode="auto">
            <a:xfrm>
              <a:off x="0" y="572"/>
              <a:ext cx="748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oval" w="sm" len="lg"/>
            </a:ln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24580" name="Text Box 7"/>
          <p:cNvSpPr txBox="1">
            <a:spLocks noChangeArrowheads="1"/>
          </p:cNvSpPr>
          <p:nvPr/>
        </p:nvSpPr>
        <p:spPr bwMode="auto">
          <a:xfrm>
            <a:off x="0" y="-42863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800" dirty="0" err="1" smtClean="0">
                <a:latin typeface="Arial Black" pitchFamily="34" charset="0"/>
              </a:rPr>
              <a:t>Podmienená</a:t>
            </a:r>
            <a:r>
              <a:rPr lang="cs-CZ" sz="2800" dirty="0" smtClean="0">
                <a:latin typeface="Arial Black" pitchFamily="34" charset="0"/>
              </a:rPr>
              <a:t> </a:t>
            </a:r>
            <a:r>
              <a:rPr lang="cs-CZ" sz="2800" dirty="0" err="1" smtClean="0">
                <a:latin typeface="Arial Black" pitchFamily="34" charset="0"/>
              </a:rPr>
              <a:t>pravdepodobnosť</a:t>
            </a:r>
            <a:endParaRPr lang="cs-CZ" sz="2800" dirty="0">
              <a:latin typeface="Arial Black" pitchFamily="34" charset="0"/>
            </a:endParaRPr>
          </a:p>
        </p:txBody>
      </p:sp>
      <p:grpSp>
        <p:nvGrpSpPr>
          <p:cNvPr id="24581" name="Group 8"/>
          <p:cNvGrpSpPr>
            <a:grpSpLocks/>
          </p:cNvGrpSpPr>
          <p:nvPr/>
        </p:nvGrpSpPr>
        <p:grpSpPr bwMode="auto">
          <a:xfrm>
            <a:off x="34925" y="836613"/>
            <a:ext cx="1512888" cy="503237"/>
            <a:chOff x="249" y="1797"/>
            <a:chExt cx="953" cy="317"/>
          </a:xfrm>
        </p:grpSpPr>
        <p:sp>
          <p:nvSpPr>
            <p:cNvPr id="24584" name="Oval 9"/>
            <p:cNvSpPr>
              <a:spLocks noChangeArrowheads="1"/>
            </p:cNvSpPr>
            <p:nvPr/>
          </p:nvSpPr>
          <p:spPr bwMode="auto">
            <a:xfrm>
              <a:off x="295" y="1797"/>
              <a:ext cx="861" cy="317"/>
            </a:xfrm>
            <a:prstGeom prst="ellipse">
              <a:avLst/>
            </a:prstGeom>
            <a:solidFill>
              <a:srgbClr val="FF00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cs-CZ"/>
            </a:p>
          </p:txBody>
        </p:sp>
        <p:sp>
          <p:nvSpPr>
            <p:cNvPr id="24585" name="Text Box 10"/>
            <p:cNvSpPr txBox="1">
              <a:spLocks noChangeArrowheads="1"/>
            </p:cNvSpPr>
            <p:nvPr/>
          </p:nvSpPr>
          <p:spPr bwMode="auto">
            <a:xfrm>
              <a:off x="249" y="1842"/>
              <a:ext cx="953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cs-CZ" b="1" dirty="0" smtClean="0"/>
                <a:t>Veta</a:t>
              </a:r>
              <a:endParaRPr lang="cs-CZ" b="1" dirty="0"/>
            </a:p>
          </p:txBody>
        </p:sp>
      </p:grpSp>
      <p:sp>
        <p:nvSpPr>
          <p:cNvPr id="24582" name="Text Box 11"/>
          <p:cNvSpPr txBox="1">
            <a:spLocks noChangeArrowheads="1"/>
          </p:cNvSpPr>
          <p:nvPr/>
        </p:nvSpPr>
        <p:spPr bwMode="auto">
          <a:xfrm>
            <a:off x="1547813" y="765175"/>
            <a:ext cx="7272337" cy="11906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sk-SK" b="1" dirty="0" err="1" smtClean="0"/>
              <a:t>Bayesova</a:t>
            </a:r>
            <a:r>
              <a:rPr lang="sk-SK" b="1" dirty="0" smtClean="0"/>
              <a:t> </a:t>
            </a:r>
            <a:r>
              <a:rPr lang="sk-SK" dirty="0" smtClean="0"/>
              <a:t>: Buď B nejaký jav z </a:t>
            </a:r>
            <a:r>
              <a:rPr lang="sk-SK" i="1" dirty="0" smtClean="0"/>
              <a:t>M</a:t>
            </a:r>
            <a:r>
              <a:rPr lang="sk-SK" dirty="0" smtClean="0"/>
              <a:t>, buď </a:t>
            </a:r>
            <a:r>
              <a:rPr lang="sk-SK" i="1" dirty="0" smtClean="0"/>
              <a:t>{A</a:t>
            </a:r>
            <a:r>
              <a:rPr lang="sk-SK" b="1" i="1" baseline="-25000" dirty="0" smtClean="0"/>
              <a:t>1</a:t>
            </a:r>
            <a:r>
              <a:rPr lang="sk-SK" i="1" dirty="0" smtClean="0"/>
              <a:t>, … </a:t>
            </a:r>
            <a:r>
              <a:rPr lang="sk-SK" i="1" dirty="0" err="1" smtClean="0"/>
              <a:t>A</a:t>
            </a:r>
            <a:r>
              <a:rPr lang="sk-SK" b="1" i="1" baseline="-25000" dirty="0" err="1" smtClean="0"/>
              <a:t>n</a:t>
            </a:r>
            <a:r>
              <a:rPr lang="sk-SK" i="1" dirty="0" smtClean="0"/>
              <a:t>}</a:t>
            </a:r>
            <a:r>
              <a:rPr lang="sk-SK" dirty="0" smtClean="0"/>
              <a:t> úplná množina javov. Buď </a:t>
            </a:r>
            <a:r>
              <a:rPr lang="sk-SK" i="1" dirty="0" smtClean="0"/>
              <a:t>P(</a:t>
            </a:r>
            <a:r>
              <a:rPr lang="sk-SK" i="1" dirty="0" err="1" smtClean="0"/>
              <a:t>A</a:t>
            </a:r>
            <a:r>
              <a:rPr lang="sk-SK" b="1" i="1" baseline="-25000" dirty="0" err="1" smtClean="0"/>
              <a:t>i</a:t>
            </a:r>
            <a:r>
              <a:rPr lang="sk-SK" i="1" dirty="0" smtClean="0"/>
              <a:t>)</a:t>
            </a:r>
            <a:r>
              <a:rPr lang="sk-SK" dirty="0" smtClean="0"/>
              <a:t> pravdepodobnosť každého základného javu </a:t>
            </a:r>
            <a:r>
              <a:rPr lang="sk-SK" i="1" dirty="0" err="1" smtClean="0"/>
              <a:t>A</a:t>
            </a:r>
            <a:r>
              <a:rPr lang="sk-SK" b="1" i="1" baseline="-25000" dirty="0" err="1" smtClean="0"/>
              <a:t>i</a:t>
            </a:r>
            <a:r>
              <a:rPr lang="sk-SK" dirty="0" smtClean="0"/>
              <a:t>, buď </a:t>
            </a:r>
            <a:r>
              <a:rPr lang="sk-SK" i="1" dirty="0" smtClean="0"/>
              <a:t>P(B/</a:t>
            </a:r>
            <a:r>
              <a:rPr lang="sk-SK" i="1" dirty="0" err="1" smtClean="0"/>
              <a:t>A</a:t>
            </a:r>
            <a:r>
              <a:rPr lang="sk-SK" b="1" i="1" baseline="-25000" dirty="0" err="1" smtClean="0"/>
              <a:t>i</a:t>
            </a:r>
            <a:r>
              <a:rPr lang="sk-SK" i="1" dirty="0" smtClean="0"/>
              <a:t>)</a:t>
            </a:r>
            <a:r>
              <a:rPr lang="sk-SK" dirty="0" smtClean="0"/>
              <a:t> podmienená pravdepodobnosť javu </a:t>
            </a:r>
            <a:r>
              <a:rPr lang="sk-SK" i="1" dirty="0" smtClean="0"/>
              <a:t>B</a:t>
            </a:r>
            <a:r>
              <a:rPr lang="sk-SK" dirty="0" smtClean="0"/>
              <a:t> vzhľadom ku každému javu </a:t>
            </a:r>
            <a:r>
              <a:rPr lang="sk-SK" i="1" dirty="0" err="1" smtClean="0"/>
              <a:t>A</a:t>
            </a:r>
            <a:r>
              <a:rPr lang="sk-SK" i="1" baseline="-25000" dirty="0" err="1" smtClean="0"/>
              <a:t>i</a:t>
            </a:r>
            <a:r>
              <a:rPr lang="sk-SK" dirty="0" smtClean="0"/>
              <a:t>. Potom platí </a:t>
            </a:r>
            <a:endParaRPr lang="sk-SK" i="1" dirty="0"/>
          </a:p>
        </p:txBody>
      </p:sp>
      <p:graphicFrame>
        <p:nvGraphicFramePr>
          <p:cNvPr id="24578" name="Object 12"/>
          <p:cNvGraphicFramePr>
            <a:graphicFrameLocks noChangeAspect="1"/>
          </p:cNvGraphicFramePr>
          <p:nvPr/>
        </p:nvGraphicFramePr>
        <p:xfrm>
          <a:off x="1585913" y="2417763"/>
          <a:ext cx="7096125" cy="1658937"/>
        </p:xfrm>
        <a:graphic>
          <a:graphicData uri="http://schemas.openxmlformats.org/presentationml/2006/ole">
            <p:oleObj spid="_x0000_s24578" name="Rovnice" r:id="rId3" imgW="1841400" imgH="647640" progId="Equation.3">
              <p:embed/>
            </p:oleObj>
          </a:graphicData>
        </a:graphic>
      </p:graphicFrame>
      <p:sp>
        <p:nvSpPr>
          <p:cNvPr id="24583" name="Text Box 13"/>
          <p:cNvSpPr txBox="1">
            <a:spLocks noChangeArrowheads="1"/>
          </p:cNvSpPr>
          <p:nvPr/>
        </p:nvSpPr>
        <p:spPr bwMode="auto">
          <a:xfrm>
            <a:off x="1476375" y="4398963"/>
            <a:ext cx="7488238" cy="11906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sk-SK" dirty="0" smtClean="0"/>
              <a:t>Tato veta teda hovorí o tom, ako získať podmienené pravdepodobnosti </a:t>
            </a:r>
            <a:r>
              <a:rPr lang="sk-SK" i="1" dirty="0" smtClean="0"/>
              <a:t>p(A</a:t>
            </a:r>
            <a:r>
              <a:rPr lang="sk-SK" b="1" i="1" baseline="-25000" dirty="0" smtClean="0"/>
              <a:t>k </a:t>
            </a:r>
            <a:r>
              <a:rPr lang="sk-SK" i="1" dirty="0" smtClean="0"/>
              <a:t>/ B),</a:t>
            </a:r>
            <a:r>
              <a:rPr lang="sk-SK" dirty="0" smtClean="0"/>
              <a:t> ak poznáme </a:t>
            </a:r>
            <a:r>
              <a:rPr lang="sk-SK" i="1" dirty="0" smtClean="0"/>
              <a:t>p(B / A</a:t>
            </a:r>
            <a:r>
              <a:rPr lang="sk-SK" b="1" i="1" baseline="-25000" dirty="0" smtClean="0"/>
              <a:t>k</a:t>
            </a:r>
            <a:r>
              <a:rPr lang="sk-SK" i="1" dirty="0" smtClean="0"/>
              <a:t>).</a:t>
            </a:r>
            <a:r>
              <a:rPr lang="sk-SK" dirty="0" smtClean="0"/>
              <a:t> Toto tvrdenie je okamžitým dôsledkom predchádzajúcej vety. </a:t>
            </a:r>
            <a:r>
              <a:rPr lang="sk-SK" dirty="0" err="1" smtClean="0"/>
              <a:t>Bayesova</a:t>
            </a:r>
            <a:r>
              <a:rPr lang="sk-SK" dirty="0" smtClean="0"/>
              <a:t> veta je mocný nástroj a v experimentálnej fyzike je často využívaná.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02" name="Group 2"/>
          <p:cNvGrpSpPr>
            <a:grpSpLocks/>
          </p:cNvGrpSpPr>
          <p:nvPr/>
        </p:nvGrpSpPr>
        <p:grpSpPr bwMode="auto">
          <a:xfrm>
            <a:off x="0" y="476250"/>
            <a:ext cx="8243888" cy="215900"/>
            <a:chOff x="0" y="436"/>
            <a:chExt cx="5193" cy="136"/>
          </a:xfrm>
        </p:grpSpPr>
        <p:sp>
          <p:nvSpPr>
            <p:cNvPr id="51208" name="Line 3"/>
            <p:cNvSpPr>
              <a:spLocks noChangeShapeType="1"/>
            </p:cNvSpPr>
            <p:nvPr/>
          </p:nvSpPr>
          <p:spPr bwMode="auto">
            <a:xfrm>
              <a:off x="0" y="436"/>
              <a:ext cx="5193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oval" w="sm" len="lg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1209" name="Line 4"/>
            <p:cNvSpPr>
              <a:spLocks noChangeShapeType="1"/>
            </p:cNvSpPr>
            <p:nvPr/>
          </p:nvSpPr>
          <p:spPr bwMode="auto">
            <a:xfrm>
              <a:off x="0" y="482"/>
              <a:ext cx="2835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oval" w="sm" len="lg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1210" name="Line 5"/>
            <p:cNvSpPr>
              <a:spLocks noChangeShapeType="1"/>
            </p:cNvSpPr>
            <p:nvPr/>
          </p:nvSpPr>
          <p:spPr bwMode="auto">
            <a:xfrm>
              <a:off x="0" y="527"/>
              <a:ext cx="1519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oval" w="sm" len="lg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1211" name="Line 6"/>
            <p:cNvSpPr>
              <a:spLocks noChangeShapeType="1"/>
            </p:cNvSpPr>
            <p:nvPr/>
          </p:nvSpPr>
          <p:spPr bwMode="auto">
            <a:xfrm>
              <a:off x="0" y="572"/>
              <a:ext cx="748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oval" w="sm" len="lg"/>
            </a:ln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51203" name="Text Box 7"/>
          <p:cNvSpPr txBox="1">
            <a:spLocks noChangeArrowheads="1"/>
          </p:cNvSpPr>
          <p:nvPr/>
        </p:nvSpPr>
        <p:spPr bwMode="auto">
          <a:xfrm>
            <a:off x="0" y="-42863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800" dirty="0" err="1" smtClean="0">
                <a:latin typeface="Arial Black" pitchFamily="34" charset="0"/>
              </a:rPr>
              <a:t>Podmienená</a:t>
            </a:r>
            <a:r>
              <a:rPr lang="cs-CZ" sz="2800" dirty="0" smtClean="0">
                <a:latin typeface="Arial Black" pitchFamily="34" charset="0"/>
              </a:rPr>
              <a:t> </a:t>
            </a:r>
            <a:r>
              <a:rPr lang="cs-CZ" sz="2800" dirty="0" err="1" smtClean="0">
                <a:latin typeface="Arial Black" pitchFamily="34" charset="0"/>
              </a:rPr>
              <a:t>pravdepodobnosť</a:t>
            </a:r>
            <a:endParaRPr lang="cs-CZ" sz="2800" dirty="0">
              <a:latin typeface="Arial Black" pitchFamily="34" charset="0"/>
            </a:endParaRPr>
          </a:p>
        </p:txBody>
      </p:sp>
      <p:sp>
        <p:nvSpPr>
          <p:cNvPr id="51204" name="Text Box 9"/>
          <p:cNvSpPr txBox="1">
            <a:spLocks noChangeArrowheads="1"/>
          </p:cNvSpPr>
          <p:nvPr/>
        </p:nvSpPr>
        <p:spPr bwMode="auto">
          <a:xfrm>
            <a:off x="107950" y="830263"/>
            <a:ext cx="892810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0"/>
              </a:spcBef>
            </a:pPr>
            <a:r>
              <a:rPr lang="sk-SK" dirty="0" err="1" smtClean="0"/>
              <a:t>Bayesova</a:t>
            </a:r>
            <a:r>
              <a:rPr lang="sk-SK" dirty="0" smtClean="0"/>
              <a:t> veta v časticovej fyzike :</a:t>
            </a:r>
            <a:endParaRPr lang="sk-SK" b="1" i="1" baseline="30000" dirty="0">
              <a:cs typeface="Arial" charset="0"/>
            </a:endParaRPr>
          </a:p>
        </p:txBody>
      </p:sp>
      <p:pic>
        <p:nvPicPr>
          <p:cNvPr id="51205" name="Picture 16" descr="p103_hadesd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412875"/>
            <a:ext cx="4162425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6" name="Picture 17" descr="p300_p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3" y="549275"/>
            <a:ext cx="4321175" cy="417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7" name="Text Box 18"/>
          <p:cNvSpPr txBox="1">
            <a:spLocks noChangeArrowheads="1"/>
          </p:cNvSpPr>
          <p:nvPr/>
        </p:nvSpPr>
        <p:spPr bwMode="auto">
          <a:xfrm>
            <a:off x="4572000" y="4652963"/>
            <a:ext cx="4392613" cy="21526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k-SK" dirty="0" smtClean="0"/>
              <a:t>Odozva detektoru PID je známa, napr. protóny sú identifikované z 95 %, elektróny z 80% a tak ďalej. </a:t>
            </a:r>
          </a:p>
          <a:p>
            <a:r>
              <a:rPr lang="sk-SK" dirty="0" smtClean="0"/>
              <a:t>Do detektoru vletí častica. Čo je zač? Odozva detektoru </a:t>
            </a:r>
            <a:r>
              <a:rPr lang="sk-SK" dirty="0" err="1" smtClean="0"/>
              <a:t>Bayesova</a:t>
            </a:r>
            <a:r>
              <a:rPr lang="sk-SK" dirty="0" smtClean="0"/>
              <a:t> veta nám potom povie, že je to napr. z 97% elektrón, 3% </a:t>
            </a:r>
            <a:r>
              <a:rPr lang="sk-SK" dirty="0" smtClean="0">
                <a:cs typeface="Arial" charset="0"/>
              </a:rPr>
              <a:t>ión a 0.5% protón.</a:t>
            </a:r>
            <a:endParaRPr lang="sk-SK" dirty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226" name="Group 2"/>
          <p:cNvGrpSpPr>
            <a:grpSpLocks/>
          </p:cNvGrpSpPr>
          <p:nvPr/>
        </p:nvGrpSpPr>
        <p:grpSpPr bwMode="auto">
          <a:xfrm>
            <a:off x="0" y="476250"/>
            <a:ext cx="8243888" cy="215900"/>
            <a:chOff x="0" y="436"/>
            <a:chExt cx="5193" cy="136"/>
          </a:xfrm>
        </p:grpSpPr>
        <p:sp>
          <p:nvSpPr>
            <p:cNvPr id="52231" name="Line 3"/>
            <p:cNvSpPr>
              <a:spLocks noChangeShapeType="1"/>
            </p:cNvSpPr>
            <p:nvPr/>
          </p:nvSpPr>
          <p:spPr bwMode="auto">
            <a:xfrm>
              <a:off x="0" y="436"/>
              <a:ext cx="5193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oval" w="sm" len="lg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2232" name="Line 4"/>
            <p:cNvSpPr>
              <a:spLocks noChangeShapeType="1"/>
            </p:cNvSpPr>
            <p:nvPr/>
          </p:nvSpPr>
          <p:spPr bwMode="auto">
            <a:xfrm>
              <a:off x="0" y="482"/>
              <a:ext cx="2835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oval" w="sm" len="lg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2233" name="Line 5"/>
            <p:cNvSpPr>
              <a:spLocks noChangeShapeType="1"/>
            </p:cNvSpPr>
            <p:nvPr/>
          </p:nvSpPr>
          <p:spPr bwMode="auto">
            <a:xfrm>
              <a:off x="0" y="527"/>
              <a:ext cx="1519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oval" w="sm" len="lg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2234" name="Line 6"/>
            <p:cNvSpPr>
              <a:spLocks noChangeShapeType="1"/>
            </p:cNvSpPr>
            <p:nvPr/>
          </p:nvSpPr>
          <p:spPr bwMode="auto">
            <a:xfrm>
              <a:off x="0" y="572"/>
              <a:ext cx="748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oval" w="sm" len="lg"/>
            </a:ln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52227" name="Text Box 7"/>
          <p:cNvSpPr txBox="1">
            <a:spLocks noChangeArrowheads="1"/>
          </p:cNvSpPr>
          <p:nvPr/>
        </p:nvSpPr>
        <p:spPr bwMode="auto">
          <a:xfrm>
            <a:off x="0" y="-42863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800" dirty="0">
                <a:latin typeface="Arial Black" pitchFamily="34" charset="0"/>
              </a:rPr>
              <a:t>Hustota </a:t>
            </a:r>
            <a:r>
              <a:rPr lang="cs-CZ" sz="2800" dirty="0" err="1" smtClean="0">
                <a:latin typeface="Arial Black" pitchFamily="34" charset="0"/>
              </a:rPr>
              <a:t>pravdepodobnosti</a:t>
            </a:r>
            <a:endParaRPr lang="cs-CZ" sz="2800" dirty="0">
              <a:latin typeface="Arial Black" pitchFamily="34" charset="0"/>
            </a:endParaRPr>
          </a:p>
        </p:txBody>
      </p:sp>
      <p:sp>
        <p:nvSpPr>
          <p:cNvPr id="52228" name="Text Box 16"/>
          <p:cNvSpPr txBox="1">
            <a:spLocks noChangeArrowheads="1"/>
          </p:cNvSpPr>
          <p:nvPr/>
        </p:nvSpPr>
        <p:spPr bwMode="auto">
          <a:xfrm>
            <a:off x="107950" y="836613"/>
            <a:ext cx="8893175" cy="14652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sk-SK" dirty="0" smtClean="0"/>
              <a:t>Pre spojité náhodne javy je potrebné zaviesť mieru, ktorá by nám vyjadrila, s akou pravdepodobnosťou sa jav „trafí“ do určitého intervalu. Napríklad priemyselné a lekárske röntgeny sú konštruované na princípe brzdného žiarenia. Elektrický náboj, na ktorý pôsobí zrýchlenie, vyžaruje fotóny. Podľa toho, o koľko sa zabrzdil, má fotón vlnovú dĺžku. </a:t>
            </a:r>
            <a:endParaRPr lang="sk-SK" dirty="0"/>
          </a:p>
        </p:txBody>
      </p:sp>
      <p:pic>
        <p:nvPicPr>
          <p:cNvPr id="52229" name="Picture 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175" y="2205038"/>
            <a:ext cx="4818063" cy="43545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52230" name="Text Box 18"/>
          <p:cNvSpPr txBox="1">
            <a:spLocks noChangeArrowheads="1"/>
          </p:cNvSpPr>
          <p:nvPr/>
        </p:nvSpPr>
        <p:spPr bwMode="auto">
          <a:xfrm>
            <a:off x="107950" y="2420938"/>
            <a:ext cx="3816350" cy="4075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sk-SK" dirty="0" smtClean="0"/>
              <a:t>Bežné </a:t>
            </a:r>
            <a:r>
              <a:rPr lang="sk-SK" dirty="0" err="1" smtClean="0"/>
              <a:t>röntgenky</a:t>
            </a:r>
            <a:r>
              <a:rPr lang="sk-SK" dirty="0" smtClean="0"/>
              <a:t> najskôr nechajú elektróny urýchliť v poli o sile cca 20-50 </a:t>
            </a:r>
            <a:r>
              <a:rPr lang="sk-SK" dirty="0" err="1" smtClean="0"/>
              <a:t>kV</a:t>
            </a:r>
            <a:r>
              <a:rPr lang="sk-SK" dirty="0" smtClean="0"/>
              <a:t> a potom ich nechajú naraziť do masívnej kovovej anódy. Časť pohybovej energie elektrónu sa potom premení na </a:t>
            </a:r>
            <a:r>
              <a:rPr lang="sk-SK" dirty="0" err="1" smtClean="0"/>
              <a:t>elektromag</a:t>
            </a:r>
            <a:r>
              <a:rPr lang="sk-SK" dirty="0" smtClean="0"/>
              <a:t>- </a:t>
            </a:r>
            <a:r>
              <a:rPr lang="sk-SK" dirty="0" err="1" smtClean="0"/>
              <a:t>netické</a:t>
            </a:r>
            <a:r>
              <a:rPr lang="sk-SK" dirty="0" smtClean="0"/>
              <a:t> žiarenie – RTG.</a:t>
            </a:r>
          </a:p>
          <a:p>
            <a:pPr algn="just"/>
            <a:r>
              <a:rPr lang="sk-SK" dirty="0" smtClean="0"/>
              <a:t>Maximálna možná energia fotónu je rovnaká, ako kinetická energia elektrónu, môže ale byť i čokoľvek nižšieho. Tento jav je celkom náhodný a musí byť popísaný pravdepodobnosťou – ktorá ale musí mať nejakú spojitú formu.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548680"/>
          </a:xfrm>
        </p:spPr>
        <p:txBody>
          <a:bodyPr/>
          <a:lstStyle/>
          <a:p>
            <a:r>
              <a:rPr lang="cs-CZ" sz="2800" dirty="0" err="1" smtClean="0">
                <a:latin typeface="Arial Black" pitchFamily="34" charset="0"/>
              </a:rPr>
              <a:t>Pravdepodobnosť</a:t>
            </a:r>
            <a:r>
              <a:rPr lang="cs-CZ" sz="2800" dirty="0" smtClean="0">
                <a:latin typeface="Arial Black" pitchFamily="34" charset="0"/>
              </a:rPr>
              <a:t> náhodných </a:t>
            </a:r>
            <a:r>
              <a:rPr lang="cs-CZ" sz="2800" dirty="0" err="1" smtClean="0">
                <a:latin typeface="Arial Black" pitchFamily="34" charset="0"/>
              </a:rPr>
              <a:t>javov</a:t>
            </a:r>
            <a:endParaRPr lang="cs-CZ" sz="2800" dirty="0"/>
          </a:p>
        </p:txBody>
      </p:sp>
      <p:grpSp>
        <p:nvGrpSpPr>
          <p:cNvPr id="4" name="Group 30"/>
          <p:cNvGrpSpPr>
            <a:grpSpLocks/>
          </p:cNvGrpSpPr>
          <p:nvPr/>
        </p:nvGrpSpPr>
        <p:grpSpPr bwMode="auto">
          <a:xfrm>
            <a:off x="0" y="476672"/>
            <a:ext cx="8243888" cy="215900"/>
            <a:chOff x="0" y="436"/>
            <a:chExt cx="5193" cy="136"/>
          </a:xfrm>
        </p:grpSpPr>
        <p:sp>
          <p:nvSpPr>
            <p:cNvPr id="5" name="Line 31"/>
            <p:cNvSpPr>
              <a:spLocks noChangeShapeType="1"/>
            </p:cNvSpPr>
            <p:nvPr/>
          </p:nvSpPr>
          <p:spPr bwMode="auto">
            <a:xfrm>
              <a:off x="0" y="436"/>
              <a:ext cx="5193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oval" w="sm" len="lg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6" name="Line 32"/>
            <p:cNvSpPr>
              <a:spLocks noChangeShapeType="1"/>
            </p:cNvSpPr>
            <p:nvPr/>
          </p:nvSpPr>
          <p:spPr bwMode="auto">
            <a:xfrm>
              <a:off x="0" y="482"/>
              <a:ext cx="2835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oval" w="sm" len="lg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7" name="Line 33"/>
            <p:cNvSpPr>
              <a:spLocks noChangeShapeType="1"/>
            </p:cNvSpPr>
            <p:nvPr/>
          </p:nvSpPr>
          <p:spPr bwMode="auto">
            <a:xfrm>
              <a:off x="0" y="527"/>
              <a:ext cx="1519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oval" w="sm" len="lg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8" name="Line 34"/>
            <p:cNvSpPr>
              <a:spLocks noChangeShapeType="1"/>
            </p:cNvSpPr>
            <p:nvPr/>
          </p:nvSpPr>
          <p:spPr bwMode="auto">
            <a:xfrm>
              <a:off x="0" y="572"/>
              <a:ext cx="748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oval" w="sm" len="lg"/>
            </a:ln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10" name="Rectangle 81"/>
          <p:cNvSpPr>
            <a:spLocks noChangeArrowheads="1"/>
          </p:cNvSpPr>
          <p:nvPr/>
        </p:nvSpPr>
        <p:spPr bwMode="auto">
          <a:xfrm>
            <a:off x="539552" y="3789040"/>
            <a:ext cx="4498528" cy="258532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>
              <a:spcBef>
                <a:spcPct val="0"/>
              </a:spcBef>
            </a:pPr>
            <a:r>
              <a:rPr lang="sk-SK" b="1" dirty="0" smtClean="0"/>
              <a:t>Pravdepodobnosť</a:t>
            </a:r>
            <a:r>
              <a:rPr lang="sk-SK" dirty="0" smtClean="0"/>
              <a:t> náhodného javu je číslo, ktoré je mierou očakávania výskytu javu. Náhodným javom rozumieme opakovateľnú činnosť prevádzanú za rovnakých (alebo približne rovnakých) podmienok, ktorých výsledok je neistý a závisí na náhode. Príklady môžu byť napríklad hádzanie kockou, streľba do terča alebo losovanie lotérie. </a:t>
            </a:r>
            <a:endParaRPr lang="sk-SK" dirty="0"/>
          </a:p>
        </p:txBody>
      </p:sp>
      <p:pic>
        <p:nvPicPr>
          <p:cNvPr id="1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9036" y="3356992"/>
            <a:ext cx="3207182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6562" name="Object 2"/>
          <p:cNvGraphicFramePr>
            <a:graphicFrameLocks noChangeAspect="1"/>
          </p:cNvGraphicFramePr>
          <p:nvPr/>
        </p:nvGraphicFramePr>
        <p:xfrm>
          <a:off x="5220072" y="1268760"/>
          <a:ext cx="2772544" cy="1301646"/>
        </p:xfrm>
        <a:graphic>
          <a:graphicData uri="http://schemas.openxmlformats.org/presentationml/2006/ole">
            <p:oleObj spid="_x0000_s66562" name="Clip" r:id="rId4" imgW="4739760" imgH="2225520" progId="">
              <p:embed/>
            </p:oleObj>
          </a:graphicData>
        </a:graphic>
      </p:graphicFrame>
      <p:pic>
        <p:nvPicPr>
          <p:cNvPr id="6656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908720"/>
            <a:ext cx="3816423" cy="2680888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843" name="Group 2"/>
          <p:cNvGrpSpPr>
            <a:grpSpLocks/>
          </p:cNvGrpSpPr>
          <p:nvPr/>
        </p:nvGrpSpPr>
        <p:grpSpPr bwMode="auto">
          <a:xfrm>
            <a:off x="0" y="476250"/>
            <a:ext cx="8243888" cy="215900"/>
            <a:chOff x="0" y="436"/>
            <a:chExt cx="5193" cy="136"/>
          </a:xfrm>
        </p:grpSpPr>
        <p:sp>
          <p:nvSpPr>
            <p:cNvPr id="35859" name="Line 3"/>
            <p:cNvSpPr>
              <a:spLocks noChangeShapeType="1"/>
            </p:cNvSpPr>
            <p:nvPr/>
          </p:nvSpPr>
          <p:spPr bwMode="auto">
            <a:xfrm>
              <a:off x="0" y="436"/>
              <a:ext cx="5193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oval" w="sm" len="lg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5860" name="Line 4"/>
            <p:cNvSpPr>
              <a:spLocks noChangeShapeType="1"/>
            </p:cNvSpPr>
            <p:nvPr/>
          </p:nvSpPr>
          <p:spPr bwMode="auto">
            <a:xfrm>
              <a:off x="0" y="482"/>
              <a:ext cx="2835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oval" w="sm" len="lg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5861" name="Line 5"/>
            <p:cNvSpPr>
              <a:spLocks noChangeShapeType="1"/>
            </p:cNvSpPr>
            <p:nvPr/>
          </p:nvSpPr>
          <p:spPr bwMode="auto">
            <a:xfrm>
              <a:off x="0" y="527"/>
              <a:ext cx="1519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oval" w="sm" len="lg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5862" name="Line 6"/>
            <p:cNvSpPr>
              <a:spLocks noChangeShapeType="1"/>
            </p:cNvSpPr>
            <p:nvPr/>
          </p:nvSpPr>
          <p:spPr bwMode="auto">
            <a:xfrm>
              <a:off x="0" y="572"/>
              <a:ext cx="748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oval" w="sm" len="lg"/>
            </a:ln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35844" name="Text Box 7"/>
          <p:cNvSpPr txBox="1">
            <a:spLocks noChangeArrowheads="1"/>
          </p:cNvSpPr>
          <p:nvPr/>
        </p:nvSpPr>
        <p:spPr bwMode="auto">
          <a:xfrm>
            <a:off x="0" y="-42863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800" dirty="0" err="1">
                <a:latin typeface="Arial Black" pitchFamily="34" charset="0"/>
              </a:rPr>
              <a:t>Poissonovo</a:t>
            </a:r>
            <a:r>
              <a:rPr lang="cs-CZ" sz="2800" dirty="0">
                <a:latin typeface="Arial Black" pitchFamily="34" charset="0"/>
              </a:rPr>
              <a:t> </a:t>
            </a:r>
            <a:r>
              <a:rPr lang="cs-CZ" sz="2800" dirty="0" err="1" smtClean="0">
                <a:latin typeface="Arial Black" pitchFamily="34" charset="0"/>
              </a:rPr>
              <a:t>rozdelenie</a:t>
            </a:r>
            <a:endParaRPr lang="cs-CZ" sz="2800" dirty="0">
              <a:latin typeface="Arial Black" pitchFamily="34" charset="0"/>
            </a:endParaRPr>
          </a:p>
        </p:txBody>
      </p:sp>
      <p:graphicFrame>
        <p:nvGraphicFramePr>
          <p:cNvPr id="35842" name="Object 12"/>
          <p:cNvGraphicFramePr>
            <a:graphicFrameLocks noChangeAspect="1"/>
          </p:cNvGraphicFramePr>
          <p:nvPr/>
        </p:nvGraphicFramePr>
        <p:xfrm>
          <a:off x="1979613" y="908050"/>
          <a:ext cx="2640012" cy="977900"/>
        </p:xfrm>
        <a:graphic>
          <a:graphicData uri="http://schemas.openxmlformats.org/presentationml/2006/ole">
            <p:oleObj spid="_x0000_s35842" name="Rovnice" r:id="rId3" imgW="1231560" imgH="431640" progId="Equation.3">
              <p:embed/>
            </p:oleObj>
          </a:graphicData>
        </a:graphic>
      </p:graphicFrame>
      <p:grpSp>
        <p:nvGrpSpPr>
          <p:cNvPr id="35845" name="Group 16"/>
          <p:cNvGrpSpPr>
            <a:grpSpLocks/>
          </p:cNvGrpSpPr>
          <p:nvPr/>
        </p:nvGrpSpPr>
        <p:grpSpPr bwMode="auto">
          <a:xfrm>
            <a:off x="6588125" y="692150"/>
            <a:ext cx="2160588" cy="2808288"/>
            <a:chOff x="3560" y="618"/>
            <a:chExt cx="1361" cy="1769"/>
          </a:xfrm>
        </p:grpSpPr>
        <p:sp>
          <p:nvSpPr>
            <p:cNvPr id="35856" name="Rectangle 15"/>
            <p:cNvSpPr>
              <a:spLocks noChangeArrowheads="1"/>
            </p:cNvSpPr>
            <p:nvPr/>
          </p:nvSpPr>
          <p:spPr bwMode="auto">
            <a:xfrm>
              <a:off x="3606" y="618"/>
              <a:ext cx="1270" cy="1769"/>
            </a:xfrm>
            <a:prstGeom prst="rect">
              <a:avLst/>
            </a:prstGeom>
            <a:solidFill>
              <a:schemeClr val="bg1"/>
            </a:solidFill>
            <a:ln w="28575" algn="ctr">
              <a:solidFill>
                <a:srgbClr val="8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cs-CZ"/>
            </a:p>
          </p:txBody>
        </p:sp>
        <p:pic>
          <p:nvPicPr>
            <p:cNvPr id="35857" name="Picture 1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651" y="659"/>
              <a:ext cx="1200" cy="141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sp>
          <p:nvSpPr>
            <p:cNvPr id="35858" name="Rectangle 14"/>
            <p:cNvSpPr>
              <a:spLocks noChangeArrowheads="1"/>
            </p:cNvSpPr>
            <p:nvPr/>
          </p:nvSpPr>
          <p:spPr bwMode="auto">
            <a:xfrm>
              <a:off x="3560" y="2044"/>
              <a:ext cx="1361" cy="32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cs-CZ" sz="1400" b="1"/>
                <a:t>Siméon-Denis Poisson</a:t>
              </a:r>
              <a:r>
                <a:rPr lang="cs-CZ" sz="1400"/>
                <a:t> </a:t>
              </a:r>
            </a:p>
            <a:p>
              <a:pPr>
                <a:spcBef>
                  <a:spcPct val="0"/>
                </a:spcBef>
              </a:pPr>
              <a:r>
                <a:rPr lang="cs-CZ" sz="1400"/>
                <a:t>1781 - 1840</a:t>
              </a:r>
            </a:p>
          </p:txBody>
        </p:sp>
      </p:grpSp>
      <p:sp>
        <p:nvSpPr>
          <p:cNvPr id="35846" name="Text Box 17"/>
          <p:cNvSpPr txBox="1">
            <a:spLocks noChangeArrowheads="1"/>
          </p:cNvSpPr>
          <p:nvPr/>
        </p:nvSpPr>
        <p:spPr bwMode="auto">
          <a:xfrm>
            <a:off x="107950" y="2060575"/>
            <a:ext cx="6335713" cy="9159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sk-SK" dirty="0" smtClean="0"/>
              <a:t>Toto je výraz pre </a:t>
            </a:r>
            <a:r>
              <a:rPr lang="sk-SK" dirty="0" err="1" smtClean="0"/>
              <a:t>Poissonovo</a:t>
            </a:r>
            <a:r>
              <a:rPr lang="sk-SK" dirty="0" smtClean="0"/>
              <a:t> rozdelenie – hustota </a:t>
            </a:r>
            <a:r>
              <a:rPr lang="sk-SK" dirty="0" err="1" smtClean="0"/>
              <a:t>pravde-podobnosti</a:t>
            </a:r>
            <a:r>
              <a:rPr lang="sk-SK" dirty="0" smtClean="0"/>
              <a:t>, že sa v časovom intervale o dĺžke </a:t>
            </a:r>
            <a:r>
              <a:rPr lang="sk-SK" i="1" dirty="0" smtClean="0"/>
              <a:t>t</a:t>
            </a:r>
            <a:r>
              <a:rPr lang="sk-SK" dirty="0" smtClean="0"/>
              <a:t> rozpadne práve </a:t>
            </a:r>
            <a:r>
              <a:rPr lang="sk-SK" i="1" dirty="0" smtClean="0"/>
              <a:t>n</a:t>
            </a:r>
            <a:r>
              <a:rPr lang="sk-SK" dirty="0" smtClean="0"/>
              <a:t> častíc.</a:t>
            </a:r>
            <a:endParaRPr lang="sk-SK" dirty="0"/>
          </a:p>
        </p:txBody>
      </p:sp>
      <p:grpSp>
        <p:nvGrpSpPr>
          <p:cNvPr id="35847" name="Group 26"/>
          <p:cNvGrpSpPr>
            <a:grpSpLocks/>
          </p:cNvGrpSpPr>
          <p:nvPr/>
        </p:nvGrpSpPr>
        <p:grpSpPr bwMode="auto">
          <a:xfrm>
            <a:off x="0" y="2997200"/>
            <a:ext cx="6588125" cy="3816350"/>
            <a:chOff x="0" y="1888"/>
            <a:chExt cx="4150" cy="2404"/>
          </a:xfrm>
        </p:grpSpPr>
        <p:pic>
          <p:nvPicPr>
            <p:cNvPr id="35849" name="Picture 18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04" y="1911"/>
              <a:ext cx="3901" cy="224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sp>
          <p:nvSpPr>
            <p:cNvPr id="35850" name="Text Box 19"/>
            <p:cNvSpPr txBox="1">
              <a:spLocks noChangeArrowheads="1"/>
            </p:cNvSpPr>
            <p:nvPr/>
          </p:nvSpPr>
          <p:spPr bwMode="auto">
            <a:xfrm>
              <a:off x="3243" y="4119"/>
              <a:ext cx="907" cy="17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cs-CZ" sz="1200" b="1" dirty="0"/>
                <a:t>počet </a:t>
              </a:r>
              <a:r>
                <a:rPr lang="cs-CZ" sz="1200" b="1" dirty="0" smtClean="0"/>
                <a:t>častíc </a:t>
              </a:r>
              <a:r>
                <a:rPr lang="cs-CZ" sz="1200" b="1" dirty="0"/>
                <a:t>(n)</a:t>
              </a:r>
            </a:p>
          </p:txBody>
        </p:sp>
        <p:sp>
          <p:nvSpPr>
            <p:cNvPr id="35851" name="Text Box 20"/>
            <p:cNvSpPr txBox="1">
              <a:spLocks noChangeArrowheads="1"/>
            </p:cNvSpPr>
            <p:nvPr/>
          </p:nvSpPr>
          <p:spPr bwMode="auto">
            <a:xfrm>
              <a:off x="0" y="1888"/>
              <a:ext cx="272" cy="17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cs-CZ" sz="1200" b="1"/>
                <a:t>p</a:t>
              </a:r>
            </a:p>
          </p:txBody>
        </p:sp>
        <p:sp>
          <p:nvSpPr>
            <p:cNvPr id="35852" name="Rectangle 22"/>
            <p:cNvSpPr>
              <a:spLocks noChangeArrowheads="1"/>
            </p:cNvSpPr>
            <p:nvPr/>
          </p:nvSpPr>
          <p:spPr bwMode="auto">
            <a:xfrm>
              <a:off x="3016" y="2296"/>
              <a:ext cx="136" cy="408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cs-CZ"/>
            </a:p>
          </p:txBody>
        </p:sp>
        <p:sp>
          <p:nvSpPr>
            <p:cNvPr id="35853" name="Text Box 21"/>
            <p:cNvSpPr txBox="1">
              <a:spLocks noChangeArrowheads="1"/>
            </p:cNvSpPr>
            <p:nvPr/>
          </p:nvSpPr>
          <p:spPr bwMode="auto">
            <a:xfrm>
              <a:off x="2925" y="2296"/>
              <a:ext cx="227" cy="17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l-GR" sz="1200" b="1">
                  <a:cs typeface="Arial" charset="0"/>
                </a:rPr>
                <a:t>μ</a:t>
              </a:r>
              <a:r>
                <a:rPr lang="cs-CZ" sz="1200" b="1">
                  <a:cs typeface="Arial" charset="0"/>
                </a:rPr>
                <a:t>t</a:t>
              </a:r>
              <a:endParaRPr lang="el-GR" sz="1200" b="1">
                <a:cs typeface="Arial" charset="0"/>
              </a:endParaRPr>
            </a:p>
          </p:txBody>
        </p:sp>
        <p:sp>
          <p:nvSpPr>
            <p:cNvPr id="35854" name="Text Box 23"/>
            <p:cNvSpPr txBox="1">
              <a:spLocks noChangeArrowheads="1"/>
            </p:cNvSpPr>
            <p:nvPr/>
          </p:nvSpPr>
          <p:spPr bwMode="auto">
            <a:xfrm>
              <a:off x="2925" y="2395"/>
              <a:ext cx="227" cy="17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l-GR" sz="1200" b="1">
                  <a:cs typeface="Arial" charset="0"/>
                </a:rPr>
                <a:t>μ</a:t>
              </a:r>
              <a:r>
                <a:rPr lang="cs-CZ" sz="1200" b="1">
                  <a:cs typeface="Arial" charset="0"/>
                </a:rPr>
                <a:t>t</a:t>
              </a:r>
              <a:endParaRPr lang="el-GR" sz="1200" b="1">
                <a:cs typeface="Arial" charset="0"/>
              </a:endParaRPr>
            </a:p>
          </p:txBody>
        </p:sp>
        <p:sp>
          <p:nvSpPr>
            <p:cNvPr id="35855" name="Text Box 24"/>
            <p:cNvSpPr txBox="1">
              <a:spLocks noChangeArrowheads="1"/>
            </p:cNvSpPr>
            <p:nvPr/>
          </p:nvSpPr>
          <p:spPr bwMode="auto">
            <a:xfrm>
              <a:off x="2925" y="2523"/>
              <a:ext cx="227" cy="17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l-GR" sz="1200" b="1">
                  <a:cs typeface="Arial" charset="0"/>
                </a:rPr>
                <a:t>μ</a:t>
              </a:r>
              <a:r>
                <a:rPr lang="cs-CZ" sz="1200" b="1">
                  <a:cs typeface="Arial" charset="0"/>
                </a:rPr>
                <a:t>t</a:t>
              </a:r>
              <a:endParaRPr lang="el-GR" sz="1200" b="1">
                <a:cs typeface="Arial" charset="0"/>
              </a:endParaRPr>
            </a:p>
          </p:txBody>
        </p:sp>
      </p:grpSp>
      <p:sp>
        <p:nvSpPr>
          <p:cNvPr id="35848" name="Text Box 25"/>
          <p:cNvSpPr txBox="1">
            <a:spLocks noChangeArrowheads="1"/>
          </p:cNvSpPr>
          <p:nvPr/>
        </p:nvSpPr>
        <p:spPr bwMode="auto">
          <a:xfrm>
            <a:off x="6659563" y="3789363"/>
            <a:ext cx="2233612" cy="230832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sk-SK" sz="1600" dirty="0" smtClean="0"/>
              <a:t>Pre pevne daný počet častíc a premenný čas je rozdelenie spojité, ak zafixujeme ale čas a meníme počet čas- </a:t>
            </a:r>
            <a:r>
              <a:rPr lang="sk-SK" sz="1600" dirty="0" err="1" smtClean="0"/>
              <a:t>tíc</a:t>
            </a:r>
            <a:r>
              <a:rPr lang="sk-SK" sz="1600" dirty="0" smtClean="0"/>
              <a:t>, problém sa stane diskrétnym (obdobne ako pravdepodobnosti hodu kockou).</a:t>
            </a:r>
            <a:endParaRPr lang="sk-SK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867" name="Group 2"/>
          <p:cNvGrpSpPr>
            <a:grpSpLocks/>
          </p:cNvGrpSpPr>
          <p:nvPr/>
        </p:nvGrpSpPr>
        <p:grpSpPr bwMode="auto">
          <a:xfrm>
            <a:off x="0" y="476250"/>
            <a:ext cx="8243888" cy="215900"/>
            <a:chOff x="0" y="436"/>
            <a:chExt cx="5193" cy="136"/>
          </a:xfrm>
        </p:grpSpPr>
        <p:sp>
          <p:nvSpPr>
            <p:cNvPr id="36875" name="Line 3"/>
            <p:cNvSpPr>
              <a:spLocks noChangeShapeType="1"/>
            </p:cNvSpPr>
            <p:nvPr/>
          </p:nvSpPr>
          <p:spPr bwMode="auto">
            <a:xfrm>
              <a:off x="0" y="436"/>
              <a:ext cx="5193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oval" w="sm" len="lg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6876" name="Line 4"/>
            <p:cNvSpPr>
              <a:spLocks noChangeShapeType="1"/>
            </p:cNvSpPr>
            <p:nvPr/>
          </p:nvSpPr>
          <p:spPr bwMode="auto">
            <a:xfrm>
              <a:off x="0" y="482"/>
              <a:ext cx="2835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oval" w="sm" len="lg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6877" name="Line 5"/>
            <p:cNvSpPr>
              <a:spLocks noChangeShapeType="1"/>
            </p:cNvSpPr>
            <p:nvPr/>
          </p:nvSpPr>
          <p:spPr bwMode="auto">
            <a:xfrm>
              <a:off x="0" y="527"/>
              <a:ext cx="1519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oval" w="sm" len="lg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6878" name="Line 6"/>
            <p:cNvSpPr>
              <a:spLocks noChangeShapeType="1"/>
            </p:cNvSpPr>
            <p:nvPr/>
          </p:nvSpPr>
          <p:spPr bwMode="auto">
            <a:xfrm>
              <a:off x="0" y="572"/>
              <a:ext cx="748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oval" w="sm" len="lg"/>
            </a:ln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36868" name="Text Box 7"/>
          <p:cNvSpPr txBox="1">
            <a:spLocks noChangeArrowheads="1"/>
          </p:cNvSpPr>
          <p:nvPr/>
        </p:nvSpPr>
        <p:spPr bwMode="auto">
          <a:xfrm>
            <a:off x="0" y="-42863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800" dirty="0" err="1">
                <a:latin typeface="Arial Black" pitchFamily="34" charset="0"/>
              </a:rPr>
              <a:t>Gaussovo</a:t>
            </a:r>
            <a:r>
              <a:rPr lang="cs-CZ" sz="2800" dirty="0">
                <a:latin typeface="Arial Black" pitchFamily="34" charset="0"/>
              </a:rPr>
              <a:t> </a:t>
            </a:r>
            <a:r>
              <a:rPr lang="cs-CZ" sz="2800" dirty="0" err="1" smtClean="0">
                <a:latin typeface="Arial Black" pitchFamily="34" charset="0"/>
              </a:rPr>
              <a:t>rozdelenie</a:t>
            </a:r>
            <a:endParaRPr lang="cs-CZ" sz="2800" dirty="0">
              <a:latin typeface="Arial Black" pitchFamily="34" charset="0"/>
            </a:endParaRPr>
          </a:p>
        </p:txBody>
      </p:sp>
      <p:grpSp>
        <p:nvGrpSpPr>
          <p:cNvPr id="3" name="Group 104"/>
          <p:cNvGrpSpPr>
            <a:grpSpLocks/>
          </p:cNvGrpSpPr>
          <p:nvPr/>
        </p:nvGrpSpPr>
        <p:grpSpPr bwMode="auto">
          <a:xfrm>
            <a:off x="179388" y="846138"/>
            <a:ext cx="1800225" cy="2654300"/>
            <a:chOff x="2562" y="799"/>
            <a:chExt cx="1134" cy="1679"/>
          </a:xfrm>
        </p:grpSpPr>
        <p:sp>
          <p:nvSpPr>
            <p:cNvPr id="36872" name="Rectangle 105"/>
            <p:cNvSpPr>
              <a:spLocks noChangeArrowheads="1"/>
            </p:cNvSpPr>
            <p:nvPr/>
          </p:nvSpPr>
          <p:spPr bwMode="auto">
            <a:xfrm>
              <a:off x="2562" y="799"/>
              <a:ext cx="1134" cy="1679"/>
            </a:xfrm>
            <a:prstGeom prst="rect">
              <a:avLst/>
            </a:prstGeom>
            <a:solidFill>
              <a:schemeClr val="bg1"/>
            </a:solidFill>
            <a:ln w="19050" algn="ctr">
              <a:solidFill>
                <a:srgbClr val="800000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cs-CZ"/>
            </a:p>
          </p:txBody>
        </p:sp>
        <p:pic>
          <p:nvPicPr>
            <p:cNvPr id="36873" name="Picture 106" descr="gauss_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631" y="890"/>
              <a:ext cx="990" cy="1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6874" name="Text Box 107"/>
            <p:cNvSpPr txBox="1">
              <a:spLocks noChangeArrowheads="1"/>
            </p:cNvSpPr>
            <p:nvPr/>
          </p:nvSpPr>
          <p:spPr bwMode="auto">
            <a:xfrm>
              <a:off x="2562" y="2116"/>
              <a:ext cx="1134" cy="34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cs-CZ" sz="1200" b="1" dirty="0"/>
                <a:t>Karl Friedrich Gauss</a:t>
              </a:r>
            </a:p>
            <a:p>
              <a:r>
                <a:rPr lang="cs-CZ" sz="1200" dirty="0"/>
                <a:t>1777-1855 </a:t>
              </a:r>
            </a:p>
          </p:txBody>
        </p:sp>
      </p:grpSp>
      <p:pic>
        <p:nvPicPr>
          <p:cNvPr id="36870" name="Picture 111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3635375" y="2708275"/>
            <a:ext cx="5262563" cy="3946525"/>
          </a:xfrm>
          <a:noFill/>
        </p:spPr>
      </p:pic>
      <p:graphicFrame>
        <p:nvGraphicFramePr>
          <p:cNvPr id="36866" name="Object 117"/>
          <p:cNvGraphicFramePr>
            <a:graphicFrameLocks noChangeAspect="1"/>
          </p:cNvGraphicFramePr>
          <p:nvPr/>
        </p:nvGraphicFramePr>
        <p:xfrm>
          <a:off x="250825" y="4292600"/>
          <a:ext cx="3074988" cy="1122363"/>
        </p:xfrm>
        <a:graphic>
          <a:graphicData uri="http://schemas.openxmlformats.org/presentationml/2006/ole">
            <p:oleObj spid="_x0000_s36866" name="Rovnice" r:id="rId5" imgW="1434960" imgH="495000" progId="Equation.3">
              <p:embed/>
            </p:oleObj>
          </a:graphicData>
        </a:graphic>
      </p:graphicFrame>
      <p:sp>
        <p:nvSpPr>
          <p:cNvPr id="36871" name="Text Box 118"/>
          <p:cNvSpPr txBox="1">
            <a:spLocks noChangeArrowheads="1"/>
          </p:cNvSpPr>
          <p:nvPr/>
        </p:nvSpPr>
        <p:spPr bwMode="auto">
          <a:xfrm>
            <a:off x="2124075" y="836613"/>
            <a:ext cx="6769100" cy="13446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sk-SK" sz="1600" dirty="0" err="1" smtClean="0"/>
              <a:t>Gaussovo</a:t>
            </a:r>
            <a:r>
              <a:rPr lang="sk-SK" sz="1600" dirty="0" smtClean="0"/>
              <a:t> normálne rozdelenie je jedno z najdôležitejších štatistických rozdelení vôbec. Popisuje napríklad chyby pri meraní – opakovane meraná veličina o tej istej hodnote vykáže na prístrojoch toto rozdelenie. Rozdelenie je opísané konštantami </a:t>
            </a:r>
            <a:r>
              <a:rPr lang="sk-SK" sz="1600" dirty="0" smtClean="0">
                <a:cs typeface="Arial" charset="0"/>
              </a:rPr>
              <a:t>μ (poloha maxima na osi x) a σ (</a:t>
            </a:r>
            <a:r>
              <a:rPr lang="sk-SK" sz="1600" dirty="0" err="1" smtClean="0">
                <a:cs typeface="Arial" charset="0"/>
              </a:rPr>
              <a:t>pološírka</a:t>
            </a:r>
            <a:r>
              <a:rPr lang="sk-SK" sz="1600" dirty="0" smtClean="0">
                <a:cs typeface="Arial" charset="0"/>
              </a:rPr>
              <a:t> krivky v </a:t>
            </a:r>
            <a:r>
              <a:rPr lang="sk-SK" sz="1600" b="1" i="1" dirty="0" smtClean="0">
                <a:cs typeface="Arial" charset="0"/>
              </a:rPr>
              <a:t>približne</a:t>
            </a:r>
            <a:r>
              <a:rPr lang="sk-SK" sz="1600" dirty="0" smtClean="0">
                <a:cs typeface="Arial" charset="0"/>
              </a:rPr>
              <a:t> polovici výšky).</a:t>
            </a:r>
            <a:r>
              <a:rPr lang="sk-SK" dirty="0" smtClean="0"/>
              <a:t> 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0"/>
            <a:ext cx="8686800" cy="908720"/>
          </a:xfrm>
        </p:spPr>
        <p:txBody>
          <a:bodyPr/>
          <a:lstStyle/>
          <a:p>
            <a:r>
              <a:rPr lang="sk-SK" sz="2500" b="1" dirty="0" smtClean="0">
                <a:latin typeface="Arial Black" pitchFamily="34" charset="0"/>
              </a:rPr>
              <a:t>BINOMICKÉ ROZDELENIE PRAVDEPODOBNOSTI</a:t>
            </a:r>
            <a:r>
              <a:rPr lang="sk-SK" sz="2800" b="1" dirty="0" smtClean="0">
                <a:latin typeface="Arial Black" pitchFamily="34" charset="0"/>
              </a:rPr>
              <a:t/>
            </a:r>
            <a:br>
              <a:rPr lang="sk-SK" sz="2800" b="1" dirty="0" smtClean="0">
                <a:latin typeface="Arial Black" pitchFamily="34" charset="0"/>
              </a:rPr>
            </a:br>
            <a:r>
              <a:rPr lang="sk-SK" sz="2800" b="1" dirty="0" err="1" smtClean="0">
                <a:latin typeface="Arial Black" pitchFamily="34" charset="0"/>
              </a:rPr>
              <a:t>Bernoulliho</a:t>
            </a:r>
            <a:r>
              <a:rPr lang="sk-SK" sz="2800" b="1" dirty="0" smtClean="0">
                <a:latin typeface="Arial Black" pitchFamily="34" charset="0"/>
              </a:rPr>
              <a:t> schéma</a:t>
            </a:r>
            <a:endParaRPr lang="sk-SK" sz="2800" dirty="0">
              <a:latin typeface="Arial Black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762872" cy="2908919"/>
          </a:xfrm>
        </p:spPr>
        <p:txBody>
          <a:bodyPr/>
          <a:lstStyle/>
          <a:p>
            <a:pPr>
              <a:buNone/>
            </a:pPr>
            <a:r>
              <a:rPr lang="sk-SK" sz="1800" b="1" i="1" dirty="0" smtClean="0"/>
              <a:t>je určené poradie javov</a:t>
            </a:r>
            <a:endParaRPr lang="sk-SK" sz="1800" dirty="0" smtClean="0"/>
          </a:p>
          <a:p>
            <a:r>
              <a:rPr lang="sk-SK" sz="1800" dirty="0" smtClean="0"/>
              <a:t>nastane jav: </a:t>
            </a:r>
            <a:r>
              <a:rPr lang="sk-SK" sz="1800" b="1" i="1" dirty="0" smtClean="0"/>
              <a:t>A</a:t>
            </a:r>
          </a:p>
          <a:p>
            <a:r>
              <a:rPr lang="sk-SK" sz="1800" dirty="0" smtClean="0"/>
              <a:t>nenastane jav: </a:t>
            </a:r>
            <a:r>
              <a:rPr lang="sk-SK" sz="1800" b="1" i="1" dirty="0" smtClean="0"/>
              <a:t>A</a:t>
            </a:r>
          </a:p>
          <a:p>
            <a:r>
              <a:rPr lang="sk-SK" sz="1800" dirty="0" smtClean="0"/>
              <a:t>počet pokusov celkom: </a:t>
            </a:r>
            <a:r>
              <a:rPr lang="sk-SK" sz="1800" b="1" i="1" dirty="0" smtClean="0"/>
              <a:t>n</a:t>
            </a:r>
          </a:p>
          <a:p>
            <a:r>
              <a:rPr lang="sk-SK" sz="1800" dirty="0" smtClean="0"/>
              <a:t>počet pokusov jav </a:t>
            </a:r>
            <a:r>
              <a:rPr lang="sk-SK" sz="1800" b="1" i="1" dirty="0" smtClean="0"/>
              <a:t>A nastane: x</a:t>
            </a:r>
          </a:p>
          <a:p>
            <a:r>
              <a:rPr lang="sk-SK" sz="1800" dirty="0" smtClean="0"/>
              <a:t>počet pokusov jav </a:t>
            </a:r>
            <a:r>
              <a:rPr lang="sk-SK" sz="1800" b="1" i="1" dirty="0" smtClean="0"/>
              <a:t>A nastane: n – x</a:t>
            </a:r>
          </a:p>
          <a:p>
            <a:r>
              <a:rPr lang="sk-SK" sz="1800" dirty="0" smtClean="0"/>
              <a:t>pravdepodobnosť, že jav </a:t>
            </a:r>
            <a:r>
              <a:rPr lang="sk-SK" sz="1800" b="1" i="1" dirty="0" smtClean="0"/>
              <a:t>A nastane: p</a:t>
            </a:r>
          </a:p>
          <a:p>
            <a:r>
              <a:rPr lang="sk-SK" sz="1800" dirty="0" smtClean="0"/>
              <a:t>pravdepodobnosť, že jav </a:t>
            </a:r>
            <a:r>
              <a:rPr lang="sk-SK" sz="1800" b="1" i="1" dirty="0" smtClean="0"/>
              <a:t>A nastane: q</a:t>
            </a:r>
            <a:endParaRPr lang="sk-SK" sz="1800" dirty="0"/>
          </a:p>
        </p:txBody>
      </p:sp>
      <p:pic>
        <p:nvPicPr>
          <p:cNvPr id="8601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4869160"/>
            <a:ext cx="3248025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022" name="Picture 6" descr="Portrét Jacoba Bernoullih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1772816"/>
            <a:ext cx="1905000" cy="2886076"/>
          </a:xfrm>
          <a:prstGeom prst="rect">
            <a:avLst/>
          </a:prstGeom>
          <a:noFill/>
        </p:spPr>
      </p:pic>
      <p:sp>
        <p:nvSpPr>
          <p:cNvPr id="9" name="Obdélník 8"/>
          <p:cNvSpPr/>
          <p:nvPr/>
        </p:nvSpPr>
        <p:spPr>
          <a:xfrm>
            <a:off x="5796136" y="5013176"/>
            <a:ext cx="191590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b="1" dirty="0" err="1" smtClean="0"/>
              <a:t>Jacob</a:t>
            </a:r>
            <a:r>
              <a:rPr lang="cs-CZ" sz="1600" b="1" dirty="0" smtClean="0"/>
              <a:t> Bernoulli 1655 - 1705</a:t>
            </a:r>
            <a:endParaRPr lang="cs-CZ" sz="16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418058"/>
          </a:xfrm>
        </p:spPr>
        <p:txBody>
          <a:bodyPr/>
          <a:lstStyle/>
          <a:p>
            <a:r>
              <a:rPr lang="cs-CZ" sz="2800" dirty="0" err="1" smtClean="0">
                <a:latin typeface="Arial Black" pitchFamily="34" charset="0"/>
              </a:rPr>
              <a:t>Galtonova</a:t>
            </a:r>
            <a:r>
              <a:rPr lang="cs-CZ" sz="2800" dirty="0" smtClean="0">
                <a:latin typeface="Arial Black" pitchFamily="34" charset="0"/>
              </a:rPr>
              <a:t> </a:t>
            </a:r>
            <a:r>
              <a:rPr lang="cs-CZ" sz="2800" dirty="0" err="1" smtClean="0">
                <a:latin typeface="Arial Black" pitchFamily="34" charset="0"/>
              </a:rPr>
              <a:t>doska</a:t>
            </a:r>
            <a:endParaRPr lang="cs-CZ" sz="2800" dirty="0">
              <a:latin typeface="Arial Black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251520" y="764705"/>
            <a:ext cx="8568952" cy="2016223"/>
          </a:xfrm>
        </p:spPr>
        <p:txBody>
          <a:bodyPr/>
          <a:lstStyle/>
          <a:p>
            <a:pPr algn="just">
              <a:buNone/>
            </a:pPr>
            <a:r>
              <a:rPr lang="sk-SK" sz="2000" dirty="0" err="1" smtClean="0"/>
              <a:t>Galtonova</a:t>
            </a:r>
            <a:r>
              <a:rPr lang="sk-SK" sz="2000" dirty="0" smtClean="0"/>
              <a:t> doska je nástroj popísaný v roku 1889 lordom </a:t>
            </a:r>
            <a:r>
              <a:rPr lang="sk-SK" sz="2000" dirty="0" err="1" smtClean="0"/>
              <a:t>Francisom</a:t>
            </a:r>
            <a:r>
              <a:rPr lang="sk-SK" sz="2000" dirty="0" smtClean="0"/>
              <a:t> </a:t>
            </a:r>
            <a:r>
              <a:rPr lang="sk-SK" sz="2000" dirty="0" err="1" smtClean="0"/>
              <a:t>Galtonom</a:t>
            </a:r>
            <a:r>
              <a:rPr lang="sk-SK" sz="2000" dirty="0" smtClean="0"/>
              <a:t>. Pozostáva zo šikmej dosky, na ktorej je v siedmich radoch nabitých do tvaru rovnostranného trojuholníka postupne 1, 2, 3, ..., 7 kolíkov. Guľka po spustení po doske naráža na kolíky, ktoré ju odrazia vpravo alebo vľavo s pravdepodobnosťou 0,5. Guľka končí svoju dráhu v jednej z ôsmich </a:t>
            </a:r>
            <a:r>
              <a:rPr lang="sk-SK" sz="2000" dirty="0" err="1" smtClean="0"/>
              <a:t>priehradok</a:t>
            </a:r>
            <a:r>
              <a:rPr lang="sk-SK" sz="2000" dirty="0" smtClean="0"/>
              <a:t> očíslovaných 0, 1, 2, ..., 7.</a:t>
            </a:r>
            <a:endParaRPr lang="cs-CZ" sz="2000" dirty="0" smtClean="0"/>
          </a:p>
          <a:p>
            <a:pPr algn="just">
              <a:buNone/>
            </a:pPr>
            <a:endParaRPr lang="sk-SK" sz="2000" dirty="0"/>
          </a:p>
        </p:txBody>
      </p:sp>
      <p:pic>
        <p:nvPicPr>
          <p:cNvPr id="89089" name="Picture 1"/>
          <p:cNvPicPr>
            <a:picLocks noChangeAspect="1" noChangeArrowheads="1"/>
          </p:cNvPicPr>
          <p:nvPr/>
        </p:nvPicPr>
        <p:blipFill>
          <a:blip r:embed="rId2" cstate="print"/>
          <a:srcRect r="32530"/>
          <a:stretch>
            <a:fillRect/>
          </a:stretch>
        </p:blipFill>
        <p:spPr bwMode="auto">
          <a:xfrm>
            <a:off x="971600" y="2639189"/>
            <a:ext cx="4032448" cy="4218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ovéPole 7"/>
          <p:cNvSpPr txBox="1"/>
          <p:nvPr/>
        </p:nvSpPr>
        <p:spPr>
          <a:xfrm>
            <a:off x="4932040" y="5805264"/>
            <a:ext cx="40324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1600" dirty="0" smtClean="0"/>
              <a:t>- počet </a:t>
            </a:r>
            <a:r>
              <a:rPr lang="cs-CZ" sz="1600" dirty="0" err="1" smtClean="0"/>
              <a:t>dráh</a:t>
            </a:r>
            <a:r>
              <a:rPr lang="cs-CZ" sz="1600" dirty="0" smtClean="0"/>
              <a:t> </a:t>
            </a:r>
            <a:r>
              <a:rPr lang="cs-CZ" sz="1600" dirty="0" err="1" smtClean="0"/>
              <a:t>idúcich</a:t>
            </a:r>
            <a:r>
              <a:rPr lang="cs-CZ" sz="1600" dirty="0" smtClean="0"/>
              <a:t> do </a:t>
            </a:r>
            <a:r>
              <a:rPr lang="cs-CZ" sz="1600" dirty="0" err="1" smtClean="0"/>
              <a:t>tejto</a:t>
            </a:r>
            <a:r>
              <a:rPr lang="cs-CZ" sz="1600" dirty="0" smtClean="0"/>
              <a:t> </a:t>
            </a:r>
            <a:r>
              <a:rPr lang="cs-CZ" sz="1600" dirty="0" err="1" smtClean="0"/>
              <a:t>priehradky</a:t>
            </a:r>
            <a:endParaRPr lang="cs-CZ" sz="1600" dirty="0"/>
          </a:p>
        </p:txBody>
      </p:sp>
      <p:sp>
        <p:nvSpPr>
          <p:cNvPr id="9" name="TextovéPole 8"/>
          <p:cNvSpPr txBox="1"/>
          <p:nvPr/>
        </p:nvSpPr>
        <p:spPr>
          <a:xfrm>
            <a:off x="4932040" y="6381328"/>
            <a:ext cx="17475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 smtClean="0"/>
              <a:t>- číslo </a:t>
            </a:r>
            <a:r>
              <a:rPr lang="cs-CZ" sz="1600" dirty="0" err="1" smtClean="0"/>
              <a:t>priehradky</a:t>
            </a:r>
            <a:endParaRPr lang="cs-CZ" sz="1600" dirty="0"/>
          </a:p>
        </p:txBody>
      </p:sp>
      <p:pic>
        <p:nvPicPr>
          <p:cNvPr id="890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2636912"/>
            <a:ext cx="2736304" cy="3177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634082"/>
          </a:xfrm>
        </p:spPr>
        <p:txBody>
          <a:bodyPr/>
          <a:lstStyle/>
          <a:p>
            <a:r>
              <a:rPr lang="cs-CZ" sz="2800" dirty="0" err="1" smtClean="0">
                <a:latin typeface="Arial Black" pitchFamily="34" charset="0"/>
              </a:rPr>
              <a:t>Pascalov</a:t>
            </a:r>
            <a:r>
              <a:rPr lang="cs-CZ" sz="2800" dirty="0" smtClean="0">
                <a:latin typeface="Arial Black" pitchFamily="34" charset="0"/>
              </a:rPr>
              <a:t> </a:t>
            </a:r>
            <a:r>
              <a:rPr lang="cs-CZ" sz="2800" dirty="0" err="1" smtClean="0">
                <a:latin typeface="Arial Black" pitchFamily="34" charset="0"/>
              </a:rPr>
              <a:t>trojuholník</a:t>
            </a:r>
            <a:endParaRPr lang="cs-CZ" sz="2800" dirty="0">
              <a:latin typeface="Arial Black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89090" name="Picture 2" descr="http://www.oskole.sk/images/zase%20niec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484785"/>
            <a:ext cx="6092872" cy="4896544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pic>
        <p:nvPicPr>
          <p:cNvPr id="890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1484784"/>
            <a:ext cx="2304256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/>
          <a:lstStyle/>
          <a:p>
            <a:pPr algn="l"/>
            <a:r>
              <a:rPr lang="cs-CZ" sz="2800" dirty="0" err="1" smtClean="0"/>
              <a:t>Príklad</a:t>
            </a:r>
            <a:r>
              <a:rPr lang="cs-CZ" sz="2800" dirty="0" smtClean="0"/>
              <a:t>:</a:t>
            </a:r>
            <a:endParaRPr lang="cs-CZ" sz="2800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/>
          <a:lstStyle/>
          <a:p>
            <a:r>
              <a:rPr lang="sk-SK" sz="2000" dirty="0" smtClean="0"/>
              <a:t>Študent má vypracovať test, ktorý obsahuje 10 otázok a ku každej z nich sú 4 odpovede, pričom práve jedna je správna. Aká je pravdepodobnosť, že študent, ktorý látku vôbec nepozná a volí odpovede náhodne, zodpovie správne aspoň 5 otázok?</a:t>
            </a:r>
          </a:p>
          <a:p>
            <a:endParaRPr lang="sk-SK" sz="1800" dirty="0" smtClean="0"/>
          </a:p>
          <a:p>
            <a:pPr>
              <a:buNone/>
            </a:pPr>
            <a:r>
              <a:rPr lang="cs-CZ" sz="1800" dirty="0" smtClean="0"/>
              <a:t>	</a:t>
            </a:r>
            <a:r>
              <a:rPr lang="pt-BR" sz="1800" dirty="0" smtClean="0"/>
              <a:t>p =  0,25 </a:t>
            </a:r>
          </a:p>
          <a:p>
            <a:pPr>
              <a:buNone/>
            </a:pPr>
            <a:r>
              <a:rPr lang="pt-BR" sz="1800" dirty="0" smtClean="0"/>
              <a:t>     q  =  0,75 </a:t>
            </a:r>
          </a:p>
          <a:p>
            <a:pPr>
              <a:buNone/>
            </a:pPr>
            <a:r>
              <a:rPr lang="pt-BR" sz="1800" dirty="0" smtClean="0"/>
              <a:t>     n  =  10 </a:t>
            </a:r>
          </a:p>
          <a:p>
            <a:pPr>
              <a:buNone/>
            </a:pPr>
            <a:r>
              <a:rPr lang="pt-BR" sz="1800" dirty="0" smtClean="0"/>
              <a:t>     x</a:t>
            </a:r>
            <a:r>
              <a:rPr lang="pt-BR" sz="1800" baseline="-25000" dirty="0" smtClean="0"/>
              <a:t>1</a:t>
            </a:r>
            <a:r>
              <a:rPr lang="pt-BR" sz="1800" dirty="0" smtClean="0"/>
              <a:t>  =  5,  x</a:t>
            </a:r>
            <a:r>
              <a:rPr lang="pt-BR" sz="1800" baseline="-25000" dirty="0" smtClean="0"/>
              <a:t>2</a:t>
            </a:r>
            <a:r>
              <a:rPr lang="pt-BR" sz="1800" dirty="0" smtClean="0"/>
              <a:t>  =  6,  x</a:t>
            </a:r>
            <a:r>
              <a:rPr lang="pt-BR" sz="1800" baseline="-25000" dirty="0" smtClean="0"/>
              <a:t>3</a:t>
            </a:r>
            <a:r>
              <a:rPr lang="pt-BR" sz="1800" dirty="0" smtClean="0"/>
              <a:t>  =  7,  x</a:t>
            </a:r>
            <a:r>
              <a:rPr lang="pt-BR" sz="1800" baseline="-25000" dirty="0" smtClean="0"/>
              <a:t>4</a:t>
            </a:r>
            <a:r>
              <a:rPr lang="pt-BR" sz="1800" dirty="0" smtClean="0"/>
              <a:t>  =  8,  x</a:t>
            </a:r>
            <a:r>
              <a:rPr lang="pt-BR" sz="1800" baseline="-25000" dirty="0" smtClean="0"/>
              <a:t>5</a:t>
            </a:r>
            <a:r>
              <a:rPr lang="pt-BR" sz="1800" dirty="0" smtClean="0"/>
              <a:t>  =  9,  x</a:t>
            </a:r>
            <a:r>
              <a:rPr lang="pt-BR" sz="1800" baseline="-25000" dirty="0" smtClean="0"/>
              <a:t>6</a:t>
            </a:r>
            <a:r>
              <a:rPr lang="pt-BR" sz="1800" dirty="0" smtClean="0"/>
              <a:t>  =  10</a:t>
            </a:r>
            <a:endParaRPr lang="cs-CZ" sz="1800" dirty="0" smtClean="0"/>
          </a:p>
          <a:p>
            <a:pPr>
              <a:buNone/>
            </a:pPr>
            <a:endParaRPr lang="cs-CZ" sz="1800" dirty="0" smtClean="0"/>
          </a:p>
          <a:p>
            <a:pPr>
              <a:buNone/>
            </a:pPr>
            <a:endParaRPr lang="sk-SK" sz="1800" dirty="0"/>
          </a:p>
        </p:txBody>
      </p:sp>
      <p:pic>
        <p:nvPicPr>
          <p:cNvPr id="8704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005064"/>
            <a:ext cx="8285406" cy="1629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4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5661248"/>
            <a:ext cx="1326958" cy="367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Obdélník 9"/>
          <p:cNvSpPr/>
          <p:nvPr/>
        </p:nvSpPr>
        <p:spPr>
          <a:xfrm>
            <a:off x="0" y="6093296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2000" dirty="0" smtClean="0"/>
              <a:t>Pravdepodobnosť, že študent zodpovie správne aspoň 5 otázok z 10 je 7,8 %.</a:t>
            </a:r>
            <a:endParaRPr lang="sk-SK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7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7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smtClean="0"/>
              <a:t>Ďakujem za pozornosť!</a:t>
            </a:r>
            <a:endParaRPr lang="sk-SK"/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smtClean="0"/>
              <a:t>koukova@centrum.sk</a:t>
            </a:r>
            <a:endParaRPr lang="sk-SK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9" name="Group 2"/>
          <p:cNvGrpSpPr>
            <a:grpSpLocks/>
          </p:cNvGrpSpPr>
          <p:nvPr/>
        </p:nvGrpSpPr>
        <p:grpSpPr bwMode="auto">
          <a:xfrm>
            <a:off x="0" y="476250"/>
            <a:ext cx="8243888" cy="215900"/>
            <a:chOff x="0" y="436"/>
            <a:chExt cx="5193" cy="136"/>
          </a:xfrm>
        </p:grpSpPr>
        <p:sp>
          <p:nvSpPr>
            <p:cNvPr id="1039" name="Line 3"/>
            <p:cNvSpPr>
              <a:spLocks noChangeShapeType="1"/>
            </p:cNvSpPr>
            <p:nvPr/>
          </p:nvSpPr>
          <p:spPr bwMode="auto">
            <a:xfrm>
              <a:off x="0" y="436"/>
              <a:ext cx="5193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oval" w="sm" len="lg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040" name="Line 4"/>
            <p:cNvSpPr>
              <a:spLocks noChangeShapeType="1"/>
            </p:cNvSpPr>
            <p:nvPr/>
          </p:nvSpPr>
          <p:spPr bwMode="auto">
            <a:xfrm>
              <a:off x="0" y="482"/>
              <a:ext cx="2835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oval" w="sm" len="lg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041" name="Line 5"/>
            <p:cNvSpPr>
              <a:spLocks noChangeShapeType="1"/>
            </p:cNvSpPr>
            <p:nvPr/>
          </p:nvSpPr>
          <p:spPr bwMode="auto">
            <a:xfrm>
              <a:off x="0" y="527"/>
              <a:ext cx="1519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oval" w="sm" len="lg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042" name="Line 6"/>
            <p:cNvSpPr>
              <a:spLocks noChangeShapeType="1"/>
            </p:cNvSpPr>
            <p:nvPr/>
          </p:nvSpPr>
          <p:spPr bwMode="auto">
            <a:xfrm>
              <a:off x="0" y="572"/>
              <a:ext cx="748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oval" w="sm" len="lg"/>
            </a:ln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1030" name="Text Box 7"/>
          <p:cNvSpPr txBox="1">
            <a:spLocks noChangeArrowheads="1"/>
          </p:cNvSpPr>
          <p:nvPr/>
        </p:nvSpPr>
        <p:spPr bwMode="auto">
          <a:xfrm>
            <a:off x="0" y="-42863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k-SK" sz="2800" dirty="0" smtClean="0">
                <a:latin typeface="Arial Black" pitchFamily="34" charset="0"/>
              </a:rPr>
              <a:t>Pravdepodobnosť náhodných javov</a:t>
            </a:r>
            <a:endParaRPr lang="sk-SK" sz="2800" dirty="0">
              <a:latin typeface="Arial Black" pitchFamily="34" charset="0"/>
            </a:endParaRPr>
          </a:p>
        </p:txBody>
      </p:sp>
      <p:sp>
        <p:nvSpPr>
          <p:cNvPr id="1032" name="Text Box 12"/>
          <p:cNvSpPr txBox="1">
            <a:spLocks noChangeArrowheads="1"/>
          </p:cNvSpPr>
          <p:nvPr/>
        </p:nvSpPr>
        <p:spPr bwMode="auto">
          <a:xfrm>
            <a:off x="1763713" y="765175"/>
            <a:ext cx="6985000" cy="11906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sk-SK" b="1" dirty="0" smtClean="0"/>
              <a:t>Klasická definícia pravdepodobnosti</a:t>
            </a:r>
            <a:r>
              <a:rPr lang="sk-SK" dirty="0" smtClean="0"/>
              <a:t>: Buď </a:t>
            </a:r>
            <a:r>
              <a:rPr lang="sk-SK" i="1" dirty="0" smtClean="0"/>
              <a:t>M</a:t>
            </a:r>
            <a:r>
              <a:rPr lang="sk-SK" dirty="0" smtClean="0"/>
              <a:t> množina elementárnych javov (teda takých, ktoré nejde zložiť z iných a ktoré sú celkom rovnocenné) o </a:t>
            </a:r>
            <a:r>
              <a:rPr lang="sk-SK" i="1" dirty="0" smtClean="0"/>
              <a:t>n</a:t>
            </a:r>
            <a:r>
              <a:rPr lang="sk-SK" dirty="0" smtClean="0"/>
              <a:t> prvkoch. Pravdepodobnosť výskytu javu </a:t>
            </a:r>
            <a:r>
              <a:rPr lang="sk-SK" i="1" dirty="0" smtClean="0"/>
              <a:t>A</a:t>
            </a:r>
            <a:r>
              <a:rPr lang="sk-SK" dirty="0" smtClean="0"/>
              <a:t>, ktorý je zložený z </a:t>
            </a:r>
            <a:r>
              <a:rPr lang="sk-SK" i="1" dirty="0" smtClean="0"/>
              <a:t>m</a:t>
            </a:r>
            <a:r>
              <a:rPr lang="sk-SK" dirty="0" smtClean="0"/>
              <a:t> elementárnych javov je</a:t>
            </a:r>
            <a:endParaRPr lang="sk-SK" i="1" dirty="0"/>
          </a:p>
        </p:txBody>
      </p:sp>
      <p:graphicFrame>
        <p:nvGraphicFramePr>
          <p:cNvPr id="1026" name="Object 13"/>
          <p:cNvGraphicFramePr>
            <a:graphicFrameLocks noChangeAspect="1"/>
          </p:cNvGraphicFramePr>
          <p:nvPr/>
        </p:nvGraphicFramePr>
        <p:xfrm>
          <a:off x="3635375" y="1989138"/>
          <a:ext cx="1609725" cy="839787"/>
        </p:xfrm>
        <a:graphic>
          <a:graphicData uri="http://schemas.openxmlformats.org/presentationml/2006/ole">
            <p:oleObj spid="_x0000_s1026" name="Rovnice" r:id="rId3" imgW="647640" imgH="393480" progId="Equation.3">
              <p:embed/>
            </p:oleObj>
          </a:graphicData>
        </a:graphic>
      </p:graphicFrame>
      <p:sp>
        <p:nvSpPr>
          <p:cNvPr id="1033" name="Text Box 14"/>
          <p:cNvSpPr txBox="1">
            <a:spLocks noChangeArrowheads="1"/>
          </p:cNvSpPr>
          <p:nvPr/>
        </p:nvSpPr>
        <p:spPr bwMode="auto">
          <a:xfrm>
            <a:off x="250825" y="2997200"/>
            <a:ext cx="8713788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sk-SK" dirty="0" smtClean="0"/>
              <a:t>Napríklad pri hode šesťstennou kockou je elementárny jav pád každého čísla od 1 do 6. Pravdepodobnosť toho, že padne práve jedno určité číslo je</a:t>
            </a:r>
            <a:endParaRPr lang="sk-SK" dirty="0"/>
          </a:p>
        </p:txBody>
      </p:sp>
      <p:graphicFrame>
        <p:nvGraphicFramePr>
          <p:cNvPr id="1027" name="Object 15"/>
          <p:cNvGraphicFramePr>
            <a:graphicFrameLocks noChangeAspect="1"/>
          </p:cNvGraphicFramePr>
          <p:nvPr/>
        </p:nvGraphicFramePr>
        <p:xfrm>
          <a:off x="1042988" y="3741738"/>
          <a:ext cx="6754812" cy="839787"/>
        </p:xfrm>
        <a:graphic>
          <a:graphicData uri="http://schemas.openxmlformats.org/presentationml/2006/ole">
            <p:oleObj spid="_x0000_s1027" name="Rovnice" r:id="rId4" imgW="2717640" imgH="393480" progId="Equation.3">
              <p:embed/>
            </p:oleObj>
          </a:graphicData>
        </a:graphic>
      </p:graphicFrame>
      <p:sp>
        <p:nvSpPr>
          <p:cNvPr id="1034" name="Text Box 16"/>
          <p:cNvSpPr txBox="1">
            <a:spLocks noChangeArrowheads="1"/>
          </p:cNvSpPr>
          <p:nvPr/>
        </p:nvSpPr>
        <p:spPr bwMode="auto">
          <a:xfrm>
            <a:off x="250825" y="4732338"/>
            <a:ext cx="8713788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sk-SK" dirty="0" smtClean="0"/>
              <a:t>Jav „padne párne číslo“ je jav zložený z troch : </a:t>
            </a:r>
            <a:endParaRPr lang="sk-SK" dirty="0"/>
          </a:p>
        </p:txBody>
      </p:sp>
      <p:sp>
        <p:nvSpPr>
          <p:cNvPr id="1035" name="Rectangle 17"/>
          <p:cNvSpPr>
            <a:spLocks noChangeArrowheads="1"/>
          </p:cNvSpPr>
          <p:nvPr/>
        </p:nvSpPr>
        <p:spPr bwMode="auto">
          <a:xfrm>
            <a:off x="900667" y="5157788"/>
            <a:ext cx="6910867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dirty="0" smtClean="0"/>
              <a:t>„padne párne číslo“  =  „padne 2“ alebo „padne 4“ alebo „padne 6“</a:t>
            </a:r>
            <a:endParaRPr lang="sk-SK" dirty="0"/>
          </a:p>
        </p:txBody>
      </p:sp>
      <p:sp>
        <p:nvSpPr>
          <p:cNvPr id="1036" name="Text Box 18"/>
          <p:cNvSpPr txBox="1">
            <a:spLocks noChangeArrowheads="1"/>
          </p:cNvSpPr>
          <p:nvPr/>
        </p:nvSpPr>
        <p:spPr bwMode="auto">
          <a:xfrm>
            <a:off x="250825" y="5589588"/>
            <a:ext cx="8713788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cs-CZ" dirty="0"/>
              <a:t>a má </a:t>
            </a:r>
            <a:r>
              <a:rPr lang="cs-CZ" dirty="0" smtClean="0"/>
              <a:t>teda </a:t>
            </a:r>
            <a:r>
              <a:rPr lang="cs-CZ" dirty="0" err="1" smtClean="0"/>
              <a:t>pravdepodobnosť</a:t>
            </a:r>
            <a:r>
              <a:rPr lang="cs-CZ" dirty="0" smtClean="0"/>
              <a:t> </a:t>
            </a:r>
            <a:endParaRPr lang="cs-CZ" dirty="0"/>
          </a:p>
        </p:txBody>
      </p:sp>
      <p:graphicFrame>
        <p:nvGraphicFramePr>
          <p:cNvPr id="1028" name="Object 19"/>
          <p:cNvGraphicFramePr>
            <a:graphicFrameLocks noChangeAspect="1"/>
          </p:cNvGraphicFramePr>
          <p:nvPr/>
        </p:nvGraphicFramePr>
        <p:xfrm>
          <a:off x="3609975" y="5805488"/>
          <a:ext cx="1609725" cy="839787"/>
        </p:xfrm>
        <a:graphic>
          <a:graphicData uri="http://schemas.openxmlformats.org/presentationml/2006/ole">
            <p:oleObj spid="_x0000_s1028" name="Rovnice" r:id="rId5" imgW="647640" imgH="393480" progId="Equation.3">
              <p:embed/>
            </p:oleObj>
          </a:graphicData>
        </a:graphic>
      </p:graphicFrame>
      <p:sp>
        <p:nvSpPr>
          <p:cNvPr id="20" name="TextovéPole 19"/>
          <p:cNvSpPr txBox="1"/>
          <p:nvPr/>
        </p:nvSpPr>
        <p:spPr>
          <a:xfrm>
            <a:off x="179512" y="764704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>
                <a:latin typeface="Arial Black" pitchFamily="34" charset="0"/>
              </a:rPr>
              <a:t>Definícia</a:t>
            </a:r>
            <a:r>
              <a:rPr lang="cs-CZ" dirty="0" smtClean="0">
                <a:latin typeface="Arial Black" pitchFamily="34" charset="0"/>
              </a:rPr>
              <a:t>:</a:t>
            </a:r>
            <a:endParaRPr lang="cs-CZ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6" name="Group 2"/>
          <p:cNvGrpSpPr>
            <a:grpSpLocks/>
          </p:cNvGrpSpPr>
          <p:nvPr/>
        </p:nvGrpSpPr>
        <p:grpSpPr bwMode="auto">
          <a:xfrm>
            <a:off x="0" y="476250"/>
            <a:ext cx="8243888" cy="215900"/>
            <a:chOff x="0" y="436"/>
            <a:chExt cx="5193" cy="136"/>
          </a:xfrm>
        </p:grpSpPr>
        <p:sp>
          <p:nvSpPr>
            <p:cNvPr id="2072" name="Line 3"/>
            <p:cNvSpPr>
              <a:spLocks noChangeShapeType="1"/>
            </p:cNvSpPr>
            <p:nvPr/>
          </p:nvSpPr>
          <p:spPr bwMode="auto">
            <a:xfrm>
              <a:off x="0" y="436"/>
              <a:ext cx="5193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oval" w="sm" len="lg"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2073" name="Line 4"/>
            <p:cNvSpPr>
              <a:spLocks noChangeShapeType="1"/>
            </p:cNvSpPr>
            <p:nvPr/>
          </p:nvSpPr>
          <p:spPr bwMode="auto">
            <a:xfrm>
              <a:off x="0" y="482"/>
              <a:ext cx="2835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oval" w="sm" len="lg"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2074" name="Line 5"/>
            <p:cNvSpPr>
              <a:spLocks noChangeShapeType="1"/>
            </p:cNvSpPr>
            <p:nvPr/>
          </p:nvSpPr>
          <p:spPr bwMode="auto">
            <a:xfrm>
              <a:off x="0" y="527"/>
              <a:ext cx="1519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oval" w="sm" len="lg"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2075" name="Line 6"/>
            <p:cNvSpPr>
              <a:spLocks noChangeShapeType="1"/>
            </p:cNvSpPr>
            <p:nvPr/>
          </p:nvSpPr>
          <p:spPr bwMode="auto">
            <a:xfrm>
              <a:off x="0" y="572"/>
              <a:ext cx="748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oval" w="sm" len="lg"/>
            </a:ln>
          </p:spPr>
          <p:txBody>
            <a:bodyPr/>
            <a:lstStyle/>
            <a:p>
              <a:endParaRPr lang="sk-SK"/>
            </a:p>
          </p:txBody>
        </p:sp>
      </p:grpSp>
      <p:sp>
        <p:nvSpPr>
          <p:cNvPr id="2057" name="Text Box 7"/>
          <p:cNvSpPr txBox="1">
            <a:spLocks noChangeArrowheads="1"/>
          </p:cNvSpPr>
          <p:nvPr/>
        </p:nvSpPr>
        <p:spPr bwMode="auto">
          <a:xfrm>
            <a:off x="0" y="-42863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k-SK" sz="2800" dirty="0" smtClean="0">
                <a:latin typeface="Arial Black" pitchFamily="34" charset="0"/>
              </a:rPr>
              <a:t>Pravdepodobnosť náhodných javov</a:t>
            </a:r>
            <a:endParaRPr lang="sk-SK" sz="2800" dirty="0">
              <a:latin typeface="Arial Black" pitchFamily="34" charset="0"/>
            </a:endParaRPr>
          </a:p>
        </p:txBody>
      </p:sp>
      <p:sp>
        <p:nvSpPr>
          <p:cNvPr id="2071" name="Text Box 10"/>
          <p:cNvSpPr txBox="1">
            <a:spLocks noChangeArrowheads="1"/>
          </p:cNvSpPr>
          <p:nvPr/>
        </p:nvSpPr>
        <p:spPr bwMode="auto">
          <a:xfrm>
            <a:off x="34925" y="908050"/>
            <a:ext cx="1512888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k-SK" b="1" smtClean="0"/>
              <a:t>Veta:</a:t>
            </a:r>
            <a:endParaRPr lang="sk-SK" b="1"/>
          </a:p>
        </p:txBody>
      </p:sp>
      <p:sp>
        <p:nvSpPr>
          <p:cNvPr id="2059" name="Text Box 11"/>
          <p:cNvSpPr txBox="1">
            <a:spLocks noChangeArrowheads="1"/>
          </p:cNvSpPr>
          <p:nvPr/>
        </p:nvSpPr>
        <p:spPr bwMode="auto">
          <a:xfrm>
            <a:off x="1403649" y="901700"/>
            <a:ext cx="7416502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sk-SK" dirty="0" smtClean="0"/>
              <a:t>Nech množina M obsahuje n elementárnych javov, nech p je pravdepodobnosť na tejto množine, </a:t>
            </a:r>
            <a:r>
              <a:rPr lang="sk-SK" i="1" dirty="0" smtClean="0"/>
              <a:t>A</a:t>
            </a:r>
            <a:r>
              <a:rPr lang="sk-SK" dirty="0" smtClean="0"/>
              <a:t> </a:t>
            </a:r>
            <a:r>
              <a:rPr lang="sk-SK" dirty="0" err="1" smtClean="0"/>
              <a:t>a</a:t>
            </a:r>
            <a:r>
              <a:rPr lang="sk-SK" dirty="0" smtClean="0"/>
              <a:t> </a:t>
            </a:r>
            <a:r>
              <a:rPr lang="sk-SK" i="1" dirty="0" smtClean="0"/>
              <a:t>B</a:t>
            </a:r>
            <a:r>
              <a:rPr lang="sk-SK" dirty="0" smtClean="0"/>
              <a:t> </a:t>
            </a:r>
            <a:r>
              <a:rPr lang="sk-SK" dirty="0" err="1" smtClean="0"/>
              <a:t>disjunktné</a:t>
            </a:r>
            <a:r>
              <a:rPr lang="sk-SK" dirty="0" smtClean="0"/>
              <a:t> javy. Potom platí:</a:t>
            </a:r>
            <a:endParaRPr lang="sk-SK" i="1" dirty="0"/>
          </a:p>
        </p:txBody>
      </p:sp>
      <p:graphicFrame>
        <p:nvGraphicFramePr>
          <p:cNvPr id="2050" name="Object 12"/>
          <p:cNvGraphicFramePr>
            <a:graphicFrameLocks noChangeAspect="1"/>
          </p:cNvGraphicFramePr>
          <p:nvPr/>
        </p:nvGraphicFramePr>
        <p:xfrm>
          <a:off x="1403350" y="1473200"/>
          <a:ext cx="1649413" cy="390525"/>
        </p:xfrm>
        <a:graphic>
          <a:graphicData uri="http://schemas.openxmlformats.org/presentationml/2006/ole">
            <p:oleObj spid="_x0000_s2050" name="Rovnice" r:id="rId3" imgW="571320" imgH="203040" progId="Equation.3">
              <p:embed/>
            </p:oleObj>
          </a:graphicData>
        </a:graphic>
      </p:graphicFrame>
      <p:sp>
        <p:nvSpPr>
          <p:cNvPr id="2060" name="Text Box 13"/>
          <p:cNvSpPr txBox="1">
            <a:spLocks noChangeArrowheads="1"/>
          </p:cNvSpPr>
          <p:nvPr/>
        </p:nvSpPr>
        <p:spPr bwMode="auto">
          <a:xfrm>
            <a:off x="611188" y="1473200"/>
            <a:ext cx="576262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sk-SK" smtClean="0"/>
              <a:t>1 )</a:t>
            </a:r>
            <a:endParaRPr lang="sk-SK"/>
          </a:p>
        </p:txBody>
      </p:sp>
      <p:graphicFrame>
        <p:nvGraphicFramePr>
          <p:cNvPr id="2051" name="Object 14"/>
          <p:cNvGraphicFramePr>
            <a:graphicFrameLocks noChangeAspect="1"/>
          </p:cNvGraphicFramePr>
          <p:nvPr/>
        </p:nvGraphicFramePr>
        <p:xfrm>
          <a:off x="1414463" y="1862138"/>
          <a:ext cx="3444875" cy="414337"/>
        </p:xfrm>
        <a:graphic>
          <a:graphicData uri="http://schemas.openxmlformats.org/presentationml/2006/ole">
            <p:oleObj spid="_x0000_s2051" name="Rovnice" r:id="rId4" imgW="1193760" imgH="215640" progId="Equation.3">
              <p:embed/>
            </p:oleObj>
          </a:graphicData>
        </a:graphic>
      </p:graphicFrame>
      <p:sp>
        <p:nvSpPr>
          <p:cNvPr id="2061" name="Text Box 15"/>
          <p:cNvSpPr txBox="1">
            <a:spLocks noChangeArrowheads="1"/>
          </p:cNvSpPr>
          <p:nvPr/>
        </p:nvSpPr>
        <p:spPr bwMode="auto">
          <a:xfrm>
            <a:off x="611188" y="1873250"/>
            <a:ext cx="576262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sk-SK" smtClean="0"/>
              <a:t>2 )</a:t>
            </a:r>
            <a:endParaRPr lang="sk-SK"/>
          </a:p>
        </p:txBody>
      </p:sp>
      <p:sp>
        <p:nvSpPr>
          <p:cNvPr id="2062" name="Text Box 16"/>
          <p:cNvSpPr txBox="1">
            <a:spLocks noChangeArrowheads="1"/>
          </p:cNvSpPr>
          <p:nvPr/>
        </p:nvSpPr>
        <p:spPr bwMode="auto">
          <a:xfrm>
            <a:off x="1403350" y="2349500"/>
            <a:ext cx="7272338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sk-SK" dirty="0" smtClean="0"/>
              <a:t>Kde S je jav, ktorý nastane pri každom náhodnom pokuse a </a:t>
            </a:r>
            <a:r>
              <a:rPr lang="sk-SK" b="1" dirty="0" smtClean="0"/>
              <a:t>0</a:t>
            </a:r>
            <a:r>
              <a:rPr lang="sk-SK" dirty="0" smtClean="0"/>
              <a:t> jav, ktorý nenastane nikdy.</a:t>
            </a:r>
            <a:endParaRPr lang="sk-SK" i="1" dirty="0"/>
          </a:p>
        </p:txBody>
      </p:sp>
      <p:graphicFrame>
        <p:nvGraphicFramePr>
          <p:cNvPr id="2052" name="Object 17"/>
          <p:cNvGraphicFramePr>
            <a:graphicFrameLocks noChangeAspect="1"/>
          </p:cNvGraphicFramePr>
          <p:nvPr/>
        </p:nvGraphicFramePr>
        <p:xfrm>
          <a:off x="1398588" y="3038475"/>
          <a:ext cx="4397375" cy="390525"/>
        </p:xfrm>
        <a:graphic>
          <a:graphicData uri="http://schemas.openxmlformats.org/presentationml/2006/ole">
            <p:oleObj spid="_x0000_s2052" name="Rovnice" r:id="rId5" imgW="1523880" imgH="203040" progId="Equation.3">
              <p:embed/>
            </p:oleObj>
          </a:graphicData>
        </a:graphic>
      </p:graphicFrame>
      <p:sp>
        <p:nvSpPr>
          <p:cNvPr id="2063" name="Text Box 18"/>
          <p:cNvSpPr txBox="1">
            <a:spLocks noChangeArrowheads="1"/>
          </p:cNvSpPr>
          <p:nvPr/>
        </p:nvSpPr>
        <p:spPr bwMode="auto">
          <a:xfrm>
            <a:off x="611188" y="3055938"/>
            <a:ext cx="576262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sk-SK" smtClean="0"/>
              <a:t>3 )</a:t>
            </a:r>
            <a:endParaRPr lang="sk-SK"/>
          </a:p>
        </p:txBody>
      </p:sp>
      <p:graphicFrame>
        <p:nvGraphicFramePr>
          <p:cNvPr id="2053" name="Object 20"/>
          <p:cNvGraphicFramePr>
            <a:graphicFrameLocks noChangeAspect="1"/>
          </p:cNvGraphicFramePr>
          <p:nvPr/>
        </p:nvGraphicFramePr>
        <p:xfrm>
          <a:off x="1476375" y="5237163"/>
          <a:ext cx="4067175" cy="390525"/>
        </p:xfrm>
        <a:graphic>
          <a:graphicData uri="http://schemas.openxmlformats.org/presentationml/2006/ole">
            <p:oleObj spid="_x0000_s2053" name="Rovnice" r:id="rId6" imgW="1409400" imgH="203040" progId="Equation.3">
              <p:embed/>
            </p:oleObj>
          </a:graphicData>
        </a:graphic>
      </p:graphicFrame>
      <p:sp>
        <p:nvSpPr>
          <p:cNvPr id="2064" name="Text Box 21"/>
          <p:cNvSpPr txBox="1">
            <a:spLocks noChangeArrowheads="1"/>
          </p:cNvSpPr>
          <p:nvPr/>
        </p:nvSpPr>
        <p:spPr bwMode="auto">
          <a:xfrm>
            <a:off x="611188" y="5254625"/>
            <a:ext cx="576262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sk-SK" smtClean="0"/>
              <a:t>5 )</a:t>
            </a:r>
            <a:endParaRPr lang="sk-SK"/>
          </a:p>
        </p:txBody>
      </p:sp>
      <p:sp>
        <p:nvSpPr>
          <p:cNvPr id="2065" name="Text Box 22"/>
          <p:cNvSpPr txBox="1">
            <a:spLocks noChangeArrowheads="1"/>
          </p:cNvSpPr>
          <p:nvPr/>
        </p:nvSpPr>
        <p:spPr bwMode="auto">
          <a:xfrm>
            <a:off x="1403350" y="3500438"/>
            <a:ext cx="7272338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sk-SK" dirty="0" smtClean="0"/>
              <a:t>Kde pod </a:t>
            </a:r>
            <a:r>
              <a:rPr lang="sk-SK" dirty="0"/>
              <a:t>z</a:t>
            </a:r>
            <a:r>
              <a:rPr lang="sk-SK" dirty="0" smtClean="0"/>
              <a:t>jednotením javov rozumieme „nastane A“ nebo „nastane B“. Javy musia byť </a:t>
            </a:r>
            <a:r>
              <a:rPr lang="sk-SK" dirty="0" err="1" smtClean="0"/>
              <a:t>disjunktné</a:t>
            </a:r>
            <a:r>
              <a:rPr lang="sk-SK" dirty="0" smtClean="0"/>
              <a:t>, teda A </a:t>
            </a:r>
            <a:r>
              <a:rPr lang="sk-SK" dirty="0" err="1" smtClean="0"/>
              <a:t>a</a:t>
            </a:r>
            <a:r>
              <a:rPr lang="sk-SK" dirty="0" smtClean="0"/>
              <a:t> B nemôžu nastať súčasne.</a:t>
            </a:r>
            <a:endParaRPr lang="sk-SK" i="1" dirty="0"/>
          </a:p>
        </p:txBody>
      </p:sp>
      <p:graphicFrame>
        <p:nvGraphicFramePr>
          <p:cNvPr id="2054" name="Object 23"/>
          <p:cNvGraphicFramePr>
            <a:graphicFrameLocks noChangeAspect="1"/>
          </p:cNvGraphicFramePr>
          <p:nvPr/>
        </p:nvGraphicFramePr>
        <p:xfrm>
          <a:off x="1476375" y="5710238"/>
          <a:ext cx="6046788" cy="390525"/>
        </p:xfrm>
        <a:graphic>
          <a:graphicData uri="http://schemas.openxmlformats.org/presentationml/2006/ole">
            <p:oleObj spid="_x0000_s2054" name="Rovnice" r:id="rId7" imgW="2095200" imgH="203040" progId="Equation.3">
              <p:embed/>
            </p:oleObj>
          </a:graphicData>
        </a:graphic>
      </p:graphicFrame>
      <p:sp>
        <p:nvSpPr>
          <p:cNvPr id="2066" name="Text Box 24"/>
          <p:cNvSpPr txBox="1">
            <a:spLocks noChangeArrowheads="1"/>
          </p:cNvSpPr>
          <p:nvPr/>
        </p:nvSpPr>
        <p:spPr bwMode="auto">
          <a:xfrm>
            <a:off x="611188" y="5727700"/>
            <a:ext cx="576262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sk-SK" smtClean="0"/>
              <a:t>6 )</a:t>
            </a:r>
            <a:endParaRPr lang="sk-SK"/>
          </a:p>
        </p:txBody>
      </p:sp>
      <p:sp>
        <p:nvSpPr>
          <p:cNvPr id="2067" name="Text Box 25"/>
          <p:cNvSpPr txBox="1">
            <a:spLocks noChangeArrowheads="1"/>
          </p:cNvSpPr>
          <p:nvPr/>
        </p:nvSpPr>
        <p:spPr bwMode="auto">
          <a:xfrm>
            <a:off x="1403350" y="6100763"/>
            <a:ext cx="7272338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sk-SK" dirty="0" err="1" smtClean="0"/>
              <a:t>Tj</a:t>
            </a:r>
            <a:r>
              <a:rPr lang="sk-SK" dirty="0" smtClean="0"/>
              <a:t>. pravdepodobnosť, že nastane doplnok A do B je rovná rozdielu pravdepodobností B a </a:t>
            </a:r>
            <a:r>
              <a:rPr lang="sk-SK" dirty="0" err="1" smtClean="0"/>
              <a:t>A</a:t>
            </a:r>
            <a:r>
              <a:rPr lang="sk-SK" dirty="0" smtClean="0"/>
              <a:t>.</a:t>
            </a:r>
            <a:endParaRPr lang="sk-SK" i="1" dirty="0"/>
          </a:p>
        </p:txBody>
      </p:sp>
      <p:graphicFrame>
        <p:nvGraphicFramePr>
          <p:cNvPr id="2055" name="Object 26"/>
          <p:cNvGraphicFramePr>
            <a:graphicFrameLocks noChangeAspect="1"/>
          </p:cNvGraphicFramePr>
          <p:nvPr/>
        </p:nvGraphicFramePr>
        <p:xfrm>
          <a:off x="2195513" y="4622800"/>
          <a:ext cx="2859087" cy="390525"/>
        </p:xfrm>
        <a:graphic>
          <a:graphicData uri="http://schemas.openxmlformats.org/presentationml/2006/ole">
            <p:oleObj spid="_x0000_s2055" name="Rovnice" r:id="rId8" imgW="990360" imgH="203040" progId="Equation.3">
              <p:embed/>
            </p:oleObj>
          </a:graphicData>
        </a:graphic>
      </p:graphicFrame>
      <p:sp>
        <p:nvSpPr>
          <p:cNvPr id="2068" name="Text Box 27"/>
          <p:cNvSpPr txBox="1">
            <a:spLocks noChangeArrowheads="1"/>
          </p:cNvSpPr>
          <p:nvPr/>
        </p:nvSpPr>
        <p:spPr bwMode="auto">
          <a:xfrm>
            <a:off x="611188" y="4238625"/>
            <a:ext cx="576262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sk-SK" smtClean="0"/>
              <a:t>4 )</a:t>
            </a:r>
            <a:endParaRPr lang="sk-SK"/>
          </a:p>
        </p:txBody>
      </p:sp>
      <p:sp>
        <p:nvSpPr>
          <p:cNvPr id="2069" name="Text Box 29"/>
          <p:cNvSpPr txBox="1">
            <a:spLocks noChangeArrowheads="1"/>
          </p:cNvSpPr>
          <p:nvPr/>
        </p:nvSpPr>
        <p:spPr bwMode="auto">
          <a:xfrm>
            <a:off x="1403350" y="4227513"/>
            <a:ext cx="7272338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sk-SK" dirty="0" smtClean="0"/>
              <a:t>Pravdepodobnosť, že v dvoch nezávislých pokusoch nastanú javy A </a:t>
            </a:r>
            <a:r>
              <a:rPr lang="sk-SK" dirty="0" err="1" smtClean="0"/>
              <a:t>a</a:t>
            </a:r>
            <a:r>
              <a:rPr lang="sk-SK" dirty="0" smtClean="0"/>
              <a:t> B je</a:t>
            </a:r>
            <a:endParaRPr lang="sk-SK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082" name="Group 30"/>
          <p:cNvGrpSpPr>
            <a:grpSpLocks/>
          </p:cNvGrpSpPr>
          <p:nvPr/>
        </p:nvGrpSpPr>
        <p:grpSpPr bwMode="auto">
          <a:xfrm>
            <a:off x="0" y="476250"/>
            <a:ext cx="8243888" cy="215900"/>
            <a:chOff x="0" y="436"/>
            <a:chExt cx="5193" cy="136"/>
          </a:xfrm>
        </p:grpSpPr>
        <p:sp>
          <p:nvSpPr>
            <p:cNvPr id="46095" name="Line 31"/>
            <p:cNvSpPr>
              <a:spLocks noChangeShapeType="1"/>
            </p:cNvSpPr>
            <p:nvPr/>
          </p:nvSpPr>
          <p:spPr bwMode="auto">
            <a:xfrm>
              <a:off x="0" y="436"/>
              <a:ext cx="5193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oval" w="sm" len="lg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096" name="Line 32"/>
            <p:cNvSpPr>
              <a:spLocks noChangeShapeType="1"/>
            </p:cNvSpPr>
            <p:nvPr/>
          </p:nvSpPr>
          <p:spPr bwMode="auto">
            <a:xfrm>
              <a:off x="0" y="482"/>
              <a:ext cx="2835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oval" w="sm" len="lg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097" name="Line 33"/>
            <p:cNvSpPr>
              <a:spLocks noChangeShapeType="1"/>
            </p:cNvSpPr>
            <p:nvPr/>
          </p:nvSpPr>
          <p:spPr bwMode="auto">
            <a:xfrm>
              <a:off x="0" y="527"/>
              <a:ext cx="1519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oval" w="sm" len="lg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098" name="Line 34"/>
            <p:cNvSpPr>
              <a:spLocks noChangeShapeType="1"/>
            </p:cNvSpPr>
            <p:nvPr/>
          </p:nvSpPr>
          <p:spPr bwMode="auto">
            <a:xfrm>
              <a:off x="0" y="572"/>
              <a:ext cx="748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oval" w="sm" len="lg"/>
            </a:ln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46086" name="Rectangle 82"/>
          <p:cNvSpPr>
            <a:spLocks noChangeArrowheads="1"/>
          </p:cNvSpPr>
          <p:nvPr/>
        </p:nvSpPr>
        <p:spPr bwMode="auto">
          <a:xfrm>
            <a:off x="287338" y="4452146"/>
            <a:ext cx="8677150" cy="189282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l"/>
            <a:r>
              <a:rPr lang="sk-SK" dirty="0" smtClean="0"/>
              <a:t>Najstaršou prácou venovanou týmto problémom je spis </a:t>
            </a:r>
            <a:r>
              <a:rPr lang="sk-SK" dirty="0" err="1" smtClean="0"/>
              <a:t>Hieronyma</a:t>
            </a:r>
            <a:r>
              <a:rPr lang="sk-SK" dirty="0" smtClean="0"/>
              <a:t> </a:t>
            </a:r>
            <a:r>
              <a:rPr lang="sk-SK" dirty="0" err="1" smtClean="0"/>
              <a:t>Cardana</a:t>
            </a:r>
            <a:r>
              <a:rPr lang="sk-SK" dirty="0" smtClean="0"/>
              <a:t> </a:t>
            </a:r>
            <a:r>
              <a:rPr lang="sk-SK" dirty="0" err="1" smtClean="0"/>
              <a:t>Liber</a:t>
            </a:r>
            <a:r>
              <a:rPr lang="sk-SK" dirty="0" smtClean="0"/>
              <a:t> </a:t>
            </a:r>
            <a:r>
              <a:rPr lang="sk-SK" dirty="0" err="1" smtClean="0"/>
              <a:t>de</a:t>
            </a:r>
            <a:r>
              <a:rPr lang="sk-SK" dirty="0" smtClean="0"/>
              <a:t> </a:t>
            </a:r>
            <a:r>
              <a:rPr lang="sk-SK" dirty="0" err="1" smtClean="0"/>
              <a:t>ludo</a:t>
            </a:r>
            <a:r>
              <a:rPr lang="sk-SK" dirty="0" smtClean="0"/>
              <a:t> </a:t>
            </a:r>
            <a:r>
              <a:rPr lang="sk-SK" dirty="0" err="1" smtClean="0"/>
              <a:t>aleæ</a:t>
            </a:r>
            <a:r>
              <a:rPr lang="sk-SK" dirty="0" smtClean="0"/>
              <a:t> (Kniha o hrách založených na náhode) datovaný do roku 1526.</a:t>
            </a:r>
          </a:p>
          <a:p>
            <a:pPr algn="l">
              <a:buNone/>
            </a:pPr>
            <a:r>
              <a:rPr lang="sk-SK" dirty="0" smtClean="0"/>
              <a:t>Za skutočný začiatok rozvoja teórie pravdepodobnosti sa však považuje až slávna výmena listov medzi matematikmi Pascalom a </a:t>
            </a:r>
            <a:r>
              <a:rPr lang="sk-SK" dirty="0" err="1" smtClean="0"/>
              <a:t>Fermatom</a:t>
            </a:r>
            <a:r>
              <a:rPr lang="sk-SK" dirty="0" smtClean="0"/>
              <a:t> zahájená roku 1654. Išlo im vtedy o otázku, ako spravodlivo rozdeliť bank medzi hráčov, ak séria hazardných hier musela byť predčasne prerušená. Ďalším stimulom bol rozvoj poisťovníctva.</a:t>
            </a:r>
            <a:endParaRPr lang="sk-SK" dirty="0"/>
          </a:p>
        </p:txBody>
      </p:sp>
      <p:grpSp>
        <p:nvGrpSpPr>
          <p:cNvPr id="46087" name="Group 87"/>
          <p:cNvGrpSpPr>
            <a:grpSpLocks/>
          </p:cNvGrpSpPr>
          <p:nvPr/>
        </p:nvGrpSpPr>
        <p:grpSpPr bwMode="auto">
          <a:xfrm>
            <a:off x="6516216" y="1124744"/>
            <a:ext cx="2016125" cy="3059113"/>
            <a:chOff x="3515" y="1298"/>
            <a:chExt cx="1270" cy="1927"/>
          </a:xfrm>
        </p:grpSpPr>
        <p:sp>
          <p:nvSpPr>
            <p:cNvPr id="46092" name="Rectangle 86"/>
            <p:cNvSpPr>
              <a:spLocks noChangeArrowheads="1"/>
            </p:cNvSpPr>
            <p:nvPr/>
          </p:nvSpPr>
          <p:spPr bwMode="auto">
            <a:xfrm>
              <a:off x="3515" y="1298"/>
              <a:ext cx="1270" cy="1905"/>
            </a:xfrm>
            <a:prstGeom prst="rect">
              <a:avLst/>
            </a:prstGeom>
            <a:solidFill>
              <a:schemeClr val="bg1"/>
            </a:solidFill>
            <a:ln w="19050" algn="ctr">
              <a:solidFill>
                <a:srgbClr val="800000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cs-CZ"/>
            </a:p>
          </p:txBody>
        </p:sp>
        <p:pic>
          <p:nvPicPr>
            <p:cNvPr id="46093" name="Picture 8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560" y="1344"/>
              <a:ext cx="1180" cy="154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sp>
          <p:nvSpPr>
            <p:cNvPr id="46094" name="Rectangle 85"/>
            <p:cNvSpPr>
              <a:spLocks noChangeArrowheads="1"/>
            </p:cNvSpPr>
            <p:nvPr/>
          </p:nvSpPr>
          <p:spPr bwMode="auto">
            <a:xfrm>
              <a:off x="3577" y="2859"/>
              <a:ext cx="1127" cy="36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cs-CZ" sz="1600" b="1" dirty="0" err="1"/>
                <a:t>Pierre</a:t>
              </a:r>
              <a:r>
                <a:rPr lang="cs-CZ" sz="1600" b="1" dirty="0"/>
                <a:t> de Fermat</a:t>
              </a:r>
            </a:p>
            <a:p>
              <a:pPr>
                <a:spcBef>
                  <a:spcPct val="0"/>
                </a:spcBef>
              </a:pPr>
              <a:r>
                <a:rPr lang="cs-CZ" sz="1600" dirty="0"/>
                <a:t>1601 - 1665</a:t>
              </a:r>
            </a:p>
          </p:txBody>
        </p:sp>
      </p:grpSp>
      <p:grpSp>
        <p:nvGrpSpPr>
          <p:cNvPr id="46088" name="Group 90"/>
          <p:cNvGrpSpPr>
            <a:grpSpLocks/>
          </p:cNvGrpSpPr>
          <p:nvPr/>
        </p:nvGrpSpPr>
        <p:grpSpPr bwMode="auto">
          <a:xfrm>
            <a:off x="539552" y="1124744"/>
            <a:ext cx="2376487" cy="3028950"/>
            <a:chOff x="839" y="1298"/>
            <a:chExt cx="1497" cy="1908"/>
          </a:xfrm>
        </p:grpSpPr>
        <p:sp>
          <p:nvSpPr>
            <p:cNvPr id="46089" name="Rectangle 89"/>
            <p:cNvSpPr>
              <a:spLocks noChangeArrowheads="1"/>
            </p:cNvSpPr>
            <p:nvPr/>
          </p:nvSpPr>
          <p:spPr bwMode="auto">
            <a:xfrm>
              <a:off x="839" y="1298"/>
              <a:ext cx="1497" cy="1905"/>
            </a:xfrm>
            <a:prstGeom prst="rect">
              <a:avLst/>
            </a:prstGeom>
            <a:solidFill>
              <a:schemeClr val="bg1"/>
            </a:solidFill>
            <a:ln w="19050" algn="ctr">
              <a:solidFill>
                <a:srgbClr val="800000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cs-CZ"/>
            </a:p>
          </p:txBody>
        </p:sp>
        <p:pic>
          <p:nvPicPr>
            <p:cNvPr id="46090" name="Picture 8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84" y="1344"/>
              <a:ext cx="1406" cy="154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sp>
          <p:nvSpPr>
            <p:cNvPr id="46091" name="Rectangle 88"/>
            <p:cNvSpPr>
              <a:spLocks noChangeArrowheads="1"/>
            </p:cNvSpPr>
            <p:nvPr/>
          </p:nvSpPr>
          <p:spPr bwMode="auto">
            <a:xfrm>
              <a:off x="1084" y="2840"/>
              <a:ext cx="934" cy="36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cs-CZ" sz="1600" b="1" dirty="0" err="1"/>
                <a:t>Blaise</a:t>
              </a:r>
              <a:r>
                <a:rPr lang="cs-CZ" sz="1600" b="1" dirty="0"/>
                <a:t> Pascal</a:t>
              </a:r>
            </a:p>
            <a:p>
              <a:pPr>
                <a:spcBef>
                  <a:spcPct val="0"/>
                </a:spcBef>
              </a:pPr>
              <a:r>
                <a:rPr lang="cs-CZ" sz="1600" dirty="0"/>
                <a:t>1623 - </a:t>
              </a:r>
              <a:r>
                <a:rPr lang="cs-CZ" sz="1600" dirty="0" smtClean="0"/>
                <a:t>1662</a:t>
              </a:r>
              <a:endParaRPr lang="cs-CZ" sz="1600" dirty="0"/>
            </a:p>
          </p:txBody>
        </p:sp>
      </p:grpSp>
      <p:sp>
        <p:nvSpPr>
          <p:cNvPr id="20" name="Rectangle 81"/>
          <p:cNvSpPr>
            <a:spLocks noChangeArrowheads="1"/>
          </p:cNvSpPr>
          <p:nvPr/>
        </p:nvSpPr>
        <p:spPr bwMode="auto">
          <a:xfrm>
            <a:off x="0" y="-76944"/>
            <a:ext cx="8926512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spcBef>
                <a:spcPct val="0"/>
              </a:spcBef>
            </a:pPr>
            <a:r>
              <a:rPr lang="sk-SK" sz="2800" dirty="0" smtClean="0">
                <a:latin typeface="Arial Black" pitchFamily="34" charset="0"/>
              </a:rPr>
              <a:t>Rozvoj teórie pravdepodobnosti</a:t>
            </a:r>
            <a:endParaRPr lang="sk-SK" sz="2800" dirty="0">
              <a:latin typeface="Arial Black" pitchFamily="34" charset="0"/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3059832" y="1124744"/>
            <a:ext cx="338437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k-SK" dirty="0" smtClean="0"/>
              <a:t>Teda hnacím motorom rozvoja teórie pravdepodobnosti boli hry založené na náhode, kde </a:t>
            </a:r>
            <a:r>
              <a:rPr lang="sk-SK" smtClean="0"/>
              <a:t>okrem iného patrili </a:t>
            </a:r>
            <a:r>
              <a:rPr lang="sk-SK" dirty="0" smtClean="0"/>
              <a:t>verejné i súkromné lotérie, ktoré boli po dlhé roky dôležitými sociálnymi i ekonomickými činnosťami. Prvé stavebné kamene teórie pravdepodobnosti boli položené až v šestnástom storočí.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154" name="Group 2"/>
          <p:cNvGrpSpPr>
            <a:grpSpLocks/>
          </p:cNvGrpSpPr>
          <p:nvPr/>
        </p:nvGrpSpPr>
        <p:grpSpPr bwMode="auto">
          <a:xfrm>
            <a:off x="0" y="476250"/>
            <a:ext cx="8243888" cy="215900"/>
            <a:chOff x="0" y="436"/>
            <a:chExt cx="5193" cy="136"/>
          </a:xfrm>
        </p:grpSpPr>
        <p:sp>
          <p:nvSpPr>
            <p:cNvPr id="49175" name="Line 3"/>
            <p:cNvSpPr>
              <a:spLocks noChangeShapeType="1"/>
            </p:cNvSpPr>
            <p:nvPr/>
          </p:nvSpPr>
          <p:spPr bwMode="auto">
            <a:xfrm>
              <a:off x="0" y="436"/>
              <a:ext cx="5193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oval" w="sm" len="lg"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49176" name="Line 4"/>
            <p:cNvSpPr>
              <a:spLocks noChangeShapeType="1"/>
            </p:cNvSpPr>
            <p:nvPr/>
          </p:nvSpPr>
          <p:spPr bwMode="auto">
            <a:xfrm>
              <a:off x="0" y="482"/>
              <a:ext cx="2835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oval" w="sm" len="lg"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49177" name="Line 5"/>
            <p:cNvSpPr>
              <a:spLocks noChangeShapeType="1"/>
            </p:cNvSpPr>
            <p:nvPr/>
          </p:nvSpPr>
          <p:spPr bwMode="auto">
            <a:xfrm>
              <a:off x="0" y="527"/>
              <a:ext cx="1519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oval" w="sm" len="lg"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49178" name="Line 6"/>
            <p:cNvSpPr>
              <a:spLocks noChangeShapeType="1"/>
            </p:cNvSpPr>
            <p:nvPr/>
          </p:nvSpPr>
          <p:spPr bwMode="auto">
            <a:xfrm>
              <a:off x="0" y="572"/>
              <a:ext cx="748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oval" w="sm" len="lg"/>
            </a:ln>
          </p:spPr>
          <p:txBody>
            <a:bodyPr/>
            <a:lstStyle/>
            <a:p>
              <a:endParaRPr lang="sk-SK"/>
            </a:p>
          </p:txBody>
        </p:sp>
      </p:grpSp>
      <p:sp>
        <p:nvSpPr>
          <p:cNvPr id="49155" name="Text Box 7"/>
          <p:cNvSpPr txBox="1">
            <a:spLocks noChangeArrowheads="1"/>
          </p:cNvSpPr>
          <p:nvPr/>
        </p:nvSpPr>
        <p:spPr bwMode="auto">
          <a:xfrm>
            <a:off x="0" y="-42863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k-SK" sz="2800" dirty="0" smtClean="0">
                <a:latin typeface="Arial Black" pitchFamily="34" charset="0"/>
              </a:rPr>
              <a:t>Geometrická predstava o pravdepodobnosti</a:t>
            </a:r>
            <a:endParaRPr lang="sk-SK" sz="2800" dirty="0">
              <a:latin typeface="Arial Black" pitchFamily="34" charset="0"/>
            </a:endParaRPr>
          </a:p>
        </p:txBody>
      </p:sp>
      <p:grpSp>
        <p:nvGrpSpPr>
          <p:cNvPr id="49156" name="Group 100"/>
          <p:cNvGrpSpPr>
            <a:grpSpLocks/>
          </p:cNvGrpSpPr>
          <p:nvPr/>
        </p:nvGrpSpPr>
        <p:grpSpPr bwMode="auto">
          <a:xfrm>
            <a:off x="6084888" y="685801"/>
            <a:ext cx="2443162" cy="4044950"/>
            <a:chOff x="4102" y="568"/>
            <a:chExt cx="1539" cy="2548"/>
          </a:xfrm>
        </p:grpSpPr>
        <p:sp>
          <p:nvSpPr>
            <p:cNvPr id="49172" name="Rectangle 99"/>
            <p:cNvSpPr>
              <a:spLocks noChangeArrowheads="1"/>
            </p:cNvSpPr>
            <p:nvPr/>
          </p:nvSpPr>
          <p:spPr bwMode="auto">
            <a:xfrm>
              <a:off x="4795" y="1726"/>
              <a:ext cx="116" cy="233"/>
            </a:xfrm>
            <a:prstGeom prst="rect">
              <a:avLst/>
            </a:prstGeom>
            <a:solidFill>
              <a:schemeClr val="bg1"/>
            </a:solidFill>
            <a:ln w="28575" algn="ctr">
              <a:solidFill>
                <a:srgbClr val="800000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sk-SK"/>
            </a:p>
          </p:txBody>
        </p:sp>
        <p:pic>
          <p:nvPicPr>
            <p:cNvPr id="49173" name="Picture 97"/>
            <p:cNvPicPr>
              <a:picLocks noChangeAspect="1" noChangeArrowheads="1"/>
            </p:cNvPicPr>
            <p:nvPr/>
          </p:nvPicPr>
          <p:blipFill>
            <a:blip r:embed="rId2" cstate="print">
              <a:lum bright="24000"/>
            </a:blip>
            <a:srcRect/>
            <a:stretch>
              <a:fillRect/>
            </a:stretch>
          </p:blipFill>
          <p:spPr bwMode="auto">
            <a:xfrm>
              <a:off x="4150" y="568"/>
              <a:ext cx="1406" cy="204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sp>
          <p:nvSpPr>
            <p:cNvPr id="49174" name="Rectangle 98"/>
            <p:cNvSpPr>
              <a:spLocks noChangeArrowheads="1"/>
            </p:cNvSpPr>
            <p:nvPr/>
          </p:nvSpPr>
          <p:spPr bwMode="auto">
            <a:xfrm>
              <a:off x="4102" y="2596"/>
              <a:ext cx="1539" cy="52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sk-SK" sz="1600" b="1" dirty="0" err="1" smtClean="0"/>
                <a:t>Georges-Louis</a:t>
              </a:r>
              <a:r>
                <a:rPr lang="sk-SK" sz="1600" b="1" dirty="0" smtClean="0"/>
                <a:t> </a:t>
              </a:r>
              <a:r>
                <a:rPr lang="sk-SK" sz="1600" b="1" dirty="0" err="1" smtClean="0"/>
                <a:t>Leclerc</a:t>
              </a:r>
              <a:r>
                <a:rPr lang="sk-SK" sz="1600" b="1" dirty="0" smtClean="0"/>
                <a:t> </a:t>
              </a:r>
            </a:p>
            <a:p>
              <a:pPr>
                <a:spcBef>
                  <a:spcPct val="0"/>
                </a:spcBef>
              </a:pPr>
              <a:r>
                <a:rPr lang="sk-SK" sz="1600" b="1" dirty="0" smtClean="0"/>
                <a:t>Gróf z </a:t>
              </a:r>
              <a:r>
                <a:rPr lang="sk-SK" sz="1600" b="1" dirty="0" err="1" smtClean="0"/>
                <a:t>Buffonu</a:t>
              </a:r>
              <a:endParaRPr lang="sk-SK" sz="1600" b="1" dirty="0" smtClean="0"/>
            </a:p>
            <a:p>
              <a:pPr>
                <a:spcBef>
                  <a:spcPct val="0"/>
                </a:spcBef>
              </a:pPr>
              <a:r>
                <a:rPr lang="sk-SK" sz="1600" dirty="0" smtClean="0"/>
                <a:t>1707-1788</a:t>
              </a:r>
              <a:endParaRPr lang="sk-SK" sz="1600" dirty="0"/>
            </a:p>
          </p:txBody>
        </p:sp>
      </p:grpSp>
      <p:grpSp>
        <p:nvGrpSpPr>
          <p:cNvPr id="49157" name="Group 147"/>
          <p:cNvGrpSpPr>
            <a:grpSpLocks/>
          </p:cNvGrpSpPr>
          <p:nvPr/>
        </p:nvGrpSpPr>
        <p:grpSpPr bwMode="auto">
          <a:xfrm>
            <a:off x="1042987" y="1557338"/>
            <a:ext cx="4032250" cy="4679950"/>
            <a:chOff x="748" y="890"/>
            <a:chExt cx="2540" cy="2948"/>
          </a:xfrm>
        </p:grpSpPr>
        <p:sp>
          <p:nvSpPr>
            <p:cNvPr id="49160" name="Rectangle 146"/>
            <p:cNvSpPr>
              <a:spLocks noChangeArrowheads="1"/>
            </p:cNvSpPr>
            <p:nvPr/>
          </p:nvSpPr>
          <p:spPr bwMode="auto">
            <a:xfrm>
              <a:off x="1960" y="2248"/>
              <a:ext cx="116" cy="233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sk-SK"/>
            </a:p>
          </p:txBody>
        </p:sp>
        <p:sp>
          <p:nvSpPr>
            <p:cNvPr id="49161" name="Line 139"/>
            <p:cNvSpPr>
              <a:spLocks noChangeShapeType="1"/>
            </p:cNvSpPr>
            <p:nvPr/>
          </p:nvSpPr>
          <p:spPr bwMode="auto">
            <a:xfrm>
              <a:off x="2018" y="890"/>
              <a:ext cx="0" cy="294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sk-SK"/>
            </a:p>
          </p:txBody>
        </p:sp>
        <p:sp>
          <p:nvSpPr>
            <p:cNvPr id="49162" name="Line 140"/>
            <p:cNvSpPr>
              <a:spLocks noChangeShapeType="1"/>
            </p:cNvSpPr>
            <p:nvPr/>
          </p:nvSpPr>
          <p:spPr bwMode="auto">
            <a:xfrm>
              <a:off x="3288" y="890"/>
              <a:ext cx="0" cy="294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sk-SK"/>
            </a:p>
          </p:txBody>
        </p:sp>
        <p:sp>
          <p:nvSpPr>
            <p:cNvPr id="49163" name="Line 141"/>
            <p:cNvSpPr>
              <a:spLocks noChangeShapeType="1"/>
            </p:cNvSpPr>
            <p:nvPr/>
          </p:nvSpPr>
          <p:spPr bwMode="auto">
            <a:xfrm>
              <a:off x="748" y="890"/>
              <a:ext cx="0" cy="294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sk-SK"/>
            </a:p>
          </p:txBody>
        </p:sp>
        <p:grpSp>
          <p:nvGrpSpPr>
            <p:cNvPr id="49164" name="Group 138"/>
            <p:cNvGrpSpPr>
              <a:grpSpLocks/>
            </p:cNvGrpSpPr>
            <p:nvPr/>
          </p:nvGrpSpPr>
          <p:grpSpPr bwMode="auto">
            <a:xfrm>
              <a:off x="1202" y="1706"/>
              <a:ext cx="1225" cy="771"/>
              <a:chOff x="1791" y="2478"/>
              <a:chExt cx="1011" cy="782"/>
            </a:xfrm>
          </p:grpSpPr>
          <p:sp>
            <p:nvSpPr>
              <p:cNvPr id="49169" name="Freeform 134"/>
              <p:cNvSpPr>
                <a:spLocks/>
              </p:cNvSpPr>
              <p:nvPr/>
            </p:nvSpPr>
            <p:spPr bwMode="auto">
              <a:xfrm>
                <a:off x="1791" y="2478"/>
                <a:ext cx="1011" cy="782"/>
              </a:xfrm>
              <a:custGeom>
                <a:avLst/>
                <a:gdLst>
                  <a:gd name="T0" fmla="*/ 698 w 1542"/>
                  <a:gd name="T1" fmla="*/ 208 h 1338"/>
                  <a:gd name="T2" fmla="*/ 633 w 1542"/>
                  <a:gd name="T3" fmla="*/ 256 h 1338"/>
                  <a:gd name="T4" fmla="*/ 563 w 1542"/>
                  <a:gd name="T5" fmla="*/ 309 h 1338"/>
                  <a:gd name="T6" fmla="*/ 489 w 1542"/>
                  <a:gd name="T7" fmla="*/ 365 h 1338"/>
                  <a:gd name="T8" fmla="*/ 414 w 1542"/>
                  <a:gd name="T9" fmla="*/ 421 h 1338"/>
                  <a:gd name="T10" fmla="*/ 341 w 1542"/>
                  <a:gd name="T11" fmla="*/ 478 h 1338"/>
                  <a:gd name="T12" fmla="*/ 271 w 1542"/>
                  <a:gd name="T13" fmla="*/ 531 h 1338"/>
                  <a:gd name="T14" fmla="*/ 208 w 1542"/>
                  <a:gd name="T15" fmla="*/ 580 h 1338"/>
                  <a:gd name="T16" fmla="*/ 153 w 1542"/>
                  <a:gd name="T17" fmla="*/ 622 h 1338"/>
                  <a:gd name="T18" fmla="*/ 110 w 1542"/>
                  <a:gd name="T19" fmla="*/ 656 h 1338"/>
                  <a:gd name="T20" fmla="*/ 79 w 1542"/>
                  <a:gd name="T21" fmla="*/ 680 h 1338"/>
                  <a:gd name="T22" fmla="*/ 105 w 1542"/>
                  <a:gd name="T23" fmla="*/ 695 h 1338"/>
                  <a:gd name="T24" fmla="*/ 116 w 1542"/>
                  <a:gd name="T25" fmla="*/ 688 h 1338"/>
                  <a:gd name="T26" fmla="*/ 121 w 1542"/>
                  <a:gd name="T27" fmla="*/ 687 h 1338"/>
                  <a:gd name="T28" fmla="*/ 118 w 1542"/>
                  <a:gd name="T29" fmla="*/ 691 h 1338"/>
                  <a:gd name="T30" fmla="*/ 107 w 1542"/>
                  <a:gd name="T31" fmla="*/ 702 h 1338"/>
                  <a:gd name="T32" fmla="*/ 91 w 1542"/>
                  <a:gd name="T33" fmla="*/ 714 h 1338"/>
                  <a:gd name="T34" fmla="*/ 77 w 1542"/>
                  <a:gd name="T35" fmla="*/ 724 h 1338"/>
                  <a:gd name="T36" fmla="*/ 68 w 1542"/>
                  <a:gd name="T37" fmla="*/ 728 h 1338"/>
                  <a:gd name="T38" fmla="*/ 68 w 1542"/>
                  <a:gd name="T39" fmla="*/ 725 h 1338"/>
                  <a:gd name="T40" fmla="*/ 77 w 1542"/>
                  <a:gd name="T41" fmla="*/ 717 h 1338"/>
                  <a:gd name="T42" fmla="*/ 92 w 1542"/>
                  <a:gd name="T43" fmla="*/ 704 h 1338"/>
                  <a:gd name="T44" fmla="*/ 95 w 1542"/>
                  <a:gd name="T45" fmla="*/ 702 h 1338"/>
                  <a:gd name="T46" fmla="*/ 75 w 1542"/>
                  <a:gd name="T47" fmla="*/ 684 h 1338"/>
                  <a:gd name="T48" fmla="*/ 64 w 1542"/>
                  <a:gd name="T49" fmla="*/ 692 h 1338"/>
                  <a:gd name="T50" fmla="*/ 22 w 1542"/>
                  <a:gd name="T51" fmla="*/ 732 h 1338"/>
                  <a:gd name="T52" fmla="*/ 1 w 1542"/>
                  <a:gd name="T53" fmla="*/ 764 h 1338"/>
                  <a:gd name="T54" fmla="*/ 9 w 1542"/>
                  <a:gd name="T55" fmla="*/ 781 h 1338"/>
                  <a:gd name="T56" fmla="*/ 42 w 1542"/>
                  <a:gd name="T57" fmla="*/ 775 h 1338"/>
                  <a:gd name="T58" fmla="*/ 90 w 1542"/>
                  <a:gd name="T59" fmla="*/ 748 h 1338"/>
                  <a:gd name="T60" fmla="*/ 115 w 1542"/>
                  <a:gd name="T61" fmla="*/ 729 h 1338"/>
                  <a:gd name="T62" fmla="*/ 145 w 1542"/>
                  <a:gd name="T63" fmla="*/ 707 h 1338"/>
                  <a:gd name="T64" fmla="*/ 191 w 1542"/>
                  <a:gd name="T65" fmla="*/ 672 h 1338"/>
                  <a:gd name="T66" fmla="*/ 250 w 1542"/>
                  <a:gd name="T67" fmla="*/ 626 h 1338"/>
                  <a:gd name="T68" fmla="*/ 321 w 1542"/>
                  <a:gd name="T69" fmla="*/ 572 h 1338"/>
                  <a:gd name="T70" fmla="*/ 397 w 1542"/>
                  <a:gd name="T71" fmla="*/ 513 h 1338"/>
                  <a:gd name="T72" fmla="*/ 477 w 1542"/>
                  <a:gd name="T73" fmla="*/ 451 h 1338"/>
                  <a:gd name="T74" fmla="*/ 558 w 1542"/>
                  <a:gd name="T75" fmla="*/ 387 h 1338"/>
                  <a:gd name="T76" fmla="*/ 636 w 1542"/>
                  <a:gd name="T77" fmla="*/ 326 h 1338"/>
                  <a:gd name="T78" fmla="*/ 707 w 1542"/>
                  <a:gd name="T79" fmla="*/ 268 h 1338"/>
                  <a:gd name="T80" fmla="*/ 770 w 1542"/>
                  <a:gd name="T81" fmla="*/ 217 h 1338"/>
                  <a:gd name="T82" fmla="*/ 879 w 1542"/>
                  <a:gd name="T83" fmla="*/ 124 h 1338"/>
                  <a:gd name="T84" fmla="*/ 949 w 1542"/>
                  <a:gd name="T85" fmla="*/ 62 h 1338"/>
                  <a:gd name="T86" fmla="*/ 989 w 1542"/>
                  <a:gd name="T87" fmla="*/ 25 h 1338"/>
                  <a:gd name="T88" fmla="*/ 1006 w 1542"/>
                  <a:gd name="T89" fmla="*/ 6 h 1338"/>
                  <a:gd name="T90" fmla="*/ 1011 w 1542"/>
                  <a:gd name="T91" fmla="*/ 0 h 1338"/>
                  <a:gd name="T92" fmla="*/ 1010 w 1542"/>
                  <a:gd name="T93" fmla="*/ 1 h 1338"/>
                  <a:gd name="T94" fmla="*/ 998 w 1542"/>
                  <a:gd name="T95" fmla="*/ 5 h 1338"/>
                  <a:gd name="T96" fmla="*/ 968 w 1542"/>
                  <a:gd name="T97" fmla="*/ 23 h 1338"/>
                  <a:gd name="T98" fmla="*/ 912 w 1542"/>
                  <a:gd name="T99" fmla="*/ 59 h 1338"/>
                  <a:gd name="T100" fmla="*/ 822 w 1542"/>
                  <a:gd name="T101" fmla="*/ 121 h 1338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542"/>
                  <a:gd name="T154" fmla="*/ 0 h 1338"/>
                  <a:gd name="T155" fmla="*/ 1542 w 1542"/>
                  <a:gd name="T156" fmla="*/ 1338 h 1338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542" h="1338">
                    <a:moveTo>
                      <a:pt x="1124" y="308"/>
                    </a:moveTo>
                    <a:lnTo>
                      <a:pt x="1096" y="332"/>
                    </a:lnTo>
                    <a:lnTo>
                      <a:pt x="1065" y="356"/>
                    </a:lnTo>
                    <a:lnTo>
                      <a:pt x="1034" y="382"/>
                    </a:lnTo>
                    <a:lnTo>
                      <a:pt x="1001" y="409"/>
                    </a:lnTo>
                    <a:lnTo>
                      <a:pt x="966" y="438"/>
                    </a:lnTo>
                    <a:lnTo>
                      <a:pt x="932" y="468"/>
                    </a:lnTo>
                    <a:lnTo>
                      <a:pt x="896" y="497"/>
                    </a:lnTo>
                    <a:lnTo>
                      <a:pt x="859" y="528"/>
                    </a:lnTo>
                    <a:lnTo>
                      <a:pt x="822" y="559"/>
                    </a:lnTo>
                    <a:lnTo>
                      <a:pt x="784" y="591"/>
                    </a:lnTo>
                    <a:lnTo>
                      <a:pt x="746" y="624"/>
                    </a:lnTo>
                    <a:lnTo>
                      <a:pt x="708" y="656"/>
                    </a:lnTo>
                    <a:lnTo>
                      <a:pt x="670" y="689"/>
                    </a:lnTo>
                    <a:lnTo>
                      <a:pt x="632" y="721"/>
                    </a:lnTo>
                    <a:lnTo>
                      <a:pt x="595" y="753"/>
                    </a:lnTo>
                    <a:lnTo>
                      <a:pt x="557" y="785"/>
                    </a:lnTo>
                    <a:lnTo>
                      <a:pt x="520" y="818"/>
                    </a:lnTo>
                    <a:lnTo>
                      <a:pt x="484" y="848"/>
                    </a:lnTo>
                    <a:lnTo>
                      <a:pt x="449" y="879"/>
                    </a:lnTo>
                    <a:lnTo>
                      <a:pt x="414" y="909"/>
                    </a:lnTo>
                    <a:lnTo>
                      <a:pt x="381" y="938"/>
                    </a:lnTo>
                    <a:lnTo>
                      <a:pt x="349" y="966"/>
                    </a:lnTo>
                    <a:lnTo>
                      <a:pt x="318" y="992"/>
                    </a:lnTo>
                    <a:lnTo>
                      <a:pt x="288" y="1019"/>
                    </a:lnTo>
                    <a:lnTo>
                      <a:pt x="260" y="1042"/>
                    </a:lnTo>
                    <a:lnTo>
                      <a:pt x="234" y="1065"/>
                    </a:lnTo>
                    <a:lnTo>
                      <a:pt x="210" y="1086"/>
                    </a:lnTo>
                    <a:lnTo>
                      <a:pt x="188" y="1106"/>
                    </a:lnTo>
                    <a:lnTo>
                      <a:pt x="168" y="1123"/>
                    </a:lnTo>
                    <a:lnTo>
                      <a:pt x="150" y="1139"/>
                    </a:lnTo>
                    <a:lnTo>
                      <a:pt x="134" y="1153"/>
                    </a:lnTo>
                    <a:lnTo>
                      <a:pt x="121" y="1164"/>
                    </a:lnTo>
                    <a:lnTo>
                      <a:pt x="146" y="1200"/>
                    </a:lnTo>
                    <a:lnTo>
                      <a:pt x="153" y="1194"/>
                    </a:lnTo>
                    <a:lnTo>
                      <a:pt x="160" y="1189"/>
                    </a:lnTo>
                    <a:lnTo>
                      <a:pt x="166" y="1184"/>
                    </a:lnTo>
                    <a:lnTo>
                      <a:pt x="172" y="1181"/>
                    </a:lnTo>
                    <a:lnTo>
                      <a:pt x="177" y="1177"/>
                    </a:lnTo>
                    <a:lnTo>
                      <a:pt x="181" y="1176"/>
                    </a:lnTo>
                    <a:lnTo>
                      <a:pt x="183" y="1175"/>
                    </a:lnTo>
                    <a:lnTo>
                      <a:pt x="184" y="1175"/>
                    </a:lnTo>
                    <a:lnTo>
                      <a:pt x="184" y="1176"/>
                    </a:lnTo>
                    <a:lnTo>
                      <a:pt x="183" y="1179"/>
                    </a:lnTo>
                    <a:lnTo>
                      <a:pt x="180" y="1183"/>
                    </a:lnTo>
                    <a:lnTo>
                      <a:pt x="175" y="1188"/>
                    </a:lnTo>
                    <a:lnTo>
                      <a:pt x="170" y="1194"/>
                    </a:lnTo>
                    <a:lnTo>
                      <a:pt x="163" y="1201"/>
                    </a:lnTo>
                    <a:lnTo>
                      <a:pt x="156" y="1208"/>
                    </a:lnTo>
                    <a:lnTo>
                      <a:pt x="147" y="1215"/>
                    </a:lnTo>
                    <a:lnTo>
                      <a:pt x="139" y="1222"/>
                    </a:lnTo>
                    <a:lnTo>
                      <a:pt x="131" y="1228"/>
                    </a:lnTo>
                    <a:lnTo>
                      <a:pt x="124" y="1234"/>
                    </a:lnTo>
                    <a:lnTo>
                      <a:pt x="118" y="1239"/>
                    </a:lnTo>
                    <a:lnTo>
                      <a:pt x="112" y="1242"/>
                    </a:lnTo>
                    <a:lnTo>
                      <a:pt x="107" y="1245"/>
                    </a:lnTo>
                    <a:lnTo>
                      <a:pt x="103" y="1246"/>
                    </a:lnTo>
                    <a:lnTo>
                      <a:pt x="102" y="1246"/>
                    </a:lnTo>
                    <a:lnTo>
                      <a:pt x="102" y="1245"/>
                    </a:lnTo>
                    <a:lnTo>
                      <a:pt x="103" y="1241"/>
                    </a:lnTo>
                    <a:lnTo>
                      <a:pt x="107" y="1238"/>
                    </a:lnTo>
                    <a:lnTo>
                      <a:pt x="112" y="1233"/>
                    </a:lnTo>
                    <a:lnTo>
                      <a:pt x="118" y="1227"/>
                    </a:lnTo>
                    <a:lnTo>
                      <a:pt x="124" y="1220"/>
                    </a:lnTo>
                    <a:lnTo>
                      <a:pt x="132" y="1213"/>
                    </a:lnTo>
                    <a:lnTo>
                      <a:pt x="140" y="1205"/>
                    </a:lnTo>
                    <a:lnTo>
                      <a:pt x="141" y="1204"/>
                    </a:lnTo>
                    <a:lnTo>
                      <a:pt x="144" y="1202"/>
                    </a:lnTo>
                    <a:lnTo>
                      <a:pt x="145" y="1201"/>
                    </a:lnTo>
                    <a:lnTo>
                      <a:pt x="146" y="1200"/>
                    </a:lnTo>
                    <a:lnTo>
                      <a:pt x="121" y="1164"/>
                    </a:lnTo>
                    <a:lnTo>
                      <a:pt x="114" y="1170"/>
                    </a:lnTo>
                    <a:lnTo>
                      <a:pt x="107" y="1176"/>
                    </a:lnTo>
                    <a:lnTo>
                      <a:pt x="101" y="1181"/>
                    </a:lnTo>
                    <a:lnTo>
                      <a:pt x="97" y="1184"/>
                    </a:lnTo>
                    <a:lnTo>
                      <a:pt x="72" y="1207"/>
                    </a:lnTo>
                    <a:lnTo>
                      <a:pt x="51" y="1229"/>
                    </a:lnTo>
                    <a:lnTo>
                      <a:pt x="33" y="1252"/>
                    </a:lnTo>
                    <a:lnTo>
                      <a:pt x="18" y="1272"/>
                    </a:lnTo>
                    <a:lnTo>
                      <a:pt x="7" y="1291"/>
                    </a:lnTo>
                    <a:lnTo>
                      <a:pt x="1" y="1308"/>
                    </a:lnTo>
                    <a:lnTo>
                      <a:pt x="0" y="1322"/>
                    </a:lnTo>
                    <a:lnTo>
                      <a:pt x="3" y="1332"/>
                    </a:lnTo>
                    <a:lnTo>
                      <a:pt x="13" y="1336"/>
                    </a:lnTo>
                    <a:lnTo>
                      <a:pt x="26" y="1338"/>
                    </a:lnTo>
                    <a:lnTo>
                      <a:pt x="43" y="1334"/>
                    </a:lnTo>
                    <a:lnTo>
                      <a:pt x="64" y="1326"/>
                    </a:lnTo>
                    <a:lnTo>
                      <a:pt x="87" y="1314"/>
                    </a:lnTo>
                    <a:lnTo>
                      <a:pt x="111" y="1298"/>
                    </a:lnTo>
                    <a:lnTo>
                      <a:pt x="137" y="1280"/>
                    </a:lnTo>
                    <a:lnTo>
                      <a:pt x="163" y="1259"/>
                    </a:lnTo>
                    <a:lnTo>
                      <a:pt x="168" y="1255"/>
                    </a:lnTo>
                    <a:lnTo>
                      <a:pt x="176" y="1247"/>
                    </a:lnTo>
                    <a:lnTo>
                      <a:pt x="188" y="1238"/>
                    </a:lnTo>
                    <a:lnTo>
                      <a:pt x="203" y="1225"/>
                    </a:lnTo>
                    <a:lnTo>
                      <a:pt x="221" y="1209"/>
                    </a:lnTo>
                    <a:lnTo>
                      <a:pt x="241" y="1191"/>
                    </a:lnTo>
                    <a:lnTo>
                      <a:pt x="265" y="1171"/>
                    </a:lnTo>
                    <a:lnTo>
                      <a:pt x="291" y="1150"/>
                    </a:lnTo>
                    <a:lnTo>
                      <a:pt x="320" y="1125"/>
                    </a:lnTo>
                    <a:lnTo>
                      <a:pt x="350" y="1098"/>
                    </a:lnTo>
                    <a:lnTo>
                      <a:pt x="382" y="1071"/>
                    </a:lnTo>
                    <a:lnTo>
                      <a:pt x="416" y="1041"/>
                    </a:lnTo>
                    <a:lnTo>
                      <a:pt x="452" y="1012"/>
                    </a:lnTo>
                    <a:lnTo>
                      <a:pt x="489" y="979"/>
                    </a:lnTo>
                    <a:lnTo>
                      <a:pt x="527" y="946"/>
                    </a:lnTo>
                    <a:lnTo>
                      <a:pt x="565" y="913"/>
                    </a:lnTo>
                    <a:lnTo>
                      <a:pt x="606" y="878"/>
                    </a:lnTo>
                    <a:lnTo>
                      <a:pt x="646" y="843"/>
                    </a:lnTo>
                    <a:lnTo>
                      <a:pt x="687" y="807"/>
                    </a:lnTo>
                    <a:lnTo>
                      <a:pt x="728" y="771"/>
                    </a:lnTo>
                    <a:lnTo>
                      <a:pt x="769" y="735"/>
                    </a:lnTo>
                    <a:lnTo>
                      <a:pt x="810" y="699"/>
                    </a:lnTo>
                    <a:lnTo>
                      <a:pt x="851" y="663"/>
                    </a:lnTo>
                    <a:lnTo>
                      <a:pt x="891" y="627"/>
                    </a:lnTo>
                    <a:lnTo>
                      <a:pt x="930" y="591"/>
                    </a:lnTo>
                    <a:lnTo>
                      <a:pt x="970" y="557"/>
                    </a:lnTo>
                    <a:lnTo>
                      <a:pt x="1008" y="524"/>
                    </a:lnTo>
                    <a:lnTo>
                      <a:pt x="1045" y="490"/>
                    </a:lnTo>
                    <a:lnTo>
                      <a:pt x="1079" y="459"/>
                    </a:lnTo>
                    <a:lnTo>
                      <a:pt x="1113" y="428"/>
                    </a:lnTo>
                    <a:lnTo>
                      <a:pt x="1145" y="399"/>
                    </a:lnTo>
                    <a:lnTo>
                      <a:pt x="1174" y="371"/>
                    </a:lnTo>
                    <a:lnTo>
                      <a:pt x="1238" y="312"/>
                    </a:lnTo>
                    <a:lnTo>
                      <a:pt x="1293" y="259"/>
                    </a:lnTo>
                    <a:lnTo>
                      <a:pt x="1341" y="212"/>
                    </a:lnTo>
                    <a:lnTo>
                      <a:pt x="1383" y="171"/>
                    </a:lnTo>
                    <a:lnTo>
                      <a:pt x="1418" y="137"/>
                    </a:lnTo>
                    <a:lnTo>
                      <a:pt x="1448" y="106"/>
                    </a:lnTo>
                    <a:lnTo>
                      <a:pt x="1473" y="81"/>
                    </a:lnTo>
                    <a:lnTo>
                      <a:pt x="1492" y="59"/>
                    </a:lnTo>
                    <a:lnTo>
                      <a:pt x="1509" y="43"/>
                    </a:lnTo>
                    <a:lnTo>
                      <a:pt x="1521" y="28"/>
                    </a:lnTo>
                    <a:lnTo>
                      <a:pt x="1529" y="19"/>
                    </a:lnTo>
                    <a:lnTo>
                      <a:pt x="1535" y="11"/>
                    </a:lnTo>
                    <a:lnTo>
                      <a:pt x="1539" y="6"/>
                    </a:lnTo>
                    <a:lnTo>
                      <a:pt x="1541" y="2"/>
                    </a:lnTo>
                    <a:lnTo>
                      <a:pt x="1542" y="0"/>
                    </a:lnTo>
                    <a:lnTo>
                      <a:pt x="1540" y="1"/>
                    </a:lnTo>
                    <a:lnTo>
                      <a:pt x="1536" y="2"/>
                    </a:lnTo>
                    <a:lnTo>
                      <a:pt x="1530" y="5"/>
                    </a:lnTo>
                    <a:lnTo>
                      <a:pt x="1522" y="9"/>
                    </a:lnTo>
                    <a:lnTo>
                      <a:pt x="1511" y="17"/>
                    </a:lnTo>
                    <a:lnTo>
                      <a:pt x="1496" y="26"/>
                    </a:lnTo>
                    <a:lnTo>
                      <a:pt x="1477" y="39"/>
                    </a:lnTo>
                    <a:lnTo>
                      <a:pt x="1453" y="56"/>
                    </a:lnTo>
                    <a:lnTo>
                      <a:pt x="1426" y="76"/>
                    </a:lnTo>
                    <a:lnTo>
                      <a:pt x="1391" y="101"/>
                    </a:lnTo>
                    <a:lnTo>
                      <a:pt x="1352" y="131"/>
                    </a:lnTo>
                    <a:lnTo>
                      <a:pt x="1305" y="167"/>
                    </a:lnTo>
                    <a:lnTo>
                      <a:pt x="1253" y="207"/>
                    </a:lnTo>
                    <a:lnTo>
                      <a:pt x="1192" y="255"/>
                    </a:lnTo>
                    <a:lnTo>
                      <a:pt x="1124" y="30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49170" name="Freeform 135"/>
              <p:cNvSpPr>
                <a:spLocks/>
              </p:cNvSpPr>
              <p:nvPr/>
            </p:nvSpPr>
            <p:spPr bwMode="auto">
              <a:xfrm>
                <a:off x="1822" y="2511"/>
                <a:ext cx="936" cy="723"/>
              </a:xfrm>
              <a:custGeom>
                <a:avLst/>
                <a:gdLst>
                  <a:gd name="T0" fmla="*/ 654 w 1429"/>
                  <a:gd name="T1" fmla="*/ 200 h 1237"/>
                  <a:gd name="T2" fmla="*/ 589 w 1429"/>
                  <a:gd name="T3" fmla="*/ 249 h 1237"/>
                  <a:gd name="T4" fmla="*/ 518 w 1429"/>
                  <a:gd name="T5" fmla="*/ 303 h 1237"/>
                  <a:gd name="T6" fmla="*/ 443 w 1429"/>
                  <a:gd name="T7" fmla="*/ 359 h 1237"/>
                  <a:gd name="T8" fmla="*/ 369 w 1429"/>
                  <a:gd name="T9" fmla="*/ 417 h 1237"/>
                  <a:gd name="T10" fmla="*/ 297 w 1429"/>
                  <a:gd name="T11" fmla="*/ 472 h 1237"/>
                  <a:gd name="T12" fmla="*/ 231 w 1429"/>
                  <a:gd name="T13" fmla="*/ 523 h 1237"/>
                  <a:gd name="T14" fmla="*/ 174 w 1429"/>
                  <a:gd name="T15" fmla="*/ 568 h 1237"/>
                  <a:gd name="T16" fmla="*/ 126 w 1429"/>
                  <a:gd name="T17" fmla="*/ 604 h 1237"/>
                  <a:gd name="T18" fmla="*/ 94 w 1429"/>
                  <a:gd name="T19" fmla="*/ 629 h 1237"/>
                  <a:gd name="T20" fmla="*/ 80 w 1429"/>
                  <a:gd name="T21" fmla="*/ 641 h 1237"/>
                  <a:gd name="T22" fmla="*/ 66 w 1429"/>
                  <a:gd name="T23" fmla="*/ 652 h 1237"/>
                  <a:gd name="T24" fmla="*/ 52 w 1429"/>
                  <a:gd name="T25" fmla="*/ 663 h 1237"/>
                  <a:gd name="T26" fmla="*/ 48 w 1429"/>
                  <a:gd name="T27" fmla="*/ 676 h 1237"/>
                  <a:gd name="T28" fmla="*/ 55 w 1429"/>
                  <a:gd name="T29" fmla="*/ 670 h 1237"/>
                  <a:gd name="T30" fmla="*/ 73 w 1429"/>
                  <a:gd name="T31" fmla="*/ 658 h 1237"/>
                  <a:gd name="T32" fmla="*/ 92 w 1429"/>
                  <a:gd name="T33" fmla="*/ 646 h 1237"/>
                  <a:gd name="T34" fmla="*/ 102 w 1429"/>
                  <a:gd name="T35" fmla="*/ 644 h 1237"/>
                  <a:gd name="T36" fmla="*/ 98 w 1429"/>
                  <a:gd name="T37" fmla="*/ 652 h 1237"/>
                  <a:gd name="T38" fmla="*/ 84 w 1429"/>
                  <a:gd name="T39" fmla="*/ 668 h 1237"/>
                  <a:gd name="T40" fmla="*/ 61 w 1429"/>
                  <a:gd name="T41" fmla="*/ 686 h 1237"/>
                  <a:gd name="T42" fmla="*/ 40 w 1429"/>
                  <a:gd name="T43" fmla="*/ 699 h 1237"/>
                  <a:gd name="T44" fmla="*/ 26 w 1429"/>
                  <a:gd name="T45" fmla="*/ 705 h 1237"/>
                  <a:gd name="T46" fmla="*/ 26 w 1429"/>
                  <a:gd name="T47" fmla="*/ 700 h 1237"/>
                  <a:gd name="T48" fmla="*/ 33 w 1429"/>
                  <a:gd name="T49" fmla="*/ 690 h 1237"/>
                  <a:gd name="T50" fmla="*/ 48 w 1429"/>
                  <a:gd name="T51" fmla="*/ 676 h 1237"/>
                  <a:gd name="T52" fmla="*/ 26 w 1429"/>
                  <a:gd name="T53" fmla="*/ 689 h 1237"/>
                  <a:gd name="T54" fmla="*/ 6 w 1429"/>
                  <a:gd name="T55" fmla="*/ 710 h 1237"/>
                  <a:gd name="T56" fmla="*/ 0 w 1429"/>
                  <a:gd name="T57" fmla="*/ 722 h 1237"/>
                  <a:gd name="T58" fmla="*/ 24 w 1429"/>
                  <a:gd name="T59" fmla="*/ 715 h 1237"/>
                  <a:gd name="T60" fmla="*/ 71 w 1429"/>
                  <a:gd name="T61" fmla="*/ 688 h 1237"/>
                  <a:gd name="T62" fmla="*/ 106 w 1429"/>
                  <a:gd name="T63" fmla="*/ 662 h 1237"/>
                  <a:gd name="T64" fmla="*/ 126 w 1429"/>
                  <a:gd name="T65" fmla="*/ 645 h 1237"/>
                  <a:gd name="T66" fmla="*/ 164 w 1429"/>
                  <a:gd name="T67" fmla="*/ 617 h 1237"/>
                  <a:gd name="T68" fmla="*/ 215 w 1429"/>
                  <a:gd name="T69" fmla="*/ 578 h 1237"/>
                  <a:gd name="T70" fmla="*/ 276 w 1429"/>
                  <a:gd name="T71" fmla="*/ 531 h 1237"/>
                  <a:gd name="T72" fmla="*/ 343 w 1429"/>
                  <a:gd name="T73" fmla="*/ 479 h 1237"/>
                  <a:gd name="T74" fmla="*/ 416 w 1429"/>
                  <a:gd name="T75" fmla="*/ 422 h 1237"/>
                  <a:gd name="T76" fmla="*/ 490 w 1429"/>
                  <a:gd name="T77" fmla="*/ 365 h 1237"/>
                  <a:gd name="T78" fmla="*/ 563 w 1429"/>
                  <a:gd name="T79" fmla="*/ 308 h 1237"/>
                  <a:gd name="T80" fmla="*/ 630 w 1429"/>
                  <a:gd name="T81" fmla="*/ 255 h 1237"/>
                  <a:gd name="T82" fmla="*/ 691 w 1429"/>
                  <a:gd name="T83" fmla="*/ 206 h 1237"/>
                  <a:gd name="T84" fmla="*/ 781 w 1429"/>
                  <a:gd name="T85" fmla="*/ 134 h 1237"/>
                  <a:gd name="T86" fmla="*/ 858 w 1429"/>
                  <a:gd name="T87" fmla="*/ 70 h 1237"/>
                  <a:gd name="T88" fmla="*/ 904 w 1429"/>
                  <a:gd name="T89" fmla="*/ 30 h 1237"/>
                  <a:gd name="T90" fmla="*/ 927 w 1429"/>
                  <a:gd name="T91" fmla="*/ 9 h 1237"/>
                  <a:gd name="T92" fmla="*/ 935 w 1429"/>
                  <a:gd name="T93" fmla="*/ 1 h 1237"/>
                  <a:gd name="T94" fmla="*/ 936 w 1429"/>
                  <a:gd name="T95" fmla="*/ 0 h 1237"/>
                  <a:gd name="T96" fmla="*/ 929 w 1429"/>
                  <a:gd name="T97" fmla="*/ 4 h 1237"/>
                  <a:gd name="T98" fmla="*/ 909 w 1429"/>
                  <a:gd name="T99" fmla="*/ 16 h 1237"/>
                  <a:gd name="T100" fmla="*/ 869 w 1429"/>
                  <a:gd name="T101" fmla="*/ 44 h 1237"/>
                  <a:gd name="T102" fmla="*/ 798 w 1429"/>
                  <a:gd name="T103" fmla="*/ 94 h 1237"/>
                  <a:gd name="T104" fmla="*/ 692 w 1429"/>
                  <a:gd name="T105" fmla="*/ 172 h 1237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429"/>
                  <a:gd name="T160" fmla="*/ 0 h 1237"/>
                  <a:gd name="T161" fmla="*/ 1429 w 1429"/>
                  <a:gd name="T162" fmla="*/ 1237 h 1237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429" h="1237">
                    <a:moveTo>
                      <a:pt x="1057" y="294"/>
                    </a:moveTo>
                    <a:lnTo>
                      <a:pt x="1029" y="318"/>
                    </a:lnTo>
                    <a:lnTo>
                      <a:pt x="998" y="343"/>
                    </a:lnTo>
                    <a:lnTo>
                      <a:pt x="967" y="369"/>
                    </a:lnTo>
                    <a:lnTo>
                      <a:pt x="933" y="398"/>
                    </a:lnTo>
                    <a:lnTo>
                      <a:pt x="899" y="426"/>
                    </a:lnTo>
                    <a:lnTo>
                      <a:pt x="863" y="456"/>
                    </a:lnTo>
                    <a:lnTo>
                      <a:pt x="828" y="487"/>
                    </a:lnTo>
                    <a:lnTo>
                      <a:pt x="791" y="519"/>
                    </a:lnTo>
                    <a:lnTo>
                      <a:pt x="753" y="551"/>
                    </a:lnTo>
                    <a:lnTo>
                      <a:pt x="715" y="583"/>
                    </a:lnTo>
                    <a:lnTo>
                      <a:pt x="676" y="615"/>
                    </a:lnTo>
                    <a:lnTo>
                      <a:pt x="638" y="649"/>
                    </a:lnTo>
                    <a:lnTo>
                      <a:pt x="601" y="681"/>
                    </a:lnTo>
                    <a:lnTo>
                      <a:pt x="563" y="713"/>
                    </a:lnTo>
                    <a:lnTo>
                      <a:pt x="526" y="745"/>
                    </a:lnTo>
                    <a:lnTo>
                      <a:pt x="490" y="777"/>
                    </a:lnTo>
                    <a:lnTo>
                      <a:pt x="454" y="808"/>
                    </a:lnTo>
                    <a:lnTo>
                      <a:pt x="419" y="838"/>
                    </a:lnTo>
                    <a:lnTo>
                      <a:pt x="385" y="866"/>
                    </a:lnTo>
                    <a:lnTo>
                      <a:pt x="353" y="895"/>
                    </a:lnTo>
                    <a:lnTo>
                      <a:pt x="322" y="922"/>
                    </a:lnTo>
                    <a:lnTo>
                      <a:pt x="292" y="947"/>
                    </a:lnTo>
                    <a:lnTo>
                      <a:pt x="265" y="971"/>
                    </a:lnTo>
                    <a:lnTo>
                      <a:pt x="238" y="994"/>
                    </a:lnTo>
                    <a:lnTo>
                      <a:pt x="215" y="1015"/>
                    </a:lnTo>
                    <a:lnTo>
                      <a:pt x="193" y="1033"/>
                    </a:lnTo>
                    <a:lnTo>
                      <a:pt x="175" y="1050"/>
                    </a:lnTo>
                    <a:lnTo>
                      <a:pt x="159" y="1064"/>
                    </a:lnTo>
                    <a:lnTo>
                      <a:pt x="144" y="1076"/>
                    </a:lnTo>
                    <a:lnTo>
                      <a:pt x="134" y="1085"/>
                    </a:lnTo>
                    <a:lnTo>
                      <a:pt x="127" y="1093"/>
                    </a:lnTo>
                    <a:lnTo>
                      <a:pt x="122" y="1096"/>
                    </a:lnTo>
                    <a:lnTo>
                      <a:pt x="115" y="1102"/>
                    </a:lnTo>
                    <a:lnTo>
                      <a:pt x="108" y="1109"/>
                    </a:lnTo>
                    <a:lnTo>
                      <a:pt x="100" y="1115"/>
                    </a:lnTo>
                    <a:lnTo>
                      <a:pt x="93" y="1122"/>
                    </a:lnTo>
                    <a:lnTo>
                      <a:pt x="86" y="1128"/>
                    </a:lnTo>
                    <a:lnTo>
                      <a:pt x="79" y="1135"/>
                    </a:lnTo>
                    <a:lnTo>
                      <a:pt x="72" y="1141"/>
                    </a:lnTo>
                    <a:lnTo>
                      <a:pt x="66" y="1148"/>
                    </a:lnTo>
                    <a:lnTo>
                      <a:pt x="73" y="1157"/>
                    </a:lnTo>
                    <a:lnTo>
                      <a:pt x="77" y="1154"/>
                    </a:lnTo>
                    <a:lnTo>
                      <a:pt x="80" y="1151"/>
                    </a:lnTo>
                    <a:lnTo>
                      <a:pt x="84" y="1147"/>
                    </a:lnTo>
                    <a:lnTo>
                      <a:pt x="87" y="1144"/>
                    </a:lnTo>
                    <a:lnTo>
                      <a:pt x="99" y="1133"/>
                    </a:lnTo>
                    <a:lnTo>
                      <a:pt x="111" y="1125"/>
                    </a:lnTo>
                    <a:lnTo>
                      <a:pt x="122" y="1116"/>
                    </a:lnTo>
                    <a:lnTo>
                      <a:pt x="133" y="1110"/>
                    </a:lnTo>
                    <a:lnTo>
                      <a:pt x="141" y="1106"/>
                    </a:lnTo>
                    <a:lnTo>
                      <a:pt x="147" y="1102"/>
                    </a:lnTo>
                    <a:lnTo>
                      <a:pt x="153" y="1101"/>
                    </a:lnTo>
                    <a:lnTo>
                      <a:pt x="155" y="1102"/>
                    </a:lnTo>
                    <a:lnTo>
                      <a:pt x="155" y="1106"/>
                    </a:lnTo>
                    <a:lnTo>
                      <a:pt x="154" y="1110"/>
                    </a:lnTo>
                    <a:lnTo>
                      <a:pt x="150" y="1116"/>
                    </a:lnTo>
                    <a:lnTo>
                      <a:pt x="144" y="1125"/>
                    </a:lnTo>
                    <a:lnTo>
                      <a:pt x="136" y="1133"/>
                    </a:lnTo>
                    <a:lnTo>
                      <a:pt x="128" y="1143"/>
                    </a:lnTo>
                    <a:lnTo>
                      <a:pt x="117" y="1152"/>
                    </a:lnTo>
                    <a:lnTo>
                      <a:pt x="105" y="1163"/>
                    </a:lnTo>
                    <a:lnTo>
                      <a:pt x="93" y="1173"/>
                    </a:lnTo>
                    <a:lnTo>
                      <a:pt x="81" y="1182"/>
                    </a:lnTo>
                    <a:lnTo>
                      <a:pt x="71" y="1190"/>
                    </a:lnTo>
                    <a:lnTo>
                      <a:pt x="61" y="1196"/>
                    </a:lnTo>
                    <a:lnTo>
                      <a:pt x="52" y="1201"/>
                    </a:lnTo>
                    <a:lnTo>
                      <a:pt x="46" y="1204"/>
                    </a:lnTo>
                    <a:lnTo>
                      <a:pt x="40" y="1206"/>
                    </a:lnTo>
                    <a:lnTo>
                      <a:pt x="37" y="1204"/>
                    </a:lnTo>
                    <a:lnTo>
                      <a:pt x="37" y="1202"/>
                    </a:lnTo>
                    <a:lnTo>
                      <a:pt x="39" y="1198"/>
                    </a:lnTo>
                    <a:lnTo>
                      <a:pt x="41" y="1193"/>
                    </a:lnTo>
                    <a:lnTo>
                      <a:pt x="46" y="1187"/>
                    </a:lnTo>
                    <a:lnTo>
                      <a:pt x="50" y="1181"/>
                    </a:lnTo>
                    <a:lnTo>
                      <a:pt x="58" y="1172"/>
                    </a:lnTo>
                    <a:lnTo>
                      <a:pt x="65" y="1165"/>
                    </a:lnTo>
                    <a:lnTo>
                      <a:pt x="73" y="1157"/>
                    </a:lnTo>
                    <a:lnTo>
                      <a:pt x="66" y="1148"/>
                    </a:lnTo>
                    <a:lnTo>
                      <a:pt x="52" y="1164"/>
                    </a:lnTo>
                    <a:lnTo>
                      <a:pt x="39" y="1178"/>
                    </a:lnTo>
                    <a:lnTo>
                      <a:pt x="27" y="1191"/>
                    </a:lnTo>
                    <a:lnTo>
                      <a:pt x="16" y="1204"/>
                    </a:lnTo>
                    <a:lnTo>
                      <a:pt x="9" y="1215"/>
                    </a:lnTo>
                    <a:lnTo>
                      <a:pt x="3" y="1225"/>
                    </a:lnTo>
                    <a:lnTo>
                      <a:pt x="0" y="1232"/>
                    </a:lnTo>
                    <a:lnTo>
                      <a:pt x="0" y="1235"/>
                    </a:lnTo>
                    <a:lnTo>
                      <a:pt x="8" y="1237"/>
                    </a:lnTo>
                    <a:lnTo>
                      <a:pt x="19" y="1233"/>
                    </a:lnTo>
                    <a:lnTo>
                      <a:pt x="37" y="1223"/>
                    </a:lnTo>
                    <a:lnTo>
                      <a:pt x="59" y="1210"/>
                    </a:lnTo>
                    <a:lnTo>
                      <a:pt x="83" y="1195"/>
                    </a:lnTo>
                    <a:lnTo>
                      <a:pt x="108" y="1177"/>
                    </a:lnTo>
                    <a:lnTo>
                      <a:pt x="133" y="1157"/>
                    </a:lnTo>
                    <a:lnTo>
                      <a:pt x="158" y="1137"/>
                    </a:lnTo>
                    <a:lnTo>
                      <a:pt x="162" y="1133"/>
                    </a:lnTo>
                    <a:lnTo>
                      <a:pt x="169" y="1126"/>
                    </a:lnTo>
                    <a:lnTo>
                      <a:pt x="180" y="1116"/>
                    </a:lnTo>
                    <a:lnTo>
                      <a:pt x="193" y="1104"/>
                    </a:lnTo>
                    <a:lnTo>
                      <a:pt x="210" y="1090"/>
                    </a:lnTo>
                    <a:lnTo>
                      <a:pt x="229" y="1075"/>
                    </a:lnTo>
                    <a:lnTo>
                      <a:pt x="250" y="1056"/>
                    </a:lnTo>
                    <a:lnTo>
                      <a:pt x="274" y="1035"/>
                    </a:lnTo>
                    <a:lnTo>
                      <a:pt x="300" y="1013"/>
                    </a:lnTo>
                    <a:lnTo>
                      <a:pt x="328" y="989"/>
                    </a:lnTo>
                    <a:lnTo>
                      <a:pt x="356" y="964"/>
                    </a:lnTo>
                    <a:lnTo>
                      <a:pt x="387" y="937"/>
                    </a:lnTo>
                    <a:lnTo>
                      <a:pt x="421" y="909"/>
                    </a:lnTo>
                    <a:lnTo>
                      <a:pt x="454" y="880"/>
                    </a:lnTo>
                    <a:lnTo>
                      <a:pt x="488" y="850"/>
                    </a:lnTo>
                    <a:lnTo>
                      <a:pt x="524" y="819"/>
                    </a:lnTo>
                    <a:lnTo>
                      <a:pt x="560" y="788"/>
                    </a:lnTo>
                    <a:lnTo>
                      <a:pt x="597" y="756"/>
                    </a:lnTo>
                    <a:lnTo>
                      <a:pt x="635" y="722"/>
                    </a:lnTo>
                    <a:lnTo>
                      <a:pt x="672" y="690"/>
                    </a:lnTo>
                    <a:lnTo>
                      <a:pt x="710" y="657"/>
                    </a:lnTo>
                    <a:lnTo>
                      <a:pt x="748" y="625"/>
                    </a:lnTo>
                    <a:lnTo>
                      <a:pt x="785" y="592"/>
                    </a:lnTo>
                    <a:lnTo>
                      <a:pt x="822" y="559"/>
                    </a:lnTo>
                    <a:lnTo>
                      <a:pt x="859" y="527"/>
                    </a:lnTo>
                    <a:lnTo>
                      <a:pt x="894" y="496"/>
                    </a:lnTo>
                    <a:lnTo>
                      <a:pt x="929" y="465"/>
                    </a:lnTo>
                    <a:lnTo>
                      <a:pt x="962" y="436"/>
                    </a:lnTo>
                    <a:lnTo>
                      <a:pt x="994" y="407"/>
                    </a:lnTo>
                    <a:lnTo>
                      <a:pt x="1025" y="380"/>
                    </a:lnTo>
                    <a:lnTo>
                      <a:pt x="1055" y="353"/>
                    </a:lnTo>
                    <a:lnTo>
                      <a:pt x="1082" y="329"/>
                    </a:lnTo>
                    <a:lnTo>
                      <a:pt x="1141" y="275"/>
                    </a:lnTo>
                    <a:lnTo>
                      <a:pt x="1193" y="229"/>
                    </a:lnTo>
                    <a:lnTo>
                      <a:pt x="1237" y="187"/>
                    </a:lnTo>
                    <a:lnTo>
                      <a:pt x="1276" y="150"/>
                    </a:lnTo>
                    <a:lnTo>
                      <a:pt x="1310" y="119"/>
                    </a:lnTo>
                    <a:lnTo>
                      <a:pt x="1338" y="92"/>
                    </a:lnTo>
                    <a:lnTo>
                      <a:pt x="1361" y="70"/>
                    </a:lnTo>
                    <a:lnTo>
                      <a:pt x="1380" y="51"/>
                    </a:lnTo>
                    <a:lnTo>
                      <a:pt x="1395" y="37"/>
                    </a:lnTo>
                    <a:lnTo>
                      <a:pt x="1406" y="25"/>
                    </a:lnTo>
                    <a:lnTo>
                      <a:pt x="1415" y="16"/>
                    </a:lnTo>
                    <a:lnTo>
                      <a:pt x="1421" y="10"/>
                    </a:lnTo>
                    <a:lnTo>
                      <a:pt x="1425" y="5"/>
                    </a:lnTo>
                    <a:lnTo>
                      <a:pt x="1427" y="1"/>
                    </a:lnTo>
                    <a:lnTo>
                      <a:pt x="1429" y="0"/>
                    </a:lnTo>
                    <a:lnTo>
                      <a:pt x="1426" y="1"/>
                    </a:lnTo>
                    <a:lnTo>
                      <a:pt x="1424" y="2"/>
                    </a:lnTo>
                    <a:lnTo>
                      <a:pt x="1419" y="6"/>
                    </a:lnTo>
                    <a:lnTo>
                      <a:pt x="1412" y="11"/>
                    </a:lnTo>
                    <a:lnTo>
                      <a:pt x="1401" y="18"/>
                    </a:lnTo>
                    <a:lnTo>
                      <a:pt x="1388" y="27"/>
                    </a:lnTo>
                    <a:lnTo>
                      <a:pt x="1371" y="40"/>
                    </a:lnTo>
                    <a:lnTo>
                      <a:pt x="1351" y="56"/>
                    </a:lnTo>
                    <a:lnTo>
                      <a:pt x="1326" y="76"/>
                    </a:lnTo>
                    <a:lnTo>
                      <a:pt x="1295" y="100"/>
                    </a:lnTo>
                    <a:lnTo>
                      <a:pt x="1261" y="129"/>
                    </a:lnTo>
                    <a:lnTo>
                      <a:pt x="1219" y="161"/>
                    </a:lnTo>
                    <a:lnTo>
                      <a:pt x="1172" y="200"/>
                    </a:lnTo>
                    <a:lnTo>
                      <a:pt x="1118" y="244"/>
                    </a:lnTo>
                    <a:lnTo>
                      <a:pt x="1057" y="294"/>
                    </a:lnTo>
                    <a:close/>
                  </a:path>
                </a:pathLst>
              </a:custGeom>
              <a:solidFill>
                <a:srgbClr val="7CBF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49171" name="Freeform 136"/>
              <p:cNvSpPr>
                <a:spLocks/>
              </p:cNvSpPr>
              <p:nvPr/>
            </p:nvSpPr>
            <p:spPr bwMode="auto">
              <a:xfrm>
                <a:off x="1910" y="2546"/>
                <a:ext cx="805" cy="610"/>
              </a:xfrm>
              <a:custGeom>
                <a:avLst/>
                <a:gdLst>
                  <a:gd name="T0" fmla="*/ 2 w 1229"/>
                  <a:gd name="T1" fmla="*/ 606 h 1043"/>
                  <a:gd name="T2" fmla="*/ 14 w 1229"/>
                  <a:gd name="T3" fmla="*/ 604 h 1043"/>
                  <a:gd name="T4" fmla="*/ 21 w 1229"/>
                  <a:gd name="T5" fmla="*/ 606 h 1043"/>
                  <a:gd name="T6" fmla="*/ 22 w 1229"/>
                  <a:gd name="T7" fmla="*/ 610 h 1043"/>
                  <a:gd name="T8" fmla="*/ 23 w 1229"/>
                  <a:gd name="T9" fmla="*/ 609 h 1043"/>
                  <a:gd name="T10" fmla="*/ 25 w 1229"/>
                  <a:gd name="T11" fmla="*/ 604 h 1043"/>
                  <a:gd name="T12" fmla="*/ 29 w 1229"/>
                  <a:gd name="T13" fmla="*/ 599 h 1043"/>
                  <a:gd name="T14" fmla="*/ 47 w 1229"/>
                  <a:gd name="T15" fmla="*/ 585 h 1043"/>
                  <a:gd name="T16" fmla="*/ 80 w 1229"/>
                  <a:gd name="T17" fmla="*/ 560 h 1043"/>
                  <a:gd name="T18" fmla="*/ 124 w 1229"/>
                  <a:gd name="T19" fmla="*/ 526 h 1043"/>
                  <a:gd name="T20" fmla="*/ 179 w 1229"/>
                  <a:gd name="T21" fmla="*/ 484 h 1043"/>
                  <a:gd name="T22" fmla="*/ 242 w 1229"/>
                  <a:gd name="T23" fmla="*/ 435 h 1043"/>
                  <a:gd name="T24" fmla="*/ 310 w 1229"/>
                  <a:gd name="T25" fmla="*/ 382 h 1043"/>
                  <a:gd name="T26" fmla="*/ 382 w 1229"/>
                  <a:gd name="T27" fmla="*/ 327 h 1043"/>
                  <a:gd name="T28" fmla="*/ 455 w 1229"/>
                  <a:gd name="T29" fmla="*/ 270 h 1043"/>
                  <a:gd name="T30" fmla="*/ 526 w 1229"/>
                  <a:gd name="T31" fmla="*/ 215 h 1043"/>
                  <a:gd name="T32" fmla="*/ 594 w 1229"/>
                  <a:gd name="T33" fmla="*/ 163 h 1043"/>
                  <a:gd name="T34" fmla="*/ 656 w 1229"/>
                  <a:gd name="T35" fmla="*/ 115 h 1043"/>
                  <a:gd name="T36" fmla="*/ 710 w 1229"/>
                  <a:gd name="T37" fmla="*/ 73 h 1043"/>
                  <a:gd name="T38" fmla="*/ 755 w 1229"/>
                  <a:gd name="T39" fmla="*/ 39 h 1043"/>
                  <a:gd name="T40" fmla="*/ 785 w 1229"/>
                  <a:gd name="T41" fmla="*/ 15 h 1043"/>
                  <a:gd name="T42" fmla="*/ 803 w 1229"/>
                  <a:gd name="T43" fmla="*/ 1 h 1043"/>
                  <a:gd name="T44" fmla="*/ 801 w 1229"/>
                  <a:gd name="T45" fmla="*/ 2 h 1043"/>
                  <a:gd name="T46" fmla="*/ 775 w 1229"/>
                  <a:gd name="T47" fmla="*/ 22 h 1043"/>
                  <a:gd name="T48" fmla="*/ 726 w 1229"/>
                  <a:gd name="T49" fmla="*/ 58 h 1043"/>
                  <a:gd name="T50" fmla="*/ 662 w 1229"/>
                  <a:gd name="T51" fmla="*/ 106 h 1043"/>
                  <a:gd name="T52" fmla="*/ 587 w 1229"/>
                  <a:gd name="T53" fmla="*/ 162 h 1043"/>
                  <a:gd name="T54" fmla="*/ 507 w 1229"/>
                  <a:gd name="T55" fmla="*/ 221 h 1043"/>
                  <a:gd name="T56" fmla="*/ 429 w 1229"/>
                  <a:gd name="T57" fmla="*/ 280 h 1043"/>
                  <a:gd name="T58" fmla="*/ 358 w 1229"/>
                  <a:gd name="T59" fmla="*/ 335 h 1043"/>
                  <a:gd name="T60" fmla="*/ 296 w 1229"/>
                  <a:gd name="T61" fmla="*/ 382 h 1043"/>
                  <a:gd name="T62" fmla="*/ 237 w 1229"/>
                  <a:gd name="T63" fmla="*/ 427 h 1043"/>
                  <a:gd name="T64" fmla="*/ 180 w 1229"/>
                  <a:gd name="T65" fmla="*/ 471 h 1043"/>
                  <a:gd name="T66" fmla="*/ 127 w 1229"/>
                  <a:gd name="T67" fmla="*/ 511 h 1043"/>
                  <a:gd name="T68" fmla="*/ 81 w 1229"/>
                  <a:gd name="T69" fmla="*/ 546 h 1043"/>
                  <a:gd name="T70" fmla="*/ 43 w 1229"/>
                  <a:gd name="T71" fmla="*/ 575 h 1043"/>
                  <a:gd name="T72" fmla="*/ 16 w 1229"/>
                  <a:gd name="T73" fmla="*/ 595 h 1043"/>
                  <a:gd name="T74" fmla="*/ 1 w 1229"/>
                  <a:gd name="T75" fmla="*/ 606 h 1043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1229"/>
                  <a:gd name="T115" fmla="*/ 0 h 1043"/>
                  <a:gd name="T116" fmla="*/ 1229 w 1229"/>
                  <a:gd name="T117" fmla="*/ 1043 h 1043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1229" h="1043">
                    <a:moveTo>
                      <a:pt x="0" y="1039"/>
                    </a:moveTo>
                    <a:lnTo>
                      <a:pt x="3" y="1037"/>
                    </a:lnTo>
                    <a:lnTo>
                      <a:pt x="13" y="1035"/>
                    </a:lnTo>
                    <a:lnTo>
                      <a:pt x="22" y="1033"/>
                    </a:lnTo>
                    <a:lnTo>
                      <a:pt x="29" y="1034"/>
                    </a:lnTo>
                    <a:lnTo>
                      <a:pt x="32" y="1037"/>
                    </a:lnTo>
                    <a:lnTo>
                      <a:pt x="32" y="1041"/>
                    </a:lnTo>
                    <a:lnTo>
                      <a:pt x="33" y="1043"/>
                    </a:lnTo>
                    <a:lnTo>
                      <a:pt x="34" y="1043"/>
                    </a:lnTo>
                    <a:lnTo>
                      <a:pt x="35" y="1041"/>
                    </a:lnTo>
                    <a:lnTo>
                      <a:pt x="37" y="1037"/>
                    </a:lnTo>
                    <a:lnTo>
                      <a:pt x="38" y="1033"/>
                    </a:lnTo>
                    <a:lnTo>
                      <a:pt x="41" y="1028"/>
                    </a:lnTo>
                    <a:lnTo>
                      <a:pt x="45" y="1024"/>
                    </a:lnTo>
                    <a:lnTo>
                      <a:pt x="56" y="1015"/>
                    </a:lnTo>
                    <a:lnTo>
                      <a:pt x="72" y="1000"/>
                    </a:lnTo>
                    <a:lnTo>
                      <a:pt x="95" y="981"/>
                    </a:lnTo>
                    <a:lnTo>
                      <a:pt x="122" y="958"/>
                    </a:lnTo>
                    <a:lnTo>
                      <a:pt x="154" y="930"/>
                    </a:lnTo>
                    <a:lnTo>
                      <a:pt x="190" y="899"/>
                    </a:lnTo>
                    <a:lnTo>
                      <a:pt x="231" y="864"/>
                    </a:lnTo>
                    <a:lnTo>
                      <a:pt x="273" y="827"/>
                    </a:lnTo>
                    <a:lnTo>
                      <a:pt x="321" y="786"/>
                    </a:lnTo>
                    <a:lnTo>
                      <a:pt x="370" y="743"/>
                    </a:lnTo>
                    <a:lnTo>
                      <a:pt x="421" y="699"/>
                    </a:lnTo>
                    <a:lnTo>
                      <a:pt x="473" y="653"/>
                    </a:lnTo>
                    <a:lnTo>
                      <a:pt x="528" y="606"/>
                    </a:lnTo>
                    <a:lnTo>
                      <a:pt x="583" y="559"/>
                    </a:lnTo>
                    <a:lnTo>
                      <a:pt x="639" y="511"/>
                    </a:lnTo>
                    <a:lnTo>
                      <a:pt x="694" y="462"/>
                    </a:lnTo>
                    <a:lnTo>
                      <a:pt x="748" y="415"/>
                    </a:lnTo>
                    <a:lnTo>
                      <a:pt x="803" y="368"/>
                    </a:lnTo>
                    <a:lnTo>
                      <a:pt x="855" y="323"/>
                    </a:lnTo>
                    <a:lnTo>
                      <a:pt x="907" y="279"/>
                    </a:lnTo>
                    <a:lnTo>
                      <a:pt x="955" y="236"/>
                    </a:lnTo>
                    <a:lnTo>
                      <a:pt x="1002" y="197"/>
                    </a:lnTo>
                    <a:lnTo>
                      <a:pt x="1045" y="159"/>
                    </a:lnTo>
                    <a:lnTo>
                      <a:pt x="1084" y="124"/>
                    </a:lnTo>
                    <a:lnTo>
                      <a:pt x="1120" y="94"/>
                    </a:lnTo>
                    <a:lnTo>
                      <a:pt x="1152" y="66"/>
                    </a:lnTo>
                    <a:lnTo>
                      <a:pt x="1178" y="44"/>
                    </a:lnTo>
                    <a:lnTo>
                      <a:pt x="1199" y="25"/>
                    </a:lnTo>
                    <a:lnTo>
                      <a:pt x="1216" y="11"/>
                    </a:lnTo>
                    <a:lnTo>
                      <a:pt x="1226" y="2"/>
                    </a:lnTo>
                    <a:lnTo>
                      <a:pt x="1229" y="0"/>
                    </a:lnTo>
                    <a:lnTo>
                      <a:pt x="1223" y="4"/>
                    </a:lnTo>
                    <a:lnTo>
                      <a:pt x="1208" y="17"/>
                    </a:lnTo>
                    <a:lnTo>
                      <a:pt x="1183" y="38"/>
                    </a:lnTo>
                    <a:lnTo>
                      <a:pt x="1149" y="66"/>
                    </a:lnTo>
                    <a:lnTo>
                      <a:pt x="1108" y="100"/>
                    </a:lnTo>
                    <a:lnTo>
                      <a:pt x="1061" y="139"/>
                    </a:lnTo>
                    <a:lnTo>
                      <a:pt x="1010" y="182"/>
                    </a:lnTo>
                    <a:lnTo>
                      <a:pt x="954" y="228"/>
                    </a:lnTo>
                    <a:lnTo>
                      <a:pt x="896" y="277"/>
                    </a:lnTo>
                    <a:lnTo>
                      <a:pt x="835" y="327"/>
                    </a:lnTo>
                    <a:lnTo>
                      <a:pt x="774" y="378"/>
                    </a:lnTo>
                    <a:lnTo>
                      <a:pt x="714" y="429"/>
                    </a:lnTo>
                    <a:lnTo>
                      <a:pt x="655" y="479"/>
                    </a:lnTo>
                    <a:lnTo>
                      <a:pt x="598" y="527"/>
                    </a:lnTo>
                    <a:lnTo>
                      <a:pt x="546" y="572"/>
                    </a:lnTo>
                    <a:lnTo>
                      <a:pt x="497" y="614"/>
                    </a:lnTo>
                    <a:lnTo>
                      <a:pt x="452" y="653"/>
                    </a:lnTo>
                    <a:lnTo>
                      <a:pt x="406" y="692"/>
                    </a:lnTo>
                    <a:lnTo>
                      <a:pt x="362" y="730"/>
                    </a:lnTo>
                    <a:lnTo>
                      <a:pt x="317" y="768"/>
                    </a:lnTo>
                    <a:lnTo>
                      <a:pt x="275" y="805"/>
                    </a:lnTo>
                    <a:lnTo>
                      <a:pt x="233" y="840"/>
                    </a:lnTo>
                    <a:lnTo>
                      <a:pt x="194" y="873"/>
                    </a:lnTo>
                    <a:lnTo>
                      <a:pt x="158" y="904"/>
                    </a:lnTo>
                    <a:lnTo>
                      <a:pt x="124" y="934"/>
                    </a:lnTo>
                    <a:lnTo>
                      <a:pt x="93" y="959"/>
                    </a:lnTo>
                    <a:lnTo>
                      <a:pt x="66" y="983"/>
                    </a:lnTo>
                    <a:lnTo>
                      <a:pt x="44" y="1002"/>
                    </a:lnTo>
                    <a:lnTo>
                      <a:pt x="25" y="1017"/>
                    </a:lnTo>
                    <a:lnTo>
                      <a:pt x="12" y="1029"/>
                    </a:lnTo>
                    <a:lnTo>
                      <a:pt x="2" y="1036"/>
                    </a:lnTo>
                    <a:lnTo>
                      <a:pt x="0" y="103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</p:grpSp>
        <p:sp>
          <p:nvSpPr>
            <p:cNvPr id="49165" name="AutoShape 142"/>
            <p:cNvSpPr>
              <a:spLocks/>
            </p:cNvSpPr>
            <p:nvPr/>
          </p:nvSpPr>
          <p:spPr bwMode="auto">
            <a:xfrm rot="3444670">
              <a:off x="1635" y="1829"/>
              <a:ext cx="177" cy="271"/>
            </a:xfrm>
            <a:prstGeom prst="leftBrace">
              <a:avLst>
                <a:gd name="adj1" fmla="val 68315"/>
                <a:gd name="adj2" fmla="val 50000"/>
              </a:avLst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sk-SK"/>
            </a:p>
          </p:txBody>
        </p:sp>
        <p:sp>
          <p:nvSpPr>
            <p:cNvPr id="49166" name="Text Box 143"/>
            <p:cNvSpPr txBox="1">
              <a:spLocks noChangeArrowheads="1"/>
            </p:cNvSpPr>
            <p:nvPr/>
          </p:nvSpPr>
          <p:spPr bwMode="auto">
            <a:xfrm>
              <a:off x="1429" y="1657"/>
              <a:ext cx="408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sk-SK" i="1" smtClean="0"/>
                <a:t>2 l</a:t>
              </a:r>
              <a:endParaRPr lang="sk-SK" i="1"/>
            </a:p>
          </p:txBody>
        </p:sp>
        <p:sp>
          <p:nvSpPr>
            <p:cNvPr id="49167" name="Line 144"/>
            <p:cNvSpPr>
              <a:spLocks noChangeShapeType="1"/>
            </p:cNvSpPr>
            <p:nvPr/>
          </p:nvSpPr>
          <p:spPr bwMode="auto">
            <a:xfrm>
              <a:off x="748" y="3430"/>
              <a:ext cx="1225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arrow" w="lg" len="lg"/>
              <a:tailEnd type="arrow" w="lg" len="lg"/>
            </a:ln>
          </p:spPr>
          <p:txBody>
            <a:bodyPr>
              <a:spAutoFit/>
            </a:bodyPr>
            <a:lstStyle/>
            <a:p>
              <a:endParaRPr lang="sk-SK"/>
            </a:p>
          </p:txBody>
        </p:sp>
        <p:sp>
          <p:nvSpPr>
            <p:cNvPr id="49168" name="Text Box 145"/>
            <p:cNvSpPr txBox="1">
              <a:spLocks noChangeArrowheads="1"/>
            </p:cNvSpPr>
            <p:nvPr/>
          </p:nvSpPr>
          <p:spPr bwMode="auto">
            <a:xfrm>
              <a:off x="1156" y="3199"/>
              <a:ext cx="408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sk-SK" i="1" smtClean="0"/>
                <a:t>2 a</a:t>
              </a:r>
              <a:endParaRPr lang="sk-SK" i="1"/>
            </a:p>
          </p:txBody>
        </p:sp>
      </p:grpSp>
      <p:sp>
        <p:nvSpPr>
          <p:cNvPr id="49158" name="Text Box 148"/>
          <p:cNvSpPr txBox="1">
            <a:spLocks noChangeArrowheads="1"/>
          </p:cNvSpPr>
          <p:nvPr/>
        </p:nvSpPr>
        <p:spPr bwMode="auto">
          <a:xfrm>
            <a:off x="1762125" y="901700"/>
            <a:ext cx="2665413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k-SK" b="1" u="sng" dirty="0" err="1" smtClean="0"/>
              <a:t>Buffonova</a:t>
            </a:r>
            <a:r>
              <a:rPr lang="sk-SK" b="1" u="sng" dirty="0" smtClean="0"/>
              <a:t> ihla</a:t>
            </a:r>
            <a:endParaRPr lang="sk-SK" b="1" u="sng" dirty="0"/>
          </a:p>
        </p:txBody>
      </p:sp>
      <p:sp>
        <p:nvSpPr>
          <p:cNvPr id="49159" name="Text Box 149"/>
          <p:cNvSpPr txBox="1">
            <a:spLocks noChangeArrowheads="1"/>
          </p:cNvSpPr>
          <p:nvPr/>
        </p:nvSpPr>
        <p:spPr bwMode="auto">
          <a:xfrm>
            <a:off x="5508625" y="5118100"/>
            <a:ext cx="3455988" cy="11906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sk-SK" dirty="0"/>
              <a:t>A</a:t>
            </a:r>
            <a:r>
              <a:rPr lang="sk-SK" dirty="0" smtClean="0"/>
              <a:t>ká je pravdepodobnosť, že hodená ihla dopadne na linkovaný papier tak, že prekríži jednu z čiar?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4" name="Group 2"/>
          <p:cNvGrpSpPr>
            <a:grpSpLocks/>
          </p:cNvGrpSpPr>
          <p:nvPr/>
        </p:nvGrpSpPr>
        <p:grpSpPr bwMode="auto">
          <a:xfrm>
            <a:off x="0" y="476250"/>
            <a:ext cx="8243888" cy="215900"/>
            <a:chOff x="0" y="436"/>
            <a:chExt cx="5193" cy="136"/>
          </a:xfrm>
        </p:grpSpPr>
        <p:sp>
          <p:nvSpPr>
            <p:cNvPr id="12317" name="Line 3"/>
            <p:cNvSpPr>
              <a:spLocks noChangeShapeType="1"/>
            </p:cNvSpPr>
            <p:nvPr/>
          </p:nvSpPr>
          <p:spPr bwMode="auto">
            <a:xfrm>
              <a:off x="0" y="436"/>
              <a:ext cx="5193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oval" w="sm" len="lg"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2318" name="Line 4"/>
            <p:cNvSpPr>
              <a:spLocks noChangeShapeType="1"/>
            </p:cNvSpPr>
            <p:nvPr/>
          </p:nvSpPr>
          <p:spPr bwMode="auto">
            <a:xfrm>
              <a:off x="0" y="482"/>
              <a:ext cx="2835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oval" w="sm" len="lg"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2319" name="Line 5"/>
            <p:cNvSpPr>
              <a:spLocks noChangeShapeType="1"/>
            </p:cNvSpPr>
            <p:nvPr/>
          </p:nvSpPr>
          <p:spPr bwMode="auto">
            <a:xfrm>
              <a:off x="0" y="527"/>
              <a:ext cx="1519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oval" w="sm" len="lg"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2320" name="Line 6"/>
            <p:cNvSpPr>
              <a:spLocks noChangeShapeType="1"/>
            </p:cNvSpPr>
            <p:nvPr/>
          </p:nvSpPr>
          <p:spPr bwMode="auto">
            <a:xfrm>
              <a:off x="0" y="572"/>
              <a:ext cx="748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oval" w="sm" len="lg"/>
            </a:ln>
          </p:spPr>
          <p:txBody>
            <a:bodyPr/>
            <a:lstStyle/>
            <a:p>
              <a:endParaRPr lang="sk-SK"/>
            </a:p>
          </p:txBody>
        </p:sp>
      </p:grpSp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0" y="-42863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k-SK" sz="2800" dirty="0" smtClean="0">
                <a:latin typeface="Arial Black" pitchFamily="34" charset="0"/>
              </a:rPr>
              <a:t>Geometrická predstava o pravdepodobnosti</a:t>
            </a:r>
            <a:endParaRPr lang="sk-SK" sz="2800" dirty="0">
              <a:latin typeface="Arial Black" pitchFamily="34" charset="0"/>
            </a:endParaRPr>
          </a:p>
        </p:txBody>
      </p:sp>
      <p:grpSp>
        <p:nvGrpSpPr>
          <p:cNvPr id="12296" name="Group 38"/>
          <p:cNvGrpSpPr>
            <a:grpSpLocks/>
          </p:cNvGrpSpPr>
          <p:nvPr/>
        </p:nvGrpSpPr>
        <p:grpSpPr bwMode="auto">
          <a:xfrm>
            <a:off x="250825" y="836875"/>
            <a:ext cx="3960728" cy="2862412"/>
            <a:chOff x="1338" y="989"/>
            <a:chExt cx="2049" cy="1488"/>
          </a:xfrm>
        </p:grpSpPr>
        <p:sp>
          <p:nvSpPr>
            <p:cNvPr id="12307" name="Rectangle 37"/>
            <p:cNvSpPr>
              <a:spLocks noChangeArrowheads="1"/>
            </p:cNvSpPr>
            <p:nvPr/>
          </p:nvSpPr>
          <p:spPr bwMode="auto">
            <a:xfrm>
              <a:off x="1338" y="989"/>
              <a:ext cx="2049" cy="1488"/>
            </a:xfrm>
            <a:prstGeom prst="rect">
              <a:avLst/>
            </a:prstGeom>
            <a:solidFill>
              <a:schemeClr val="bg1"/>
            </a:solidFill>
            <a:ln w="19050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square" anchor="ctr">
              <a:spAutoFit/>
            </a:bodyPr>
            <a:lstStyle/>
            <a:p>
              <a:endParaRPr lang="sk-SK" dirty="0" smtClean="0"/>
            </a:p>
            <a:p>
              <a:endParaRPr lang="sk-SK" dirty="0"/>
            </a:p>
            <a:p>
              <a:endParaRPr lang="sk-SK" dirty="0" smtClean="0"/>
            </a:p>
            <a:p>
              <a:endParaRPr lang="sk-SK" dirty="0"/>
            </a:p>
            <a:p>
              <a:endParaRPr lang="sk-SK" dirty="0" smtClean="0"/>
            </a:p>
            <a:p>
              <a:endParaRPr lang="sk-SK" dirty="0"/>
            </a:p>
            <a:p>
              <a:endParaRPr lang="sk-SK" dirty="0"/>
            </a:p>
          </p:txBody>
        </p:sp>
        <p:sp>
          <p:nvSpPr>
            <p:cNvPr id="12308" name="Line 15"/>
            <p:cNvSpPr>
              <a:spLocks noChangeShapeType="1"/>
            </p:cNvSpPr>
            <p:nvPr/>
          </p:nvSpPr>
          <p:spPr bwMode="auto">
            <a:xfrm>
              <a:off x="1383" y="1706"/>
              <a:ext cx="1996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sk-SK"/>
            </a:p>
          </p:txBody>
        </p:sp>
        <p:sp>
          <p:nvSpPr>
            <p:cNvPr id="12309" name="Line 27"/>
            <p:cNvSpPr>
              <a:spLocks noChangeShapeType="1"/>
            </p:cNvSpPr>
            <p:nvPr/>
          </p:nvSpPr>
          <p:spPr bwMode="auto">
            <a:xfrm flipV="1">
              <a:off x="1746" y="1571"/>
              <a:ext cx="1361" cy="816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stealth" w="med" len="med"/>
            </a:ln>
          </p:spPr>
          <p:txBody>
            <a:bodyPr>
              <a:spAutoFit/>
            </a:bodyPr>
            <a:lstStyle/>
            <a:p>
              <a:endParaRPr lang="sk-SK"/>
            </a:p>
          </p:txBody>
        </p:sp>
        <p:sp>
          <p:nvSpPr>
            <p:cNvPr id="12310" name="Line 29"/>
            <p:cNvSpPr>
              <a:spLocks noChangeShapeType="1"/>
            </p:cNvSpPr>
            <p:nvPr/>
          </p:nvSpPr>
          <p:spPr bwMode="auto">
            <a:xfrm>
              <a:off x="2426" y="1071"/>
              <a:ext cx="0" cy="136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sk-SK"/>
            </a:p>
          </p:txBody>
        </p:sp>
        <p:sp>
          <p:nvSpPr>
            <p:cNvPr id="12311" name="Line 30"/>
            <p:cNvSpPr>
              <a:spLocks noChangeShapeType="1"/>
            </p:cNvSpPr>
            <p:nvPr/>
          </p:nvSpPr>
          <p:spPr bwMode="auto">
            <a:xfrm flipH="1">
              <a:off x="1383" y="1979"/>
              <a:ext cx="104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sk-SK"/>
            </a:p>
          </p:txBody>
        </p:sp>
        <p:sp>
          <p:nvSpPr>
            <p:cNvPr id="12312" name="Line 31"/>
            <p:cNvSpPr>
              <a:spLocks noChangeShapeType="1"/>
            </p:cNvSpPr>
            <p:nvPr/>
          </p:nvSpPr>
          <p:spPr bwMode="auto">
            <a:xfrm flipV="1">
              <a:off x="1565" y="1706"/>
              <a:ext cx="0" cy="27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arrow" w="med" len="med"/>
              <a:tailEnd type="arrow" w="med" len="med"/>
            </a:ln>
          </p:spPr>
          <p:txBody>
            <a:bodyPr>
              <a:spAutoFit/>
            </a:bodyPr>
            <a:lstStyle/>
            <a:p>
              <a:endParaRPr lang="sk-SK"/>
            </a:p>
          </p:txBody>
        </p:sp>
        <p:sp>
          <p:nvSpPr>
            <p:cNvPr id="12313" name="Text Box 32"/>
            <p:cNvSpPr txBox="1">
              <a:spLocks noChangeArrowheads="1"/>
            </p:cNvSpPr>
            <p:nvPr/>
          </p:nvSpPr>
          <p:spPr bwMode="auto">
            <a:xfrm>
              <a:off x="1338" y="1706"/>
              <a:ext cx="227" cy="1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sk-SK" smtClean="0"/>
                <a:t>x</a:t>
              </a:r>
              <a:endParaRPr lang="sk-SK"/>
            </a:p>
          </p:txBody>
        </p:sp>
        <p:graphicFrame>
          <p:nvGraphicFramePr>
            <p:cNvPr id="12293" name="Object 33"/>
            <p:cNvGraphicFramePr>
              <a:graphicFrameLocks noChangeAspect="1"/>
            </p:cNvGraphicFramePr>
            <p:nvPr/>
          </p:nvGraphicFramePr>
          <p:xfrm>
            <a:off x="2801" y="1752"/>
            <a:ext cx="215" cy="219"/>
          </p:xfrm>
          <a:graphic>
            <a:graphicData uri="http://schemas.openxmlformats.org/presentationml/2006/ole">
              <p:oleObj spid="_x0000_s12293" name="Rovnice" r:id="rId3" imgW="139680" imgH="164880" progId="Equation.3">
                <p:embed/>
              </p:oleObj>
            </a:graphicData>
          </a:graphic>
        </p:graphicFrame>
        <p:sp>
          <p:nvSpPr>
            <p:cNvPr id="12314" name="Arc 34"/>
            <p:cNvSpPr>
              <a:spLocks/>
            </p:cNvSpPr>
            <p:nvPr/>
          </p:nvSpPr>
          <p:spPr bwMode="auto">
            <a:xfrm rot="11193762">
              <a:off x="2608" y="1656"/>
              <a:ext cx="181" cy="192"/>
            </a:xfrm>
            <a:custGeom>
              <a:avLst/>
              <a:gdLst>
                <a:gd name="T0" fmla="*/ 0 w 21600"/>
                <a:gd name="T1" fmla="*/ 0 h 21600"/>
                <a:gd name="T2" fmla="*/ 2 w 21600"/>
                <a:gd name="T3" fmla="*/ 2 h 21600"/>
                <a:gd name="T4" fmla="*/ 0 w 21600"/>
                <a:gd name="T5" fmla="*/ 2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sk-SK"/>
            </a:p>
          </p:txBody>
        </p:sp>
        <p:sp>
          <p:nvSpPr>
            <p:cNvPr id="12315" name="Text Box 35"/>
            <p:cNvSpPr txBox="1">
              <a:spLocks noChangeArrowheads="1"/>
            </p:cNvSpPr>
            <p:nvPr/>
          </p:nvSpPr>
          <p:spPr bwMode="auto">
            <a:xfrm>
              <a:off x="2064" y="2251"/>
              <a:ext cx="317" cy="19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sk-SK" smtClean="0"/>
                <a:t>l</a:t>
              </a:r>
              <a:endParaRPr lang="sk-SK"/>
            </a:p>
          </p:txBody>
        </p:sp>
        <p:sp>
          <p:nvSpPr>
            <p:cNvPr id="12316" name="AutoShape 36"/>
            <p:cNvSpPr>
              <a:spLocks/>
            </p:cNvSpPr>
            <p:nvPr/>
          </p:nvSpPr>
          <p:spPr bwMode="auto">
            <a:xfrm rot="3565442">
              <a:off x="2063" y="2167"/>
              <a:ext cx="136" cy="222"/>
            </a:xfrm>
            <a:prstGeom prst="rightBrace">
              <a:avLst>
                <a:gd name="adj1" fmla="val 50061"/>
                <a:gd name="adj2" fmla="val 50000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sk-SK"/>
            </a:p>
          </p:txBody>
        </p:sp>
      </p:grpSp>
      <p:sp>
        <p:nvSpPr>
          <p:cNvPr id="12297" name="Text Box 39"/>
          <p:cNvSpPr txBox="1">
            <a:spLocks noChangeArrowheads="1"/>
          </p:cNvSpPr>
          <p:nvPr/>
        </p:nvSpPr>
        <p:spPr bwMode="auto">
          <a:xfrm>
            <a:off x="4427538" y="692150"/>
            <a:ext cx="4464050" cy="20145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sk-SK" dirty="0" smtClean="0"/>
              <a:t>Predpokladáme, že l &lt; a. Priestor všetkých možných javov je opísaný dvoma premennými – </a:t>
            </a:r>
            <a:r>
              <a:rPr lang="sk-SK" i="1" dirty="0" smtClean="0"/>
              <a:t>x</a:t>
            </a:r>
            <a:r>
              <a:rPr lang="sk-SK" dirty="0" smtClean="0"/>
              <a:t> a </a:t>
            </a:r>
            <a:r>
              <a:rPr lang="sk-SK" i="1" dirty="0" smtClean="0">
                <a:cs typeface="Arial" charset="0"/>
              </a:rPr>
              <a:t>φ</a:t>
            </a:r>
            <a:r>
              <a:rPr lang="sk-SK" dirty="0" smtClean="0">
                <a:cs typeface="Arial" charset="0"/>
              </a:rPr>
              <a:t>, kde </a:t>
            </a:r>
            <a:r>
              <a:rPr lang="sk-SK" i="1" dirty="0" smtClean="0">
                <a:cs typeface="Arial" charset="0"/>
              </a:rPr>
              <a:t>x</a:t>
            </a:r>
            <a:r>
              <a:rPr lang="sk-SK" dirty="0" smtClean="0">
                <a:cs typeface="Arial" charset="0"/>
              </a:rPr>
              <a:t> je vzdialenosť stredu ihly od najbližšej linky a </a:t>
            </a:r>
            <a:r>
              <a:rPr lang="sk-SK" i="1" dirty="0" smtClean="0">
                <a:cs typeface="Arial" charset="0"/>
              </a:rPr>
              <a:t>φ</a:t>
            </a:r>
            <a:r>
              <a:rPr lang="sk-SK" dirty="0" smtClean="0">
                <a:cs typeface="Arial" charset="0"/>
              </a:rPr>
              <a:t> je </a:t>
            </a:r>
            <a:r>
              <a:rPr lang="sk-SK" dirty="0">
                <a:cs typeface="Arial" charset="0"/>
              </a:rPr>
              <a:t>u</a:t>
            </a:r>
            <a:r>
              <a:rPr lang="sk-SK" dirty="0" smtClean="0">
                <a:cs typeface="Arial" charset="0"/>
              </a:rPr>
              <a:t>hol, ktorý ihla s linkou zviera. Ak je x &gt; a, je ihla v dosahu ďalšej linky a ihla cez dve spadnúť nemôže, teda</a:t>
            </a:r>
            <a:endParaRPr lang="sk-SK" dirty="0">
              <a:cs typeface="Arial" charset="0"/>
            </a:endParaRPr>
          </a:p>
        </p:txBody>
      </p:sp>
      <p:graphicFrame>
        <p:nvGraphicFramePr>
          <p:cNvPr id="12290" name="Object 40"/>
          <p:cNvGraphicFramePr>
            <a:graphicFrameLocks noChangeAspect="1"/>
          </p:cNvGraphicFramePr>
          <p:nvPr/>
        </p:nvGraphicFramePr>
        <p:xfrm>
          <a:off x="5964238" y="2708275"/>
          <a:ext cx="1200150" cy="447675"/>
        </p:xfrm>
        <a:graphic>
          <a:graphicData uri="http://schemas.openxmlformats.org/presentationml/2006/ole">
            <p:oleObj spid="_x0000_s12290" name="Rovnice" r:id="rId4" imgW="583920" imgH="253800" progId="Equation.3">
              <p:embed/>
            </p:oleObj>
          </a:graphicData>
        </a:graphic>
      </p:graphicFrame>
      <p:sp>
        <p:nvSpPr>
          <p:cNvPr id="12298" name="Text Box 41"/>
          <p:cNvSpPr txBox="1">
            <a:spLocks noChangeArrowheads="1"/>
          </p:cNvSpPr>
          <p:nvPr/>
        </p:nvSpPr>
        <p:spPr bwMode="auto">
          <a:xfrm>
            <a:off x="4429125" y="3133725"/>
            <a:ext cx="44640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sk-SK" dirty="0"/>
              <a:t>U</a:t>
            </a:r>
            <a:r>
              <a:rPr lang="sk-SK" dirty="0" smtClean="0"/>
              <a:t>hol potom má zmysel v intervale</a:t>
            </a:r>
            <a:endParaRPr lang="sk-SK" dirty="0">
              <a:cs typeface="Arial" charset="0"/>
            </a:endParaRPr>
          </a:p>
        </p:txBody>
      </p:sp>
      <p:graphicFrame>
        <p:nvGraphicFramePr>
          <p:cNvPr id="12291" name="Object 43"/>
          <p:cNvGraphicFramePr>
            <a:graphicFrameLocks noChangeAspect="1"/>
          </p:cNvGraphicFramePr>
          <p:nvPr/>
        </p:nvGraphicFramePr>
        <p:xfrm>
          <a:off x="5938838" y="3557588"/>
          <a:ext cx="1252537" cy="447675"/>
        </p:xfrm>
        <a:graphic>
          <a:graphicData uri="http://schemas.openxmlformats.org/presentationml/2006/ole">
            <p:oleObj spid="_x0000_s12291" name="Rovnice" r:id="rId5" imgW="609480" imgH="253800" progId="Equation.3">
              <p:embed/>
            </p:oleObj>
          </a:graphicData>
        </a:graphic>
      </p:graphicFrame>
      <p:sp>
        <p:nvSpPr>
          <p:cNvPr id="12299" name="Text Box 44"/>
          <p:cNvSpPr txBox="1">
            <a:spLocks noChangeArrowheads="1"/>
          </p:cNvSpPr>
          <p:nvPr/>
        </p:nvSpPr>
        <p:spPr bwMode="auto">
          <a:xfrm>
            <a:off x="250825" y="4221163"/>
            <a:ext cx="8569325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sk-SK" dirty="0" smtClean="0"/>
              <a:t>Priestor všetkých možných javov je teda plocha: </a:t>
            </a:r>
            <a:endParaRPr lang="sk-SK" dirty="0">
              <a:cs typeface="Arial" charset="0"/>
            </a:endParaRPr>
          </a:p>
        </p:txBody>
      </p:sp>
      <p:graphicFrame>
        <p:nvGraphicFramePr>
          <p:cNvPr id="12292" name="Object 45"/>
          <p:cNvGraphicFramePr>
            <a:graphicFrameLocks noChangeAspect="1"/>
          </p:cNvGraphicFramePr>
          <p:nvPr/>
        </p:nvGraphicFramePr>
        <p:xfrm>
          <a:off x="5364088" y="4221088"/>
          <a:ext cx="2297113" cy="447675"/>
        </p:xfrm>
        <a:graphic>
          <a:graphicData uri="http://schemas.openxmlformats.org/presentationml/2006/ole">
            <p:oleObj spid="_x0000_s12292" name="Rovnice" r:id="rId6" imgW="1117440" imgH="253800" progId="Equation.3">
              <p:embed/>
            </p:oleObj>
          </a:graphicData>
        </a:graphic>
      </p:graphicFrame>
      <p:grpSp>
        <p:nvGrpSpPr>
          <p:cNvPr id="12300" name="Group 53"/>
          <p:cNvGrpSpPr>
            <a:grpSpLocks/>
          </p:cNvGrpSpPr>
          <p:nvPr/>
        </p:nvGrpSpPr>
        <p:grpSpPr bwMode="auto">
          <a:xfrm>
            <a:off x="2051050" y="4791075"/>
            <a:ext cx="4681538" cy="1806575"/>
            <a:chOff x="1383" y="3067"/>
            <a:chExt cx="2949" cy="1138"/>
          </a:xfrm>
        </p:grpSpPr>
        <p:sp>
          <p:nvSpPr>
            <p:cNvPr id="12301" name="Rectangle 47"/>
            <p:cNvSpPr>
              <a:spLocks noChangeArrowheads="1"/>
            </p:cNvSpPr>
            <p:nvPr/>
          </p:nvSpPr>
          <p:spPr bwMode="auto">
            <a:xfrm>
              <a:off x="1656" y="3207"/>
              <a:ext cx="2449" cy="756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 anchor="ctr">
              <a:spAutoFit/>
            </a:bodyPr>
            <a:lstStyle/>
            <a:p>
              <a:endParaRPr lang="sk-SK" dirty="0" smtClean="0"/>
            </a:p>
            <a:p>
              <a:endParaRPr lang="sk-SK" dirty="0"/>
            </a:p>
            <a:p>
              <a:endParaRPr lang="sk-SK" dirty="0" smtClean="0"/>
            </a:p>
          </p:txBody>
        </p:sp>
        <p:sp>
          <p:nvSpPr>
            <p:cNvPr id="12302" name="Text Box 48"/>
            <p:cNvSpPr txBox="1">
              <a:spLocks noChangeArrowheads="1"/>
            </p:cNvSpPr>
            <p:nvPr/>
          </p:nvSpPr>
          <p:spPr bwMode="auto">
            <a:xfrm>
              <a:off x="2744" y="3434"/>
              <a:ext cx="318" cy="23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sk-SK" b="1" dirty="0" smtClean="0"/>
                <a:t>M</a:t>
              </a:r>
              <a:endParaRPr lang="sk-SK" b="1" dirty="0"/>
            </a:p>
          </p:txBody>
        </p:sp>
        <p:sp>
          <p:nvSpPr>
            <p:cNvPr id="12303" name="Text Box 49"/>
            <p:cNvSpPr txBox="1">
              <a:spLocks noChangeArrowheads="1"/>
            </p:cNvSpPr>
            <p:nvPr/>
          </p:nvSpPr>
          <p:spPr bwMode="auto">
            <a:xfrm>
              <a:off x="1383" y="3838"/>
              <a:ext cx="317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sk-SK" smtClean="0"/>
                <a:t>0</a:t>
              </a:r>
              <a:endParaRPr lang="sk-SK"/>
            </a:p>
          </p:txBody>
        </p:sp>
        <p:sp>
          <p:nvSpPr>
            <p:cNvPr id="12304" name="Text Box 50"/>
            <p:cNvSpPr txBox="1">
              <a:spLocks noChangeArrowheads="1"/>
            </p:cNvSpPr>
            <p:nvPr/>
          </p:nvSpPr>
          <p:spPr bwMode="auto">
            <a:xfrm>
              <a:off x="1383" y="3067"/>
              <a:ext cx="317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sk-SK" smtClean="0"/>
                <a:t>a</a:t>
              </a:r>
              <a:endParaRPr lang="sk-SK"/>
            </a:p>
          </p:txBody>
        </p:sp>
        <p:sp>
          <p:nvSpPr>
            <p:cNvPr id="12305" name="Text Box 51"/>
            <p:cNvSpPr txBox="1">
              <a:spLocks noChangeArrowheads="1"/>
            </p:cNvSpPr>
            <p:nvPr/>
          </p:nvSpPr>
          <p:spPr bwMode="auto">
            <a:xfrm>
              <a:off x="3833" y="3974"/>
              <a:ext cx="499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sk-SK" smtClean="0"/>
                <a:t> </a:t>
              </a:r>
              <a:r>
                <a:rPr lang="sk-SK" smtClean="0">
                  <a:cs typeface="Arial" charset="0"/>
                </a:rPr>
                <a:t>π</a:t>
              </a:r>
              <a:endParaRPr lang="sk-SK">
                <a:cs typeface="Arial" charset="0"/>
              </a:endParaRPr>
            </a:p>
          </p:txBody>
        </p:sp>
        <p:sp>
          <p:nvSpPr>
            <p:cNvPr id="12306" name="Text Box 52"/>
            <p:cNvSpPr txBox="1">
              <a:spLocks noChangeArrowheads="1"/>
            </p:cNvSpPr>
            <p:nvPr/>
          </p:nvSpPr>
          <p:spPr bwMode="auto">
            <a:xfrm>
              <a:off x="1565" y="3970"/>
              <a:ext cx="317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sk-SK" dirty="0" smtClean="0"/>
                <a:t>0</a:t>
              </a:r>
              <a:endParaRPr lang="sk-SK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9" name="Group 2"/>
          <p:cNvGrpSpPr>
            <a:grpSpLocks/>
          </p:cNvGrpSpPr>
          <p:nvPr/>
        </p:nvGrpSpPr>
        <p:grpSpPr bwMode="auto">
          <a:xfrm>
            <a:off x="0" y="476250"/>
            <a:ext cx="8243888" cy="215900"/>
            <a:chOff x="0" y="436"/>
            <a:chExt cx="5193" cy="136"/>
          </a:xfrm>
        </p:grpSpPr>
        <p:sp>
          <p:nvSpPr>
            <p:cNvPr id="13347" name="Line 3"/>
            <p:cNvSpPr>
              <a:spLocks noChangeShapeType="1"/>
            </p:cNvSpPr>
            <p:nvPr/>
          </p:nvSpPr>
          <p:spPr bwMode="auto">
            <a:xfrm>
              <a:off x="0" y="436"/>
              <a:ext cx="5193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oval" w="sm" len="lg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3348" name="Line 4"/>
            <p:cNvSpPr>
              <a:spLocks noChangeShapeType="1"/>
            </p:cNvSpPr>
            <p:nvPr/>
          </p:nvSpPr>
          <p:spPr bwMode="auto">
            <a:xfrm>
              <a:off x="0" y="482"/>
              <a:ext cx="2835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oval" w="sm" len="lg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3349" name="Line 5"/>
            <p:cNvSpPr>
              <a:spLocks noChangeShapeType="1"/>
            </p:cNvSpPr>
            <p:nvPr/>
          </p:nvSpPr>
          <p:spPr bwMode="auto">
            <a:xfrm>
              <a:off x="0" y="527"/>
              <a:ext cx="1519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oval" w="sm" len="lg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3350" name="Line 6"/>
            <p:cNvSpPr>
              <a:spLocks noChangeShapeType="1"/>
            </p:cNvSpPr>
            <p:nvPr/>
          </p:nvSpPr>
          <p:spPr bwMode="auto">
            <a:xfrm>
              <a:off x="0" y="572"/>
              <a:ext cx="748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oval" w="sm" len="lg"/>
            </a:ln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13320" name="Text Box 7"/>
          <p:cNvSpPr txBox="1">
            <a:spLocks noChangeArrowheads="1"/>
          </p:cNvSpPr>
          <p:nvPr/>
        </p:nvSpPr>
        <p:spPr bwMode="auto">
          <a:xfrm>
            <a:off x="0" y="-42863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800" dirty="0">
                <a:latin typeface="Arial Black" pitchFamily="34" charset="0"/>
              </a:rPr>
              <a:t>Geometrická </a:t>
            </a:r>
            <a:r>
              <a:rPr lang="cs-CZ" sz="2800" dirty="0" err="1" smtClean="0">
                <a:latin typeface="Arial Black" pitchFamily="34" charset="0"/>
              </a:rPr>
              <a:t>predstava</a:t>
            </a:r>
            <a:r>
              <a:rPr lang="cs-CZ" sz="2800" dirty="0" smtClean="0">
                <a:latin typeface="Arial Black" pitchFamily="34" charset="0"/>
              </a:rPr>
              <a:t> </a:t>
            </a:r>
            <a:r>
              <a:rPr lang="cs-CZ" sz="2800" dirty="0">
                <a:latin typeface="Arial Black" pitchFamily="34" charset="0"/>
              </a:rPr>
              <a:t>o </a:t>
            </a:r>
            <a:r>
              <a:rPr lang="cs-CZ" sz="2800" dirty="0" err="1" smtClean="0">
                <a:latin typeface="Arial Black" pitchFamily="34" charset="0"/>
              </a:rPr>
              <a:t>pravdepodobnosti</a:t>
            </a:r>
            <a:endParaRPr lang="cs-CZ" sz="2800" dirty="0">
              <a:latin typeface="Arial Black" pitchFamily="34" charset="0"/>
            </a:endParaRPr>
          </a:p>
        </p:txBody>
      </p:sp>
      <p:sp>
        <p:nvSpPr>
          <p:cNvPr id="13321" name="Text Box 20"/>
          <p:cNvSpPr txBox="1">
            <a:spLocks noChangeArrowheads="1"/>
          </p:cNvSpPr>
          <p:nvPr/>
        </p:nvSpPr>
        <p:spPr bwMode="auto">
          <a:xfrm>
            <a:off x="4859338" y="836613"/>
            <a:ext cx="4176712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cs-CZ" dirty="0"/>
              <a:t>Aby </a:t>
            </a:r>
            <a:r>
              <a:rPr lang="cs-CZ" dirty="0" err="1"/>
              <a:t>i</a:t>
            </a:r>
            <a:r>
              <a:rPr lang="cs-CZ" dirty="0" err="1" smtClean="0"/>
              <a:t>hla</a:t>
            </a:r>
            <a:r>
              <a:rPr lang="cs-CZ" dirty="0" smtClean="0"/>
              <a:t> </a:t>
            </a:r>
            <a:r>
              <a:rPr lang="cs-CZ" dirty="0" err="1" smtClean="0"/>
              <a:t>prekrížila</a:t>
            </a:r>
            <a:r>
              <a:rPr lang="cs-CZ" dirty="0" smtClean="0"/>
              <a:t> </a:t>
            </a:r>
            <a:r>
              <a:rPr lang="cs-CZ" dirty="0"/>
              <a:t>linku, musí </a:t>
            </a:r>
            <a:r>
              <a:rPr lang="cs-CZ" dirty="0" err="1" smtClean="0"/>
              <a:t>platiť</a:t>
            </a:r>
            <a:endParaRPr lang="el-GR" dirty="0">
              <a:cs typeface="Arial" charset="0"/>
            </a:endParaRPr>
          </a:p>
        </p:txBody>
      </p:sp>
      <p:graphicFrame>
        <p:nvGraphicFramePr>
          <p:cNvPr id="13314" name="Object 21"/>
          <p:cNvGraphicFramePr>
            <a:graphicFrameLocks noChangeAspect="1"/>
          </p:cNvGraphicFramePr>
          <p:nvPr/>
        </p:nvGraphicFramePr>
        <p:xfrm>
          <a:off x="5507038" y="1484313"/>
          <a:ext cx="2736850" cy="693737"/>
        </p:xfrm>
        <a:graphic>
          <a:graphicData uri="http://schemas.openxmlformats.org/presentationml/2006/ole">
            <p:oleObj spid="_x0000_s13314" name="Rovnice" r:id="rId3" imgW="685800" imgH="203040" progId="Equation.3">
              <p:embed/>
            </p:oleObj>
          </a:graphicData>
        </a:graphic>
      </p:graphicFrame>
      <p:sp>
        <p:nvSpPr>
          <p:cNvPr id="13322" name="Text Box 22"/>
          <p:cNvSpPr txBox="1">
            <a:spLocks noChangeArrowheads="1"/>
          </p:cNvSpPr>
          <p:nvPr/>
        </p:nvSpPr>
        <p:spPr bwMode="auto">
          <a:xfrm>
            <a:off x="179388" y="3860800"/>
            <a:ext cx="4321175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sk-SK" dirty="0" smtClean="0"/>
              <a:t>Potrebujeme poznať plochu pod krivkou – a tu získame integráciou:</a:t>
            </a:r>
            <a:endParaRPr lang="sk-SK" dirty="0">
              <a:cs typeface="Arial" charset="0"/>
            </a:endParaRPr>
          </a:p>
        </p:txBody>
      </p:sp>
      <p:graphicFrame>
        <p:nvGraphicFramePr>
          <p:cNvPr id="13315" name="Object 23"/>
          <p:cNvGraphicFramePr>
            <a:graphicFrameLocks noChangeAspect="1"/>
          </p:cNvGraphicFramePr>
          <p:nvPr/>
        </p:nvGraphicFramePr>
        <p:xfrm>
          <a:off x="1403350" y="4797425"/>
          <a:ext cx="6048375" cy="777875"/>
        </p:xfrm>
        <a:graphic>
          <a:graphicData uri="http://schemas.openxmlformats.org/presentationml/2006/ole">
            <p:oleObj spid="_x0000_s13315" name="Rovnice" r:id="rId4" imgW="2197080" imgH="330120" progId="Equation.3">
              <p:embed/>
            </p:oleObj>
          </a:graphicData>
        </a:graphic>
      </p:graphicFrame>
      <p:sp>
        <p:nvSpPr>
          <p:cNvPr id="13323" name="Rectangle 9"/>
          <p:cNvSpPr>
            <a:spLocks noChangeArrowheads="1"/>
          </p:cNvSpPr>
          <p:nvPr/>
        </p:nvSpPr>
        <p:spPr bwMode="auto">
          <a:xfrm>
            <a:off x="179388" y="836613"/>
            <a:ext cx="4537075" cy="2520950"/>
          </a:xfrm>
          <a:prstGeom prst="rect">
            <a:avLst/>
          </a:prstGeom>
          <a:solidFill>
            <a:schemeClr val="bg1"/>
          </a:solidFill>
          <a:ln w="19050" algn="ctr">
            <a:solidFill>
              <a:srgbClr val="0000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cs-CZ"/>
          </a:p>
        </p:txBody>
      </p:sp>
      <p:sp>
        <p:nvSpPr>
          <p:cNvPr id="13324" name="Line 10"/>
          <p:cNvSpPr>
            <a:spLocks noChangeShapeType="1"/>
          </p:cNvSpPr>
          <p:nvPr/>
        </p:nvSpPr>
        <p:spPr bwMode="auto">
          <a:xfrm flipV="1">
            <a:off x="338138" y="1125538"/>
            <a:ext cx="4162425" cy="1111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13325" name="Line 11"/>
          <p:cNvSpPr>
            <a:spLocks noChangeShapeType="1"/>
          </p:cNvSpPr>
          <p:nvPr/>
        </p:nvSpPr>
        <p:spPr bwMode="auto">
          <a:xfrm flipV="1">
            <a:off x="1039813" y="1571625"/>
            <a:ext cx="2630487" cy="1570038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stealth" w="med" len="med"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13326" name="Line 12"/>
          <p:cNvSpPr>
            <a:spLocks noChangeShapeType="1"/>
          </p:cNvSpPr>
          <p:nvPr/>
        </p:nvSpPr>
        <p:spPr bwMode="auto">
          <a:xfrm>
            <a:off x="2339975" y="1198563"/>
            <a:ext cx="0" cy="1871662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13327" name="Line 13"/>
          <p:cNvSpPr>
            <a:spLocks noChangeShapeType="1"/>
          </p:cNvSpPr>
          <p:nvPr/>
        </p:nvSpPr>
        <p:spPr bwMode="auto">
          <a:xfrm flipH="1">
            <a:off x="338138" y="2349500"/>
            <a:ext cx="2016125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13328" name="Line 14"/>
          <p:cNvSpPr>
            <a:spLocks noChangeShapeType="1"/>
          </p:cNvSpPr>
          <p:nvPr/>
        </p:nvSpPr>
        <p:spPr bwMode="auto">
          <a:xfrm flipV="1">
            <a:off x="2051050" y="1125538"/>
            <a:ext cx="4763" cy="12239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arrow" w="med" len="med"/>
            <a:tailEnd type="arrow" w="med" len="med"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13329" name="Text Box 15"/>
          <p:cNvSpPr txBox="1">
            <a:spLocks noChangeArrowheads="1"/>
          </p:cNvSpPr>
          <p:nvPr/>
        </p:nvSpPr>
        <p:spPr bwMode="auto">
          <a:xfrm>
            <a:off x="1547813" y="1485900"/>
            <a:ext cx="438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/>
              <a:t>x</a:t>
            </a:r>
          </a:p>
        </p:txBody>
      </p:sp>
      <p:graphicFrame>
        <p:nvGraphicFramePr>
          <p:cNvPr id="13316" name="Object 16"/>
          <p:cNvGraphicFramePr>
            <a:graphicFrameLocks noChangeAspect="1"/>
          </p:cNvGraphicFramePr>
          <p:nvPr/>
        </p:nvGraphicFramePr>
        <p:xfrm>
          <a:off x="4140200" y="1270000"/>
          <a:ext cx="415925" cy="420688"/>
        </p:xfrm>
        <a:graphic>
          <a:graphicData uri="http://schemas.openxmlformats.org/presentationml/2006/ole">
            <p:oleObj spid="_x0000_s13316" name="Rovnice" r:id="rId5" imgW="139680" imgH="164880" progId="Equation.3">
              <p:embed/>
            </p:oleObj>
          </a:graphicData>
        </a:graphic>
      </p:graphicFrame>
      <p:sp>
        <p:nvSpPr>
          <p:cNvPr id="13330" name="Arc 17"/>
          <p:cNvSpPr>
            <a:spLocks/>
          </p:cNvSpPr>
          <p:nvPr/>
        </p:nvSpPr>
        <p:spPr bwMode="auto">
          <a:xfrm rot="11193762">
            <a:off x="3851275" y="1054100"/>
            <a:ext cx="350838" cy="350838"/>
          </a:xfrm>
          <a:custGeom>
            <a:avLst/>
            <a:gdLst>
              <a:gd name="T0" fmla="*/ 0 w 21600"/>
              <a:gd name="T1" fmla="*/ 0 h 21600"/>
              <a:gd name="T2" fmla="*/ 5698486 w 21600"/>
              <a:gd name="T3" fmla="*/ 5698486 h 21600"/>
              <a:gd name="T4" fmla="*/ 0 w 21600"/>
              <a:gd name="T5" fmla="*/ 5698486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cs-CZ"/>
          </a:p>
        </p:txBody>
      </p:sp>
      <p:sp>
        <p:nvSpPr>
          <p:cNvPr id="13331" name="Text Box 18"/>
          <p:cNvSpPr txBox="1">
            <a:spLocks noChangeArrowheads="1"/>
          </p:cNvSpPr>
          <p:nvPr/>
        </p:nvSpPr>
        <p:spPr bwMode="auto">
          <a:xfrm>
            <a:off x="2916238" y="2278063"/>
            <a:ext cx="612775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/>
              <a:t>l</a:t>
            </a:r>
          </a:p>
        </p:txBody>
      </p:sp>
      <p:sp>
        <p:nvSpPr>
          <p:cNvPr id="13332" name="AutoShape 19"/>
          <p:cNvSpPr>
            <a:spLocks/>
          </p:cNvSpPr>
          <p:nvPr/>
        </p:nvSpPr>
        <p:spPr bwMode="auto">
          <a:xfrm rot="3565442">
            <a:off x="2997994" y="1404144"/>
            <a:ext cx="261937" cy="1577975"/>
          </a:xfrm>
          <a:prstGeom prst="rightBrace">
            <a:avLst>
              <a:gd name="adj1" fmla="val 50202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cs-CZ"/>
          </a:p>
        </p:txBody>
      </p:sp>
      <p:sp>
        <p:nvSpPr>
          <p:cNvPr id="13333" name="Line 33"/>
          <p:cNvSpPr>
            <a:spLocks noChangeShapeType="1"/>
          </p:cNvSpPr>
          <p:nvPr/>
        </p:nvSpPr>
        <p:spPr bwMode="auto">
          <a:xfrm flipV="1">
            <a:off x="1042988" y="1054100"/>
            <a:ext cx="3457575" cy="20875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13334" name="Line 35"/>
          <p:cNvSpPr>
            <a:spLocks noChangeShapeType="1"/>
          </p:cNvSpPr>
          <p:nvPr/>
        </p:nvSpPr>
        <p:spPr bwMode="auto">
          <a:xfrm flipH="1">
            <a:off x="2339975" y="1557338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grpSp>
        <p:nvGrpSpPr>
          <p:cNvPr id="13335" name="Group 38"/>
          <p:cNvGrpSpPr>
            <a:grpSpLocks/>
          </p:cNvGrpSpPr>
          <p:nvPr/>
        </p:nvGrpSpPr>
        <p:grpSpPr bwMode="auto">
          <a:xfrm>
            <a:off x="4787900" y="2781300"/>
            <a:ext cx="4176713" cy="1871663"/>
            <a:chOff x="2925" y="1707"/>
            <a:chExt cx="2858" cy="1289"/>
          </a:xfrm>
        </p:grpSpPr>
        <p:graphicFrame>
          <p:nvGraphicFramePr>
            <p:cNvPr id="13318" name="Object 25"/>
            <p:cNvGraphicFramePr>
              <a:graphicFrameLocks noChangeAspect="1"/>
            </p:cNvGraphicFramePr>
            <p:nvPr/>
          </p:nvGraphicFramePr>
          <p:xfrm>
            <a:off x="3810" y="2704"/>
            <a:ext cx="1361" cy="292"/>
          </p:xfrm>
          <a:graphic>
            <a:graphicData uri="http://schemas.openxmlformats.org/presentationml/2006/ole">
              <p:oleObj spid="_x0000_s13318" name="Rovnice" r:id="rId6" imgW="698400" imgH="203040" progId="Equation.3">
                <p:embed/>
              </p:oleObj>
            </a:graphicData>
          </a:graphic>
        </p:graphicFrame>
        <p:sp>
          <p:nvSpPr>
            <p:cNvPr id="13339" name="Rectangle 27"/>
            <p:cNvSpPr>
              <a:spLocks noChangeArrowheads="1"/>
            </p:cNvSpPr>
            <p:nvPr/>
          </p:nvSpPr>
          <p:spPr bwMode="auto">
            <a:xfrm>
              <a:off x="3243" y="1798"/>
              <a:ext cx="2404" cy="816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cs-CZ"/>
            </a:p>
          </p:txBody>
        </p:sp>
        <p:sp>
          <p:nvSpPr>
            <p:cNvPr id="13340" name="Text Box 28"/>
            <p:cNvSpPr txBox="1">
              <a:spLocks noChangeArrowheads="1"/>
            </p:cNvSpPr>
            <p:nvPr/>
          </p:nvSpPr>
          <p:spPr bwMode="auto">
            <a:xfrm>
              <a:off x="5329" y="1798"/>
              <a:ext cx="318" cy="25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cs-CZ" b="1"/>
                <a:t>M</a:t>
              </a:r>
            </a:p>
          </p:txBody>
        </p:sp>
        <p:sp>
          <p:nvSpPr>
            <p:cNvPr id="13341" name="Text Box 29"/>
            <p:cNvSpPr txBox="1">
              <a:spLocks noChangeArrowheads="1"/>
            </p:cNvSpPr>
            <p:nvPr/>
          </p:nvSpPr>
          <p:spPr bwMode="auto">
            <a:xfrm>
              <a:off x="2925" y="2478"/>
              <a:ext cx="317" cy="25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cs-CZ"/>
                <a:t>0</a:t>
              </a:r>
            </a:p>
          </p:txBody>
        </p:sp>
        <p:sp>
          <p:nvSpPr>
            <p:cNvPr id="13342" name="Text Box 30"/>
            <p:cNvSpPr txBox="1">
              <a:spLocks noChangeArrowheads="1"/>
            </p:cNvSpPr>
            <p:nvPr/>
          </p:nvSpPr>
          <p:spPr bwMode="auto">
            <a:xfrm>
              <a:off x="2925" y="1707"/>
              <a:ext cx="317" cy="25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cs-CZ"/>
                <a:t>a</a:t>
              </a:r>
            </a:p>
          </p:txBody>
        </p:sp>
        <p:sp>
          <p:nvSpPr>
            <p:cNvPr id="13343" name="Text Box 31"/>
            <p:cNvSpPr txBox="1">
              <a:spLocks noChangeArrowheads="1"/>
            </p:cNvSpPr>
            <p:nvPr/>
          </p:nvSpPr>
          <p:spPr bwMode="auto">
            <a:xfrm>
              <a:off x="5397" y="2616"/>
              <a:ext cx="386" cy="25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cs-CZ"/>
                <a:t> </a:t>
              </a:r>
              <a:r>
                <a:rPr lang="el-GR" smtClean="0">
                  <a:cs typeface="Arial" charset="0"/>
                </a:rPr>
                <a:t>π</a:t>
              </a:r>
              <a:endParaRPr lang="el-GR">
                <a:cs typeface="Arial" charset="0"/>
              </a:endParaRPr>
            </a:p>
          </p:txBody>
        </p:sp>
        <p:sp>
          <p:nvSpPr>
            <p:cNvPr id="13344" name="Text Box 32"/>
            <p:cNvSpPr txBox="1">
              <a:spLocks noChangeArrowheads="1"/>
            </p:cNvSpPr>
            <p:nvPr/>
          </p:nvSpPr>
          <p:spPr bwMode="auto">
            <a:xfrm>
              <a:off x="3107" y="2610"/>
              <a:ext cx="317" cy="25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cs-CZ"/>
                <a:t>0</a:t>
              </a:r>
            </a:p>
          </p:txBody>
        </p:sp>
        <p:sp>
          <p:nvSpPr>
            <p:cNvPr id="13345" name="Arc 36"/>
            <p:cNvSpPr>
              <a:spLocks/>
            </p:cNvSpPr>
            <p:nvPr/>
          </p:nvSpPr>
          <p:spPr bwMode="auto">
            <a:xfrm rot="10800000" flipH="1" flipV="1">
              <a:off x="3243" y="1979"/>
              <a:ext cx="2404" cy="639"/>
            </a:xfrm>
            <a:custGeom>
              <a:avLst/>
              <a:gdLst>
                <a:gd name="T0" fmla="*/ 0 w 43200"/>
                <a:gd name="T1" fmla="*/ 19 h 21734"/>
                <a:gd name="T2" fmla="*/ 134 w 43200"/>
                <a:gd name="T3" fmla="*/ 19 h 21734"/>
                <a:gd name="T4" fmla="*/ 67 w 43200"/>
                <a:gd name="T5" fmla="*/ 19 h 21734"/>
                <a:gd name="T6" fmla="*/ 0 60000 65536"/>
                <a:gd name="T7" fmla="*/ 0 60000 65536"/>
                <a:gd name="T8" fmla="*/ 0 60000 65536"/>
                <a:gd name="T9" fmla="*/ 0 w 43200"/>
                <a:gd name="T10" fmla="*/ 0 h 21734"/>
                <a:gd name="T11" fmla="*/ 43200 w 43200"/>
                <a:gd name="T12" fmla="*/ 21734 h 2173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21734" fill="none" extrusionOk="0">
                  <a:moveTo>
                    <a:pt x="0" y="21733"/>
                  </a:moveTo>
                  <a:cubicBezTo>
                    <a:pt x="0" y="21689"/>
                    <a:pt x="0" y="21644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</a:path>
                <a:path w="43200" h="21734" stroke="0" extrusionOk="0">
                  <a:moveTo>
                    <a:pt x="0" y="21733"/>
                  </a:moveTo>
                  <a:cubicBezTo>
                    <a:pt x="0" y="21689"/>
                    <a:pt x="0" y="21644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rgbClr val="FF0000">
                <a:alpha val="50195"/>
              </a:srgbClr>
            </a:solidFill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cs-CZ"/>
            </a:p>
          </p:txBody>
        </p:sp>
        <p:sp>
          <p:nvSpPr>
            <p:cNvPr id="13346" name="Text Box 37"/>
            <p:cNvSpPr txBox="1">
              <a:spLocks noChangeArrowheads="1"/>
            </p:cNvSpPr>
            <p:nvPr/>
          </p:nvSpPr>
          <p:spPr bwMode="auto">
            <a:xfrm>
              <a:off x="4331" y="2206"/>
              <a:ext cx="318" cy="25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cs-CZ" b="1">
                  <a:solidFill>
                    <a:srgbClr val="FF0000"/>
                  </a:solidFill>
                </a:rPr>
                <a:t>A</a:t>
              </a:r>
            </a:p>
          </p:txBody>
        </p:sp>
      </p:grpSp>
      <p:sp>
        <p:nvSpPr>
          <p:cNvPr id="13336" name="Text Box 39"/>
          <p:cNvSpPr txBox="1">
            <a:spLocks noChangeArrowheads="1"/>
          </p:cNvSpPr>
          <p:nvPr/>
        </p:nvSpPr>
        <p:spPr bwMode="auto">
          <a:xfrm>
            <a:off x="4859338" y="2270125"/>
            <a:ext cx="4176712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cs-CZ" dirty="0" err="1"/>
              <a:t>č</a:t>
            </a:r>
            <a:r>
              <a:rPr lang="cs-CZ" dirty="0" err="1" smtClean="0"/>
              <a:t>o</a:t>
            </a:r>
            <a:r>
              <a:rPr lang="cs-CZ" dirty="0" smtClean="0"/>
              <a:t> </a:t>
            </a:r>
            <a:r>
              <a:rPr lang="cs-CZ" dirty="0"/>
              <a:t>geometricky </a:t>
            </a:r>
            <a:r>
              <a:rPr lang="cs-CZ" dirty="0" err="1" smtClean="0"/>
              <a:t>vyjadrené</a:t>
            </a:r>
            <a:r>
              <a:rPr lang="cs-CZ" dirty="0" smtClean="0"/>
              <a:t> </a:t>
            </a:r>
            <a:r>
              <a:rPr lang="cs-CZ" dirty="0"/>
              <a:t>je </a:t>
            </a:r>
            <a:endParaRPr lang="el-GR" dirty="0">
              <a:cs typeface="Arial" charset="0"/>
            </a:endParaRPr>
          </a:p>
        </p:txBody>
      </p:sp>
      <p:sp>
        <p:nvSpPr>
          <p:cNvPr id="13337" name="Text Box 40"/>
          <p:cNvSpPr txBox="1">
            <a:spLocks noChangeArrowheads="1"/>
          </p:cNvSpPr>
          <p:nvPr/>
        </p:nvSpPr>
        <p:spPr bwMode="auto">
          <a:xfrm>
            <a:off x="179388" y="6015038"/>
            <a:ext cx="4321175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cs-CZ" dirty="0"/>
              <a:t>Z toho </a:t>
            </a:r>
            <a:r>
              <a:rPr lang="cs-CZ" dirty="0" err="1" smtClean="0"/>
              <a:t>plynie</a:t>
            </a:r>
            <a:endParaRPr lang="el-GR" dirty="0">
              <a:cs typeface="Arial" charset="0"/>
            </a:endParaRPr>
          </a:p>
        </p:txBody>
      </p:sp>
      <p:graphicFrame>
        <p:nvGraphicFramePr>
          <p:cNvPr id="13317" name="Object 41"/>
          <p:cNvGraphicFramePr>
            <a:graphicFrameLocks noChangeAspect="1"/>
          </p:cNvGraphicFramePr>
          <p:nvPr/>
        </p:nvGraphicFramePr>
        <p:xfrm>
          <a:off x="1766888" y="5661025"/>
          <a:ext cx="2517775" cy="927100"/>
        </p:xfrm>
        <a:graphic>
          <a:graphicData uri="http://schemas.openxmlformats.org/presentationml/2006/ole">
            <p:oleObj spid="_x0000_s13317" name="Rovnice" r:id="rId7" imgW="914400" imgH="393480" progId="Equation.3">
              <p:embed/>
            </p:oleObj>
          </a:graphicData>
        </a:graphic>
      </p:graphicFrame>
      <p:sp>
        <p:nvSpPr>
          <p:cNvPr id="13338" name="Text Box 42"/>
          <p:cNvSpPr txBox="1">
            <a:spLocks noChangeArrowheads="1"/>
          </p:cNvSpPr>
          <p:nvPr/>
        </p:nvSpPr>
        <p:spPr bwMode="auto">
          <a:xfrm>
            <a:off x="4427538" y="5589588"/>
            <a:ext cx="4610100" cy="10699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sk-SK" sz="1600" dirty="0" smtClean="0"/>
              <a:t>Pozn. : Ak urobíme vysoký počet hodov a vyjadríme pravdepodobnosť podielom dobré/všetky, získame hodnotu </a:t>
            </a:r>
            <a:r>
              <a:rPr lang="sk-SK" sz="1600" i="1" dirty="0" smtClean="0">
                <a:cs typeface="Arial" charset="0"/>
              </a:rPr>
              <a:t>π</a:t>
            </a:r>
            <a:r>
              <a:rPr lang="sk-SK" sz="1600" dirty="0" smtClean="0">
                <a:cs typeface="Arial" charset="0"/>
              </a:rPr>
              <a:t> s rozumnou presností!</a:t>
            </a:r>
            <a:r>
              <a:rPr lang="sk-SK" sz="1600" dirty="0" smtClean="0"/>
              <a:t> </a:t>
            </a:r>
            <a:endParaRPr lang="sk-SK" sz="1600" dirty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178" name="Group 2"/>
          <p:cNvGrpSpPr>
            <a:grpSpLocks/>
          </p:cNvGrpSpPr>
          <p:nvPr/>
        </p:nvGrpSpPr>
        <p:grpSpPr bwMode="auto">
          <a:xfrm>
            <a:off x="0" y="476250"/>
            <a:ext cx="8243888" cy="215900"/>
            <a:chOff x="0" y="436"/>
            <a:chExt cx="5193" cy="136"/>
          </a:xfrm>
        </p:grpSpPr>
        <p:sp>
          <p:nvSpPr>
            <p:cNvPr id="50192" name="Line 3"/>
            <p:cNvSpPr>
              <a:spLocks noChangeShapeType="1"/>
            </p:cNvSpPr>
            <p:nvPr/>
          </p:nvSpPr>
          <p:spPr bwMode="auto">
            <a:xfrm>
              <a:off x="0" y="436"/>
              <a:ext cx="5193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oval" w="sm" len="lg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0193" name="Line 4"/>
            <p:cNvSpPr>
              <a:spLocks noChangeShapeType="1"/>
            </p:cNvSpPr>
            <p:nvPr/>
          </p:nvSpPr>
          <p:spPr bwMode="auto">
            <a:xfrm>
              <a:off x="0" y="482"/>
              <a:ext cx="2835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oval" w="sm" len="lg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0194" name="Line 5"/>
            <p:cNvSpPr>
              <a:spLocks noChangeShapeType="1"/>
            </p:cNvSpPr>
            <p:nvPr/>
          </p:nvSpPr>
          <p:spPr bwMode="auto">
            <a:xfrm>
              <a:off x="0" y="527"/>
              <a:ext cx="1519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oval" w="sm" len="lg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0195" name="Line 6"/>
            <p:cNvSpPr>
              <a:spLocks noChangeShapeType="1"/>
            </p:cNvSpPr>
            <p:nvPr/>
          </p:nvSpPr>
          <p:spPr bwMode="auto">
            <a:xfrm>
              <a:off x="0" y="572"/>
              <a:ext cx="748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oval" w="sm" len="lg"/>
            </a:ln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50179" name="Text Box 7"/>
          <p:cNvSpPr txBox="1">
            <a:spLocks noChangeArrowheads="1"/>
          </p:cNvSpPr>
          <p:nvPr/>
        </p:nvSpPr>
        <p:spPr bwMode="auto">
          <a:xfrm>
            <a:off x="0" y="-42863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800" dirty="0">
                <a:latin typeface="Arial Black" pitchFamily="34" charset="0"/>
              </a:rPr>
              <a:t>Geometrická </a:t>
            </a:r>
            <a:r>
              <a:rPr lang="cs-CZ" sz="2800" dirty="0" err="1" smtClean="0">
                <a:latin typeface="Arial Black" pitchFamily="34" charset="0"/>
              </a:rPr>
              <a:t>predstava</a:t>
            </a:r>
            <a:r>
              <a:rPr lang="cs-CZ" sz="2800" dirty="0" smtClean="0">
                <a:latin typeface="Arial Black" pitchFamily="34" charset="0"/>
              </a:rPr>
              <a:t> </a:t>
            </a:r>
            <a:r>
              <a:rPr lang="cs-CZ" sz="2800" dirty="0">
                <a:latin typeface="Arial Black" pitchFamily="34" charset="0"/>
              </a:rPr>
              <a:t>o </a:t>
            </a:r>
            <a:r>
              <a:rPr lang="cs-CZ" sz="2800" dirty="0" err="1" smtClean="0">
                <a:latin typeface="Arial Black" pitchFamily="34" charset="0"/>
              </a:rPr>
              <a:t>pravdepodobnosti</a:t>
            </a:r>
            <a:endParaRPr lang="cs-CZ" sz="2800" dirty="0">
              <a:latin typeface="Arial Black" pitchFamily="34" charset="0"/>
            </a:endParaRPr>
          </a:p>
        </p:txBody>
      </p:sp>
      <p:grpSp>
        <p:nvGrpSpPr>
          <p:cNvPr id="50180" name="Group 42"/>
          <p:cNvGrpSpPr>
            <a:grpSpLocks/>
          </p:cNvGrpSpPr>
          <p:nvPr/>
        </p:nvGrpSpPr>
        <p:grpSpPr bwMode="auto">
          <a:xfrm>
            <a:off x="5521325" y="765175"/>
            <a:ext cx="3298825" cy="3887788"/>
            <a:chOff x="3061" y="845"/>
            <a:chExt cx="2078" cy="2449"/>
          </a:xfrm>
        </p:grpSpPr>
        <p:sp>
          <p:nvSpPr>
            <p:cNvPr id="50189" name="Rectangle 41"/>
            <p:cNvSpPr>
              <a:spLocks noChangeArrowheads="1"/>
            </p:cNvSpPr>
            <p:nvPr/>
          </p:nvSpPr>
          <p:spPr bwMode="auto">
            <a:xfrm>
              <a:off x="3061" y="845"/>
              <a:ext cx="2042" cy="2449"/>
            </a:xfrm>
            <a:prstGeom prst="rect">
              <a:avLst/>
            </a:prstGeom>
            <a:solidFill>
              <a:schemeClr val="bg1"/>
            </a:solidFill>
            <a:ln w="28575" algn="ctr">
              <a:solidFill>
                <a:srgbClr val="8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cs-CZ"/>
            </a:p>
          </p:txBody>
        </p:sp>
        <p:pic>
          <p:nvPicPr>
            <p:cNvPr id="50190" name="Picture 39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243" y="935"/>
              <a:ext cx="1650" cy="195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sp>
          <p:nvSpPr>
            <p:cNvPr id="50191" name="Rectangle 40"/>
            <p:cNvSpPr>
              <a:spLocks noChangeArrowheads="1"/>
            </p:cNvSpPr>
            <p:nvPr/>
          </p:nvSpPr>
          <p:spPr bwMode="auto">
            <a:xfrm>
              <a:off x="3061" y="2885"/>
              <a:ext cx="2078" cy="36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cs-CZ" sz="1600" b="1"/>
                <a:t>Joseph Louis François Bertrand</a:t>
              </a:r>
            </a:p>
            <a:p>
              <a:pPr eaLnBrk="0" hangingPunct="0">
                <a:spcBef>
                  <a:spcPct val="0"/>
                </a:spcBef>
              </a:pPr>
              <a:r>
                <a:rPr lang="cs-CZ" sz="1600"/>
                <a:t>1822 - 1900</a:t>
              </a:r>
            </a:p>
          </p:txBody>
        </p:sp>
      </p:grpSp>
      <p:sp>
        <p:nvSpPr>
          <p:cNvPr id="50181" name="Text Box 43"/>
          <p:cNvSpPr txBox="1">
            <a:spLocks noChangeArrowheads="1"/>
          </p:cNvSpPr>
          <p:nvPr/>
        </p:nvSpPr>
        <p:spPr bwMode="auto">
          <a:xfrm>
            <a:off x="1403350" y="974725"/>
            <a:ext cx="2665413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b="1" u="sng" dirty="0" err="1"/>
              <a:t>Bertrandova</a:t>
            </a:r>
            <a:r>
              <a:rPr lang="cs-CZ" b="1" u="sng" dirty="0"/>
              <a:t> </a:t>
            </a:r>
            <a:r>
              <a:rPr lang="cs-CZ" b="1" u="sng" dirty="0" err="1" smtClean="0"/>
              <a:t>tetiva</a:t>
            </a:r>
            <a:endParaRPr lang="cs-CZ" b="1" u="sng" dirty="0"/>
          </a:p>
        </p:txBody>
      </p:sp>
      <p:grpSp>
        <p:nvGrpSpPr>
          <p:cNvPr id="50182" name="Group 49"/>
          <p:cNvGrpSpPr>
            <a:grpSpLocks/>
          </p:cNvGrpSpPr>
          <p:nvPr/>
        </p:nvGrpSpPr>
        <p:grpSpPr bwMode="auto">
          <a:xfrm>
            <a:off x="250825" y="1555750"/>
            <a:ext cx="5040313" cy="4681538"/>
            <a:chOff x="113" y="799"/>
            <a:chExt cx="2994" cy="2722"/>
          </a:xfrm>
        </p:grpSpPr>
        <p:sp>
          <p:nvSpPr>
            <p:cNvPr id="50184" name="Rectangle 48"/>
            <p:cNvSpPr>
              <a:spLocks noChangeArrowheads="1"/>
            </p:cNvSpPr>
            <p:nvPr/>
          </p:nvSpPr>
          <p:spPr bwMode="auto">
            <a:xfrm>
              <a:off x="113" y="799"/>
              <a:ext cx="2994" cy="2722"/>
            </a:xfrm>
            <a:prstGeom prst="rect">
              <a:avLst/>
            </a:prstGeom>
            <a:solidFill>
              <a:schemeClr val="bg1"/>
            </a:solidFill>
            <a:ln w="19050" algn="ctr">
              <a:solidFill>
                <a:srgbClr val="3333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cs-CZ"/>
            </a:p>
          </p:txBody>
        </p:sp>
        <p:sp>
          <p:nvSpPr>
            <p:cNvPr id="50185" name="Oval 44"/>
            <p:cNvSpPr>
              <a:spLocks noChangeArrowheads="1"/>
            </p:cNvSpPr>
            <p:nvPr/>
          </p:nvSpPr>
          <p:spPr bwMode="auto">
            <a:xfrm>
              <a:off x="612" y="1117"/>
              <a:ext cx="2222" cy="2086"/>
            </a:xfrm>
            <a:prstGeom prst="ellips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cs-CZ"/>
            </a:p>
          </p:txBody>
        </p:sp>
        <p:sp>
          <p:nvSpPr>
            <p:cNvPr id="50186" name="Freeform 45"/>
            <p:cNvSpPr>
              <a:spLocks/>
            </p:cNvSpPr>
            <p:nvPr/>
          </p:nvSpPr>
          <p:spPr bwMode="auto">
            <a:xfrm>
              <a:off x="793" y="1117"/>
              <a:ext cx="1860" cy="1587"/>
            </a:xfrm>
            <a:custGeom>
              <a:avLst/>
              <a:gdLst>
                <a:gd name="T0" fmla="*/ 953 w 1860"/>
                <a:gd name="T1" fmla="*/ 0 h 1587"/>
                <a:gd name="T2" fmla="*/ 0 w 1860"/>
                <a:gd name="T3" fmla="*/ 1587 h 1587"/>
                <a:gd name="T4" fmla="*/ 1860 w 1860"/>
                <a:gd name="T5" fmla="*/ 1587 h 1587"/>
                <a:gd name="T6" fmla="*/ 908 w 1860"/>
                <a:gd name="T7" fmla="*/ 0 h 158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60"/>
                <a:gd name="T13" fmla="*/ 0 h 1587"/>
                <a:gd name="T14" fmla="*/ 1860 w 1860"/>
                <a:gd name="T15" fmla="*/ 1587 h 158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60" h="1587">
                  <a:moveTo>
                    <a:pt x="953" y="0"/>
                  </a:moveTo>
                  <a:lnTo>
                    <a:pt x="0" y="1587"/>
                  </a:lnTo>
                  <a:lnTo>
                    <a:pt x="1860" y="1587"/>
                  </a:lnTo>
                  <a:lnTo>
                    <a:pt x="908" y="0"/>
                  </a:ln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cs-CZ"/>
            </a:p>
          </p:txBody>
        </p:sp>
        <p:sp>
          <p:nvSpPr>
            <p:cNvPr id="50187" name="Line 46"/>
            <p:cNvSpPr>
              <a:spLocks noChangeShapeType="1"/>
            </p:cNvSpPr>
            <p:nvPr/>
          </p:nvSpPr>
          <p:spPr bwMode="auto">
            <a:xfrm flipH="1">
              <a:off x="249" y="890"/>
              <a:ext cx="1724" cy="172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cs-CZ"/>
            </a:p>
          </p:txBody>
        </p:sp>
        <p:sp>
          <p:nvSpPr>
            <p:cNvPr id="50188" name="Line 47"/>
            <p:cNvSpPr>
              <a:spLocks noChangeShapeType="1"/>
            </p:cNvSpPr>
            <p:nvPr/>
          </p:nvSpPr>
          <p:spPr bwMode="auto">
            <a:xfrm flipH="1">
              <a:off x="1292" y="890"/>
              <a:ext cx="499" cy="254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cs-CZ"/>
            </a:p>
          </p:txBody>
        </p:sp>
      </p:grpSp>
      <p:sp>
        <p:nvSpPr>
          <p:cNvPr id="50183" name="Text Box 50"/>
          <p:cNvSpPr txBox="1">
            <a:spLocks noChangeArrowheads="1"/>
          </p:cNvSpPr>
          <p:nvPr/>
        </p:nvSpPr>
        <p:spPr bwMode="auto">
          <a:xfrm>
            <a:off x="5435600" y="4902200"/>
            <a:ext cx="3455988" cy="11906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sk-SK" dirty="0" smtClean="0"/>
              <a:t>Aká je pravdepodobnosť, že náhodne zvolená tetiva bude dlhšia, než strana vpísaného rovnostranného trojuholníka?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4495</TotalTime>
  <Words>1782</Words>
  <Application>Microsoft Office PowerPoint</Application>
  <PresentationFormat>Předvádění na obrazovce (4:3)</PresentationFormat>
  <Paragraphs>195</Paragraphs>
  <Slides>26</Slides>
  <Notes>0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2</vt:i4>
      </vt:variant>
      <vt:variant>
        <vt:lpstr>Nadpisy snímků</vt:lpstr>
      </vt:variant>
      <vt:variant>
        <vt:i4>26</vt:i4>
      </vt:variant>
    </vt:vector>
  </HeadingPairs>
  <TitlesOfParts>
    <vt:vector size="29" baseType="lpstr">
      <vt:lpstr>Výchozí návrh</vt:lpstr>
      <vt:lpstr>Clip</vt:lpstr>
      <vt:lpstr>Rovnice</vt:lpstr>
      <vt:lpstr>HISTÓRIA PRAVDEPODOBNOSTI</vt:lpstr>
      <vt:lpstr>Pravdepodobnosť náhodných javov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Snímek 11</vt:lpstr>
      <vt:lpstr>Snímek 12</vt:lpstr>
      <vt:lpstr>Snímek 13</vt:lpstr>
      <vt:lpstr>Snímek 14</vt:lpstr>
      <vt:lpstr>Snímek 15</vt:lpstr>
      <vt:lpstr>Snímek 16</vt:lpstr>
      <vt:lpstr>Snímek 17</vt:lpstr>
      <vt:lpstr>Snímek 18</vt:lpstr>
      <vt:lpstr>Snímek 19</vt:lpstr>
      <vt:lpstr>Snímek 20</vt:lpstr>
      <vt:lpstr>Snímek 21</vt:lpstr>
      <vt:lpstr>BINOMICKÉ ROZDELENIE PRAVDEPODOBNOSTI Bernoulliho schéma</vt:lpstr>
      <vt:lpstr>Galtonova doska</vt:lpstr>
      <vt:lpstr>Pascalov trojuholník</vt:lpstr>
      <vt:lpstr>Príklad:</vt:lpstr>
      <vt:lpstr>Ďakujem za pozornosť!</vt:lpstr>
    </vt:vector>
  </TitlesOfParts>
  <Company>At 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Gdermog</dc:creator>
  <cp:lastModifiedBy>Kvintus</cp:lastModifiedBy>
  <cp:revision>683</cp:revision>
  <dcterms:created xsi:type="dcterms:W3CDTF">2005-08-21T08:27:38Z</dcterms:created>
  <dcterms:modified xsi:type="dcterms:W3CDTF">2010-11-08T20:02:43Z</dcterms:modified>
</cp:coreProperties>
</file>