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3" d="100"/>
          <a:sy n="53" d="100"/>
        </p:scale>
        <p:origin x="-1166" y="-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BB81A-BAEA-43E9-AD0B-11DD4E69F64A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89B31-DC95-4774-8654-C5B4B3EF6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89B31-DC95-4774-8654-C5B4B3EF6B6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930E761-F556-4CCE-A805-B3B9AC617947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09504DD-E406-4507-A77A-CD3EA2F2E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0E761-F556-4CCE-A805-B3B9AC617947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04DD-E406-4507-A77A-CD3EA2F2E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0E761-F556-4CCE-A805-B3B9AC617947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04DD-E406-4507-A77A-CD3EA2F2E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930E761-F556-4CCE-A805-B3B9AC617947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04DD-E406-4507-A77A-CD3EA2F2E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930E761-F556-4CCE-A805-B3B9AC617947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09504DD-E406-4507-A77A-CD3EA2F2E12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930E761-F556-4CCE-A805-B3B9AC617947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09504DD-E406-4507-A77A-CD3EA2F2E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930E761-F556-4CCE-A805-B3B9AC617947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09504DD-E406-4507-A77A-CD3EA2F2E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0E761-F556-4CCE-A805-B3B9AC617947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04DD-E406-4507-A77A-CD3EA2F2E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930E761-F556-4CCE-A805-B3B9AC617947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09504DD-E406-4507-A77A-CD3EA2F2E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930E761-F556-4CCE-A805-B3B9AC617947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09504DD-E406-4507-A77A-CD3EA2F2E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930E761-F556-4CCE-A805-B3B9AC617947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09504DD-E406-4507-A77A-CD3EA2F2E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930E761-F556-4CCE-A805-B3B9AC617947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09504DD-E406-4507-A77A-CD3EA2F2E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dirty="0" smtClean="0"/>
              <a:t>HISTÓRIA NULY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4429132"/>
            <a:ext cx="8572528" cy="1857388"/>
          </a:xfrm>
        </p:spPr>
        <p:txBody>
          <a:bodyPr>
            <a:normAutofit lnSpcReduction="10000"/>
          </a:bodyPr>
          <a:lstStyle/>
          <a:p>
            <a:r>
              <a:rPr lang="sk-SK" dirty="0" smtClean="0">
                <a:solidFill>
                  <a:schemeClr val="accent3"/>
                </a:solidFill>
              </a:rPr>
              <a:t>Ivana Dedinová</a:t>
            </a:r>
          </a:p>
          <a:p>
            <a:r>
              <a:rPr lang="sk-SK" dirty="0" smtClean="0">
                <a:solidFill>
                  <a:schemeClr val="accent3"/>
                </a:solidFill>
              </a:rPr>
              <a:t>MA- GE</a:t>
            </a:r>
          </a:p>
          <a:p>
            <a:r>
              <a:rPr lang="sk-SK" dirty="0" smtClean="0">
                <a:solidFill>
                  <a:schemeClr val="accent3"/>
                </a:solidFill>
              </a:rPr>
              <a:t>2.roč.Mgr.</a:t>
            </a:r>
          </a:p>
          <a:p>
            <a:r>
              <a:rPr lang="sk-SK" dirty="0" smtClean="0">
                <a:solidFill>
                  <a:schemeClr val="accent3"/>
                </a:solidFill>
              </a:rPr>
              <a:t>2010/2011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Indovia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sk-SK" dirty="0" smtClean="0"/>
              <a:t>V indickej matematike sa objavuje idea umiestnenia nuly</a:t>
            </a:r>
          </a:p>
          <a:p>
            <a:pPr>
              <a:buFontTx/>
              <a:buChar char="-"/>
            </a:pPr>
            <a:r>
              <a:rPr lang="sk-SK" dirty="0" smtClean="0"/>
              <a:t>India je „rodiskom“ číslic a číselných rádov, ktoré sa vyvinuly do ich dnešnej podoby</a:t>
            </a:r>
          </a:p>
          <a:p>
            <a:pPr>
              <a:buFontTx/>
              <a:buChar char="-"/>
            </a:pPr>
            <a:r>
              <a:rPr lang="sk-SK" b="1" dirty="0" smtClean="0"/>
              <a:t>Mukuherjee</a:t>
            </a:r>
            <a:r>
              <a:rPr lang="sk-SK" dirty="0" smtClean="0"/>
              <a:t> vo svojich tvrdeniach tvrdí:</a:t>
            </a:r>
          </a:p>
          <a:p>
            <a:pPr>
              <a:buNone/>
            </a:pPr>
            <a:r>
              <a:rPr lang="sk-SK" i="1" dirty="0" smtClean="0"/>
              <a:t>...matematicka predstava nuly...bola prezentovaná v duchovnej forme už pred 1700 rokmi v Indii...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54766"/>
          </a:xfrm>
        </p:spPr>
        <p:txBody>
          <a:bodyPr/>
          <a:lstStyle/>
          <a:p>
            <a:pPr>
              <a:buFontTx/>
              <a:buChar char="-"/>
            </a:pPr>
            <a:r>
              <a:rPr lang="sk-SK" dirty="0" smtClean="0"/>
              <a:t>Nula ako číslo sa však v indickej matematike začína používať okolo r. 650.</a:t>
            </a:r>
          </a:p>
          <a:p>
            <a:pPr>
              <a:buFontTx/>
              <a:buChar char="-"/>
            </a:pPr>
            <a:r>
              <a:rPr lang="sk-SK" dirty="0" smtClean="0"/>
              <a:t>Okolo r. 500 </a:t>
            </a:r>
            <a:r>
              <a:rPr lang="sk-SK" b="1" dirty="0" smtClean="0"/>
              <a:t>Aryabhata </a:t>
            </a:r>
            <a:r>
              <a:rPr lang="sk-SK" dirty="0" smtClean="0"/>
              <a:t>vynašiel číselný systém bez nuly,ale bol to pozičný </a:t>
            </a:r>
          </a:p>
          <a:p>
            <a:pPr>
              <a:buFontTx/>
              <a:buChar char="-"/>
            </a:pPr>
            <a:r>
              <a:rPr lang="sk-SK" dirty="0" smtClean="0"/>
              <a:t>Pre pozíciu použil slovo </a:t>
            </a:r>
            <a:r>
              <a:rPr lang="sk-SK" i="1" dirty="0" smtClean="0"/>
              <a:t> kha, </a:t>
            </a:r>
            <a:r>
              <a:rPr lang="sk-SK" dirty="0" smtClean="0"/>
              <a:t> → neskôr názov pre nulu</a:t>
            </a:r>
          </a:p>
          <a:p>
            <a:pPr>
              <a:buFontTx/>
              <a:buChar char="-"/>
            </a:pPr>
            <a:r>
              <a:rPr lang="sk-SK" dirty="0" smtClean="0"/>
              <a:t>V skorších indických rukopisoch – použitá bodka na označenie prázdneho miesta v pozičnom zápise </a:t>
            </a:r>
          </a:p>
          <a:p>
            <a:pPr>
              <a:buFontTx/>
              <a:buChar char="-"/>
            </a:pPr>
            <a:r>
              <a:rPr lang="sk-SK" dirty="0" smtClean="0"/>
              <a:t>Stále chýbal symbol pre nulu</a:t>
            </a:r>
          </a:p>
          <a:p>
            <a:pPr>
              <a:buFontTx/>
              <a:buChar char="-"/>
            </a:pPr>
            <a:r>
              <a:rPr lang="sk-SK" b="1" dirty="0" smtClean="0"/>
              <a:t>876</a:t>
            </a:r>
            <a:r>
              <a:rPr lang="sk-SK" dirty="0" smtClean="0"/>
              <a:t> – prvý záznam použitia nuly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26204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 -použitie symbolu 0 nám dokazuje nápis na kamennej tabuli , týkajucej sa mesta Gwalior, kde bola vysadená záhrada 187 na 270 hastas, mala produkovať dostatok kvetov na to, aby mohlo byť denne odovzdaných do miestneho chrámu 50 vencov. </a:t>
            </a:r>
          </a:p>
          <a:p>
            <a:pPr>
              <a:buNone/>
            </a:pPr>
            <a:r>
              <a:rPr lang="sk-SK" dirty="0" smtClean="0"/>
              <a:t>- Čísla 270 a 50 sú označené takmer rovnako ak dnes , 0 je menšia a nepatrne vyzdvihnutá.</a:t>
            </a:r>
          </a:p>
          <a:p>
            <a:pPr>
              <a:buNone/>
            </a:pPr>
            <a:r>
              <a:rPr lang="sk-SK" dirty="0" smtClean="0"/>
              <a:t>- Prvé objavenie nuly ako čísla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97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dirty="0" smtClean="0"/>
              <a:t> - 3 indickí matematici  Brahmagupta, Mahavira a Bhaskara sa snažia v troch dôležitých knihách odpovedať na otázku vzájomného pôsobenie nuly a záporných čísel vo vztahu k operáciam aritmetiky, sčítania, odčítania, násobenia a delenia.</a:t>
            </a:r>
          </a:p>
          <a:p>
            <a:pPr>
              <a:buNone/>
            </a:pPr>
            <a:r>
              <a:rPr lang="sk-SK" dirty="0" smtClean="0"/>
              <a:t> </a:t>
            </a:r>
            <a:r>
              <a:rPr lang="sk-SK" dirty="0" smtClean="0"/>
              <a:t> 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58204" cy="809294"/>
          </a:xfrm>
        </p:spPr>
        <p:txBody>
          <a:bodyPr/>
          <a:lstStyle/>
          <a:p>
            <a:r>
              <a:rPr lang="sk-SK" dirty="0" smtClean="0"/>
              <a:t>Brahmagupta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28596" y="1142984"/>
            <a:ext cx="8229600" cy="545465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k-SK" dirty="0" smtClean="0"/>
              <a:t>7. st. – Brahmagupta sa pokúsil podať pravidlá aritmetiky zahŕňajúc nulu a záporné čísla </a:t>
            </a:r>
          </a:p>
          <a:p>
            <a:pPr>
              <a:buNone/>
            </a:pPr>
            <a:r>
              <a:rPr lang="sk-SK" dirty="0" smtClean="0"/>
              <a:t>-vysvetľoval, že ak nejaké číslo odčítam samé od seba získam nulu. </a:t>
            </a:r>
            <a:endParaRPr lang="sk-SK" dirty="0" smtClean="0"/>
          </a:p>
          <a:p>
            <a:pPr>
              <a:buFontTx/>
              <a:buChar char="-"/>
            </a:pPr>
            <a:r>
              <a:rPr lang="sk-SK" dirty="0" smtClean="0"/>
              <a:t>Podal nasledujúce pravidlá pre sčítanie, kt. zahŕňa nulu:</a:t>
            </a:r>
          </a:p>
          <a:p>
            <a:pPr>
              <a:buFontTx/>
              <a:buChar char="-"/>
            </a:pPr>
            <a:r>
              <a:rPr lang="sk-SK" i="1" dirty="0" smtClean="0"/>
              <a:t>Súčet nuly a záporného čísla je záporné číslo, súčet kladného čísla a nuly je kladné číslo, a súčet nuly a nuly je nula.</a:t>
            </a:r>
          </a:p>
          <a:p>
            <a:pPr>
              <a:buFontTx/>
              <a:buChar char="-"/>
            </a:pPr>
            <a:r>
              <a:rPr lang="sk-SK" dirty="0" smtClean="0"/>
              <a:t> odčítanie je o niečo tažšie</a:t>
            </a:r>
          </a:p>
          <a:p>
            <a:pPr>
              <a:buNone/>
            </a:pPr>
            <a:r>
              <a:rPr lang="sk-SK" i="1" dirty="0" smtClean="0"/>
              <a:t>   </a:t>
            </a:r>
            <a:r>
              <a:rPr lang="en-US" i="1" dirty="0" err="1" smtClean="0"/>
              <a:t>Záporné</a:t>
            </a:r>
            <a:r>
              <a:rPr lang="en-US" i="1" dirty="0" smtClean="0"/>
              <a:t> </a:t>
            </a:r>
            <a:r>
              <a:rPr lang="sk-SK" i="1" dirty="0" smtClean="0"/>
              <a:t>č</a:t>
            </a:r>
            <a:r>
              <a:rPr lang="en-US" i="1" dirty="0" err="1" smtClean="0"/>
              <a:t>íslo</a:t>
            </a:r>
            <a:r>
              <a:rPr lang="en-US" i="1" dirty="0" smtClean="0"/>
              <a:t> </a:t>
            </a:r>
            <a:r>
              <a:rPr lang="en-US" i="1" dirty="0" err="1" smtClean="0"/>
              <a:t>od</a:t>
            </a:r>
            <a:r>
              <a:rPr lang="sk-SK" i="1" dirty="0" smtClean="0"/>
              <a:t>č</a:t>
            </a:r>
            <a:r>
              <a:rPr lang="en-US" i="1" dirty="0" err="1" smtClean="0"/>
              <a:t>ítané</a:t>
            </a:r>
            <a:r>
              <a:rPr lang="en-US" i="1" dirty="0" smtClean="0"/>
              <a:t> </a:t>
            </a:r>
            <a:r>
              <a:rPr lang="en-US" i="1" dirty="0" err="1" smtClean="0"/>
              <a:t>od</a:t>
            </a:r>
            <a:r>
              <a:rPr lang="en-US" i="1" dirty="0" smtClean="0"/>
              <a:t> </a:t>
            </a:r>
            <a:r>
              <a:rPr lang="en-US" i="1" dirty="0" err="1" smtClean="0"/>
              <a:t>nuly</a:t>
            </a:r>
            <a:r>
              <a:rPr lang="en-US" i="1" dirty="0" smtClean="0"/>
              <a:t> je </a:t>
            </a:r>
            <a:r>
              <a:rPr lang="en-US" i="1" dirty="0" err="1" smtClean="0"/>
              <a:t>kladné</a:t>
            </a:r>
            <a:r>
              <a:rPr lang="en-US" i="1" dirty="0" smtClean="0"/>
              <a:t>, </a:t>
            </a:r>
            <a:r>
              <a:rPr lang="en-US" i="1" dirty="0" err="1" smtClean="0"/>
              <a:t>kladné</a:t>
            </a:r>
            <a:r>
              <a:rPr lang="en-US" i="1" dirty="0" smtClean="0"/>
              <a:t> </a:t>
            </a:r>
            <a:r>
              <a:rPr lang="sk-SK" i="1" dirty="0" smtClean="0"/>
              <a:t>č</a:t>
            </a:r>
            <a:r>
              <a:rPr lang="en-US" i="1" dirty="0" err="1" smtClean="0"/>
              <a:t>íslo</a:t>
            </a:r>
            <a:r>
              <a:rPr lang="en-US" i="1" dirty="0" smtClean="0"/>
              <a:t> </a:t>
            </a:r>
            <a:r>
              <a:rPr lang="en-US" i="1" dirty="0" err="1" smtClean="0"/>
              <a:t>od</a:t>
            </a:r>
            <a:r>
              <a:rPr lang="sk-SK" i="1" dirty="0" smtClean="0"/>
              <a:t>č</a:t>
            </a:r>
            <a:r>
              <a:rPr lang="en-US" i="1" dirty="0" err="1" smtClean="0"/>
              <a:t>ítané</a:t>
            </a:r>
            <a:r>
              <a:rPr lang="en-US" i="1" dirty="0" smtClean="0"/>
              <a:t> </a:t>
            </a:r>
            <a:r>
              <a:rPr lang="en-US" i="1" dirty="0" err="1" smtClean="0"/>
              <a:t>od</a:t>
            </a:r>
            <a:r>
              <a:rPr lang="en-US" i="1" dirty="0" smtClean="0"/>
              <a:t> </a:t>
            </a:r>
            <a:r>
              <a:rPr lang="en-US" i="1" dirty="0" err="1" smtClean="0"/>
              <a:t>nuly</a:t>
            </a:r>
            <a:r>
              <a:rPr lang="en-US" i="1" dirty="0" smtClean="0"/>
              <a:t> je </a:t>
            </a:r>
            <a:r>
              <a:rPr lang="en-US" i="1" dirty="0" err="1" smtClean="0"/>
              <a:t>záporné</a:t>
            </a:r>
            <a:r>
              <a:rPr lang="en-US" i="1" dirty="0" smtClean="0"/>
              <a:t>,</a:t>
            </a:r>
          </a:p>
          <a:p>
            <a:pPr>
              <a:buNone/>
            </a:pPr>
            <a:r>
              <a:rPr lang="sk-SK" i="1" dirty="0" smtClean="0"/>
              <a:t>    </a:t>
            </a:r>
            <a:r>
              <a:rPr lang="en-US" i="1" dirty="0" err="1" smtClean="0"/>
              <a:t>nula</a:t>
            </a:r>
            <a:r>
              <a:rPr lang="en-US" i="1" dirty="0" smtClean="0"/>
              <a:t> </a:t>
            </a:r>
            <a:r>
              <a:rPr lang="en-US" i="1" dirty="0" err="1" smtClean="0"/>
              <a:t>od</a:t>
            </a:r>
            <a:r>
              <a:rPr lang="sk-SK" i="1" dirty="0" smtClean="0"/>
              <a:t>č</a:t>
            </a:r>
            <a:r>
              <a:rPr lang="en-US" i="1" dirty="0" err="1" smtClean="0"/>
              <a:t>ítaná</a:t>
            </a:r>
            <a:r>
              <a:rPr lang="en-US" i="1" dirty="0" smtClean="0"/>
              <a:t> </a:t>
            </a:r>
            <a:r>
              <a:rPr lang="en-US" i="1" dirty="0" err="1" smtClean="0"/>
              <a:t>od</a:t>
            </a:r>
            <a:r>
              <a:rPr lang="en-US" i="1" dirty="0" smtClean="0"/>
              <a:t> </a:t>
            </a:r>
            <a:r>
              <a:rPr lang="en-US" i="1" dirty="0" err="1" smtClean="0"/>
              <a:t>záporného</a:t>
            </a:r>
            <a:r>
              <a:rPr lang="en-US" i="1" dirty="0" smtClean="0"/>
              <a:t> </a:t>
            </a:r>
            <a:r>
              <a:rPr lang="sk-SK" i="1" dirty="0" smtClean="0"/>
              <a:t>č</a:t>
            </a:r>
            <a:r>
              <a:rPr lang="en-US" i="1" dirty="0" err="1" smtClean="0"/>
              <a:t>ísla</a:t>
            </a:r>
            <a:r>
              <a:rPr lang="en-US" i="1" dirty="0" smtClean="0"/>
              <a:t> je </a:t>
            </a:r>
            <a:r>
              <a:rPr lang="en-US" i="1" dirty="0" err="1" smtClean="0"/>
              <a:t>záporné</a:t>
            </a:r>
            <a:r>
              <a:rPr lang="en-US" i="1" dirty="0" smtClean="0"/>
              <a:t> </a:t>
            </a:r>
            <a:r>
              <a:rPr lang="sk-SK" i="1" dirty="0" smtClean="0"/>
              <a:t>č</a:t>
            </a:r>
            <a:r>
              <a:rPr lang="en-US" i="1" dirty="0" err="1" smtClean="0"/>
              <a:t>íslo</a:t>
            </a:r>
            <a:r>
              <a:rPr lang="en-US" i="1" dirty="0" smtClean="0"/>
              <a:t>, </a:t>
            </a:r>
            <a:r>
              <a:rPr lang="en-US" i="1" dirty="0" err="1" smtClean="0"/>
              <a:t>nula</a:t>
            </a:r>
            <a:r>
              <a:rPr lang="en-US" i="1" dirty="0" smtClean="0"/>
              <a:t> o</a:t>
            </a:r>
            <a:r>
              <a:rPr lang="sk-SK" i="1" dirty="0" smtClean="0"/>
              <a:t>dčít</a:t>
            </a:r>
            <a:r>
              <a:rPr lang="en-US" i="1" dirty="0" err="1" smtClean="0"/>
              <a:t>aná</a:t>
            </a:r>
            <a:r>
              <a:rPr lang="en-US" i="1" dirty="0" smtClean="0"/>
              <a:t> </a:t>
            </a:r>
            <a:r>
              <a:rPr lang="en-US" i="1" dirty="0" err="1" smtClean="0"/>
              <a:t>od</a:t>
            </a:r>
            <a:r>
              <a:rPr lang="en-US" i="1" dirty="0" smtClean="0"/>
              <a:t> </a:t>
            </a:r>
            <a:r>
              <a:rPr lang="en-US" i="1" dirty="0" err="1" smtClean="0"/>
              <a:t>kladného</a:t>
            </a:r>
            <a:r>
              <a:rPr lang="en-US" i="1" dirty="0" smtClean="0"/>
              <a:t> </a:t>
            </a:r>
            <a:r>
              <a:rPr lang="sk-SK" i="1" dirty="0" smtClean="0"/>
              <a:t>č</a:t>
            </a:r>
            <a:r>
              <a:rPr lang="en-US" i="1" dirty="0" err="1" smtClean="0"/>
              <a:t>ísla</a:t>
            </a:r>
            <a:r>
              <a:rPr lang="en-US" i="1" dirty="0" smtClean="0"/>
              <a:t> je </a:t>
            </a:r>
            <a:r>
              <a:rPr lang="en-US" i="1" dirty="0" err="1" smtClean="0"/>
              <a:t>kladné</a:t>
            </a:r>
            <a:r>
              <a:rPr lang="sk-SK" dirty="0" smtClean="0"/>
              <a:t>č</a:t>
            </a:r>
            <a:r>
              <a:rPr lang="en-US" i="1" dirty="0" err="1" smtClean="0"/>
              <a:t>íslo</a:t>
            </a:r>
            <a:r>
              <a:rPr lang="en-US" i="1" dirty="0" smtClean="0"/>
              <a:t>, </a:t>
            </a:r>
            <a:r>
              <a:rPr lang="en-US" i="1" dirty="0" err="1" smtClean="0"/>
              <a:t>nula</a:t>
            </a:r>
            <a:r>
              <a:rPr lang="en-US" i="1" dirty="0" smtClean="0"/>
              <a:t> </a:t>
            </a:r>
            <a:r>
              <a:rPr lang="en-US" i="1" dirty="0" err="1" smtClean="0"/>
              <a:t>od</a:t>
            </a:r>
            <a:r>
              <a:rPr lang="sk-SK" i="1" dirty="0" smtClean="0"/>
              <a:t>č</a:t>
            </a:r>
            <a:r>
              <a:rPr lang="en-US" i="1" dirty="0" err="1" smtClean="0"/>
              <a:t>ítaná</a:t>
            </a:r>
            <a:r>
              <a:rPr lang="en-US" i="1" dirty="0" smtClean="0"/>
              <a:t> </a:t>
            </a:r>
            <a:r>
              <a:rPr lang="en-US" i="1" dirty="0" err="1" smtClean="0"/>
              <a:t>od</a:t>
            </a:r>
            <a:r>
              <a:rPr lang="en-US" i="1" dirty="0" smtClean="0"/>
              <a:t> </a:t>
            </a:r>
            <a:r>
              <a:rPr lang="en-US" i="1" dirty="0" err="1" smtClean="0"/>
              <a:t>nuly</a:t>
            </a:r>
            <a:r>
              <a:rPr lang="en-US" i="1" dirty="0" smtClean="0"/>
              <a:t> je </a:t>
            </a:r>
            <a:r>
              <a:rPr lang="en-US" i="1" dirty="0" err="1" smtClean="0"/>
              <a:t>nula</a:t>
            </a:r>
            <a:endParaRPr lang="en-US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8332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k-SK" dirty="0" smtClean="0"/>
              <a:t>ďalej hovorí, že každé číslo násobené nulou je nula , problém nastáva pri delení</a:t>
            </a:r>
          </a:p>
          <a:p>
            <a:pPr>
              <a:buFontTx/>
              <a:buChar char="-"/>
            </a:pPr>
            <a:r>
              <a:rPr lang="sk-SK" i="1" dirty="0" smtClean="0"/>
              <a:t> </a:t>
            </a:r>
            <a:r>
              <a:rPr lang="sk-SK" i="1" dirty="0" smtClean="0"/>
              <a:t>ak je kladné alebo záporné číslo delené nulou je zlomok s nulou v menovateli. Nula delená záporným alebo kladným číslom je buď nula alebo je vyjadrené ako zlomok s nulou v čitateli a konečná veličina ako menovateľ. Nula delená nulou je nula.</a:t>
            </a:r>
          </a:p>
          <a:p>
            <a:pPr>
              <a:buFontTx/>
              <a:buChar char="-"/>
            </a:pPr>
            <a:r>
              <a:rPr lang="sk-SK" dirty="0" smtClean="0"/>
              <a:t> </a:t>
            </a:r>
            <a:r>
              <a:rPr lang="sk-SK" dirty="0" smtClean="0"/>
              <a:t>prvý kto sa pokúsil aritmetiku rozšíriť o záporné čísla a nulu</a:t>
            </a:r>
          </a:p>
          <a:p>
            <a:pPr>
              <a:buFontTx/>
              <a:buChar char="-"/>
            </a:pPr>
            <a:endParaRPr lang="sk-SK" i="1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sk-SK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Mahavira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sk-SK" dirty="0" smtClean="0"/>
              <a:t>V roku 830 napísal </a:t>
            </a:r>
            <a:r>
              <a:rPr lang="sk-SK" i="1" dirty="0" smtClean="0"/>
              <a:t>Ganita Sara Samagraha</a:t>
            </a:r>
            <a:r>
              <a:rPr lang="sk-SK" dirty="0" smtClean="0"/>
              <a:t> </a:t>
            </a:r>
            <a:r>
              <a:rPr lang="sk-SK" dirty="0" smtClean="0"/>
              <a:t>– zamýšlal ňou aktualizovať Brahmaguptovu knihu </a:t>
            </a:r>
          </a:p>
          <a:p>
            <a:pPr>
              <a:buFontTx/>
              <a:buChar char="-"/>
            </a:pPr>
            <a:r>
              <a:rPr lang="sk-SK" dirty="0" smtClean="0"/>
              <a:t>Správne stanovil: </a:t>
            </a:r>
            <a:r>
              <a:rPr lang="sk-SK" i="1" dirty="0" smtClean="0"/>
              <a:t> že číslo vynásobené nulou je nula a číslo zostáva rovnaké ak sa od neho odčíta nula.</a:t>
            </a:r>
          </a:p>
          <a:p>
            <a:pPr>
              <a:buFontTx/>
              <a:buChar char="-"/>
            </a:pPr>
            <a:r>
              <a:rPr lang="sk-SK" dirty="0" smtClean="0"/>
              <a:t> </a:t>
            </a:r>
            <a:r>
              <a:rPr lang="sk-SK" dirty="0" smtClean="0"/>
              <a:t>delenie sa mu nepodarilo  zdokonaliť</a:t>
            </a:r>
          </a:p>
          <a:p>
            <a:pPr>
              <a:buNone/>
            </a:pPr>
            <a:r>
              <a:rPr lang="sk-SK" i="1" dirty="0" smtClean="0"/>
              <a:t>Čislo ostáva nezmenené, keď sa delí nulou</a:t>
            </a:r>
            <a:endParaRPr lang="en-US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Bhaskara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sk-SK" dirty="0" smtClean="0"/>
              <a:t>Ani po 500 r. po Brahmaguptovi sa mu nepodarilo vysvetliť delenie nulou.</a:t>
            </a:r>
          </a:p>
          <a:p>
            <a:pPr>
              <a:buFontTx/>
              <a:buChar char="-"/>
            </a:pPr>
            <a:r>
              <a:rPr lang="sk-SK" i="1" dirty="0" smtClean="0"/>
              <a:t> </a:t>
            </a:r>
            <a:r>
              <a:rPr lang="sk-SK" dirty="0" smtClean="0"/>
              <a:t>pokúsil sa vyriešiť problém napísaním </a:t>
            </a:r>
            <a:r>
              <a:rPr lang="sk-SK" i="1" dirty="0" smtClean="0"/>
              <a:t>n/0=∞.</a:t>
            </a:r>
            <a:r>
              <a:rPr lang="sk-SK" dirty="0" smtClean="0"/>
              <a:t> </a:t>
            </a:r>
            <a:r>
              <a:rPr lang="sk-SK" dirty="0" smtClean="0"/>
              <a:t>Ak by to bola pravda 0 krát </a:t>
            </a:r>
            <a:r>
              <a:rPr lang="sk-SK" i="1" dirty="0" smtClean="0"/>
              <a:t>∞</a:t>
            </a:r>
            <a:r>
              <a:rPr lang="sk-SK" i="1" dirty="0" smtClean="0"/>
              <a:t> </a:t>
            </a:r>
            <a:r>
              <a:rPr lang="sk-SK" dirty="0" smtClean="0"/>
              <a:t>musí byť rovné každému číslu n, takže všeetky čísla sú rovné. Podarilo sa mu urobiť správne tvrdenia pre iné vlastnosti nuly.napr. </a:t>
            </a:r>
            <a:r>
              <a:rPr lang="sk-SK" dirty="0" smtClean="0"/>
              <a:t>0</a:t>
            </a:r>
            <a:r>
              <a:rPr lang="sk-SK" baseline="30000" dirty="0" smtClean="0"/>
              <a:t>2</a:t>
            </a:r>
            <a:r>
              <a:rPr lang="sk-SK" dirty="0" smtClean="0"/>
              <a:t>=0 a </a:t>
            </a:r>
            <a:r>
              <a:rPr lang="sk-SK" dirty="0" smtClean="0">
                <a:sym typeface="Symbol"/>
              </a:rPr>
              <a:t></a:t>
            </a:r>
            <a:r>
              <a:rPr lang="sk-SK" dirty="0" smtClean="0"/>
              <a:t>0=0. </a:t>
            </a:r>
            <a:endParaRPr lang="sk-SK" dirty="0" smtClean="0"/>
          </a:p>
          <a:p>
            <a:pPr>
              <a:buFontTx/>
              <a:buChar char="-"/>
            </a:pPr>
            <a:r>
              <a:rPr lang="sk-SK" dirty="0" smtClean="0"/>
              <a:t>Problém indických m. – nedokázali pripustuť fakt že nulou sa nedá deliť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Mayovia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sk-SK" dirty="0" smtClean="0"/>
              <a:t>civilizácia, ktorá zdokonalila pozičný číselný systém s nulou</a:t>
            </a:r>
          </a:p>
          <a:p>
            <a:pPr>
              <a:buFontTx/>
              <a:buChar char="-"/>
            </a:pPr>
            <a:r>
              <a:rPr lang="sk-SK" dirty="0" smtClean="0"/>
              <a:t>Prosperovali v rokoch 250- 900</a:t>
            </a:r>
          </a:p>
          <a:p>
            <a:pPr>
              <a:buFontTx/>
              <a:buChar char="-"/>
            </a:pPr>
            <a:r>
              <a:rPr lang="sk-SK" dirty="0" smtClean="0"/>
              <a:t>Okolo r. 655 – použitie číselného systému, základ 20 so symbolom pre 0</a:t>
            </a:r>
          </a:p>
          <a:p>
            <a:pPr>
              <a:buFontTx/>
              <a:buChar char="-"/>
            </a:pPr>
            <a:r>
              <a:rPr lang="sk-SK" dirty="0" smtClean="0"/>
              <a:t>Neovplyvnilo to iných ľudí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Islamskí a arabskí matematici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sk-SK" dirty="0" smtClean="0"/>
              <a:t>Základom sa stala práca indických m.</a:t>
            </a:r>
          </a:p>
          <a:p>
            <a:pPr>
              <a:buFontTx/>
              <a:buChar char="-"/>
            </a:pPr>
            <a:r>
              <a:rPr lang="sk-SK" b="1" dirty="0" smtClean="0"/>
              <a:t>Al- Khawarizmi</a:t>
            </a:r>
            <a:r>
              <a:rPr lang="sk-SK" dirty="0" smtClean="0"/>
              <a:t> - A</a:t>
            </a:r>
            <a:r>
              <a:rPr lang="sk-SK" i="1" dirty="0" smtClean="0"/>
              <a:t>l´ Khawarizmi on the </a:t>
            </a:r>
          </a:p>
          <a:p>
            <a:pPr>
              <a:buNone/>
            </a:pPr>
            <a:r>
              <a:rPr lang="sk-SK" i="1" dirty="0" smtClean="0"/>
              <a:t>Hindu Art of Reckoning- </a:t>
            </a:r>
            <a:r>
              <a:rPr lang="sk-SK" dirty="0" smtClean="0"/>
              <a:t>opisuje indický pozičný číselný systém číslic založený na 1,2,3,4,5,6,7,8,9,0</a:t>
            </a:r>
          </a:p>
          <a:p>
            <a:pPr>
              <a:buNone/>
            </a:pPr>
            <a:r>
              <a:rPr lang="sk-SK" b="1" dirty="0" smtClean="0"/>
              <a:t>Ibn Ezra – </a:t>
            </a:r>
            <a:r>
              <a:rPr lang="sk-SK" dirty="0" smtClean="0"/>
              <a:t>12.str. – 3 spisy o číslach – pomohli priviesť indické symboly a idei desatinných zlomkov do pozornosti učených ľudí v Európe</a:t>
            </a:r>
          </a:p>
          <a:p>
            <a:pPr>
              <a:buNone/>
            </a:pPr>
            <a:r>
              <a:rPr lang="sk-SK" dirty="0" smtClean="0"/>
              <a:t> </a:t>
            </a:r>
            <a:r>
              <a:rPr lang="sk-SK" i="1" dirty="0" smtClean="0"/>
              <a:t>Kniha Cisel </a:t>
            </a:r>
            <a:r>
              <a:rPr lang="sk-SK" dirty="0" smtClean="0"/>
              <a:t>– opisuje desiatkový systém pre celé čísla s pozicnými hodnotami z ľava do prava</a:t>
            </a:r>
          </a:p>
          <a:p>
            <a:pPr>
              <a:buNone/>
            </a:pPr>
            <a:endParaRPr lang="sk-SK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 Nula sa nám dnes môže javiť ako bežné číslo</a:t>
            </a:r>
          </a:p>
          <a:p>
            <a:pPr>
              <a:buNone/>
            </a:pPr>
            <a:r>
              <a:rPr lang="sk-SK" dirty="0" smtClean="0"/>
              <a:t>Vznik a vývoj nuly je veľmi zaujímavý</a:t>
            </a:r>
          </a:p>
          <a:p>
            <a:pPr>
              <a:buNone/>
            </a:pPr>
            <a:r>
              <a:rPr lang="sk-SK" dirty="0" smtClean="0"/>
              <a:t>Matematici aj napriek tomu, že nulu „ videli“ a poznali , neboli schopní pochopiť a vyjadriť jej základný význam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Fibonacci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sk-SK" dirty="0" smtClean="0"/>
              <a:t>Jeden z popredných ľudí, ktorý priniesol do Európy nové myšlienky o číselnom sytéme</a:t>
            </a:r>
          </a:p>
          <a:p>
            <a:pPr>
              <a:buFontTx/>
              <a:buChar char="-"/>
            </a:pPr>
            <a:r>
              <a:rPr lang="sk-SK" dirty="0" smtClean="0"/>
              <a:t>Píše sa že: </a:t>
            </a:r>
            <a:r>
              <a:rPr lang="sk-SK" i="1" dirty="0" smtClean="0"/>
              <a:t>Dôležitou spojnicou medzi hindo-arabským číselným systémom a Európskou matematikou je Talianský matematik Fibonacci</a:t>
            </a:r>
          </a:p>
          <a:p>
            <a:pPr>
              <a:buFontTx/>
              <a:buChar char="-"/>
            </a:pPr>
            <a:r>
              <a:rPr lang="sk-SK" dirty="0" smtClean="0"/>
              <a:t>V diele </a:t>
            </a:r>
            <a:r>
              <a:rPr lang="sk-SK" i="1" dirty="0" smtClean="0"/>
              <a:t>Liber Abaci z roku okolo 1200 – opisuje pre Europanov 9 Indických symbolov spolu so znakom 0</a:t>
            </a:r>
          </a:p>
          <a:p>
            <a:pPr>
              <a:buFontTx/>
              <a:buChar char="-"/>
            </a:pPr>
            <a:r>
              <a:rPr lang="sk-SK" i="1" dirty="0" smtClean="0"/>
              <a:t>Nebol však dostatočne odvážny spracovat 0 rovnako ako ostatné čísla, o nule totiž rozpráva ako o znaku no o ostatných symboloch  rozpráva ako o cislach</a:t>
            </a:r>
          </a:p>
          <a:p>
            <a:pPr>
              <a:buFontTx/>
              <a:buChar char="-"/>
            </a:pPr>
            <a:r>
              <a:rPr lang="sk-SK" i="1" dirty="0" smtClean="0"/>
              <a:t>Prichod Iindickych cislic do Europy bol veľmi dôležitý, no v spracovaní nuly nebol dosiahnutý tak sofistikovaný vysledok ako u Indických, Arabských a Islamských matematikov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97642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sk-SK" dirty="0" smtClean="0"/>
              <a:t>Miesto nuly však nebolo od tejto doby ustálené napr. svečí o tom aj </a:t>
            </a:r>
            <a:r>
              <a:rPr lang="sk-SK" i="1" dirty="0" smtClean="0"/>
              <a:t>Cardan</a:t>
            </a:r>
            <a:r>
              <a:rPr lang="sk-SK" dirty="0" smtClean="0"/>
              <a:t>, ktorý vyriešil kubické a kvadratické rovnice bez použitia nuly</a:t>
            </a:r>
          </a:p>
          <a:p>
            <a:pPr>
              <a:buFontTx/>
              <a:buChar char="-"/>
            </a:pPr>
            <a:r>
              <a:rPr lang="sk-SK" dirty="0" smtClean="0"/>
              <a:t>1600 – nula začala byť rozsiahlejšie používaná, no aj tak sa stretávala s odporom</a:t>
            </a:r>
          </a:p>
          <a:p>
            <a:pPr>
              <a:buFontTx/>
              <a:buChar char="-"/>
            </a:pPr>
            <a:r>
              <a:rPr lang="sk-SK" dirty="0" smtClean="0"/>
              <a:t>Zaujímavosť: aj dnes je s nulou kopec problémov – Nedávno na celom svete ľudia oslavovali nové milénium 1. Januára 2000. No v skutočnosti oslavovali len 1999 rokov od doby založenia kalendára, pretože nebol špecifikovaný rok nula. Preto je trocha prekvapujúce a väčšina ľudí sa zdá byť neschopných pochopiť prečo tretie milénium a 21. st. začínajú 1.1.2001.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285860"/>
            <a:ext cx="8043890" cy="3947324"/>
          </a:xfrm>
        </p:spPr>
        <p:txBody>
          <a:bodyPr>
            <a:normAutofit/>
          </a:bodyPr>
          <a:lstStyle/>
          <a:p>
            <a:r>
              <a:rPr lang="sk-SK" smtClean="0"/>
              <a:t>Ďakujem za pozornosť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Použitia nuly</a:t>
            </a:r>
            <a:br>
              <a:rPr lang="sk-SK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1, </a:t>
            </a:r>
            <a:r>
              <a:rPr lang="sk-SK" dirty="0" smtClean="0"/>
              <a:t>ako indikátor prázdneho miesta v našom matematickom rade číselného systému.</a:t>
            </a:r>
          </a:p>
          <a:p>
            <a:pPr>
              <a:buNone/>
            </a:pPr>
            <a:r>
              <a:rPr lang="sk-SK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Príklad: </a:t>
            </a:r>
            <a:r>
              <a:rPr lang="sk-SK" dirty="0" smtClean="0"/>
              <a:t> v čísle 2106 je nula použitá tak, že indikuje to, že pozicia čísel 2 a 1 je správna. (2- tisícky, 1- sstovka). Číslo 216 znamená úplne niečo iné.</a:t>
            </a:r>
          </a:p>
          <a:p>
            <a:pPr>
              <a:buNone/>
            </a:pPr>
            <a:r>
              <a:rPr lang="sk-SK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2, </a:t>
            </a:r>
            <a:r>
              <a:rPr lang="sk-SK" dirty="0" smtClean="0"/>
              <a:t>samostatné číslo vo forme ako ho používame „0“  ako nula.</a:t>
            </a:r>
          </a:p>
          <a:p>
            <a:pPr>
              <a:buNone/>
            </a:pP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69080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-Medzi týmito použitiami nuly sú rozličné aspekty:</a:t>
            </a:r>
          </a:p>
          <a:p>
            <a:pPr>
              <a:buNone/>
            </a:pPr>
            <a:r>
              <a:rPr lang="sk-SK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Koncept</a:t>
            </a:r>
          </a:p>
          <a:p>
            <a:pPr>
              <a:buNone/>
            </a:pPr>
            <a:r>
              <a:rPr lang="sk-SK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Zapisovanie</a:t>
            </a:r>
          </a:p>
          <a:p>
            <a:pPr>
              <a:buNone/>
            </a:pPr>
            <a:r>
              <a:rPr lang="sk-SK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Použitie</a:t>
            </a:r>
          </a:p>
          <a:p>
            <a:pPr>
              <a:buFontTx/>
              <a:buChar char="-"/>
            </a:pPr>
            <a:r>
              <a:rPr lang="sk-SK" dirty="0" smtClean="0"/>
              <a:t>Nemajú jasne opísanú históriu</a:t>
            </a:r>
          </a:p>
          <a:p>
            <a:pPr>
              <a:buFontTx/>
              <a:buChar char="-"/>
            </a:pPr>
            <a:r>
              <a:rPr lang="sk-SK" dirty="0" smtClean="0"/>
              <a:t>Vznik nuly – dlhodobý proces </a:t>
            </a:r>
          </a:p>
          <a:p>
            <a:pPr>
              <a:buFontTx/>
              <a:buChar char="-"/>
            </a:pPr>
            <a:r>
              <a:rPr lang="sk-SK" dirty="0" smtClean="0"/>
              <a:t>V minulosti a dnes bol rozdiel v ponímaní čísel (chápali ich viac konkrétne než abstraktne)</a:t>
            </a:r>
          </a:p>
          <a:p>
            <a:pPr>
              <a:buFontTx/>
              <a:buChar char="-"/>
            </a:pPr>
            <a:endParaRPr lang="sk-SK" dirty="0" smtClean="0"/>
          </a:p>
          <a:p>
            <a:pPr>
              <a:buFontTx/>
              <a:buChar char="-"/>
            </a:pPr>
            <a:endParaRPr lang="sk-SK" dirty="0" smtClean="0"/>
          </a:p>
          <a:p>
            <a:pPr>
              <a:buFontTx/>
              <a:buChar char="-"/>
            </a:pPr>
            <a:endParaRPr lang="sk-SK" dirty="0" smtClean="0"/>
          </a:p>
          <a:p>
            <a:pPr>
              <a:buFontTx/>
              <a:buChar char="-"/>
            </a:pPr>
            <a:endParaRPr lang="sk-SK" dirty="0" smtClean="0"/>
          </a:p>
          <a:p>
            <a:pPr>
              <a:buFontTx/>
              <a:buChar char="-"/>
            </a:pPr>
            <a:endParaRPr lang="sk-SK" dirty="0" smtClean="0"/>
          </a:p>
          <a:p>
            <a:pPr>
              <a:buFontTx/>
              <a:buChar char="-"/>
            </a:pPr>
            <a:endParaRPr lang="sk-SK" dirty="0" smtClean="0"/>
          </a:p>
          <a:p>
            <a:pPr>
              <a:buFontTx/>
              <a:buChar char="-"/>
            </a:pPr>
            <a:endParaRPr lang="sk-SK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Babylončania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k-SK" dirty="0" smtClean="0"/>
              <a:t>Prví, u ktorých sa stretávame s nulou a jej použitím</a:t>
            </a:r>
          </a:p>
          <a:p>
            <a:pPr>
              <a:buFontTx/>
              <a:buChar char="-"/>
            </a:pPr>
            <a:r>
              <a:rPr lang="sk-SK" dirty="0" smtClean="0"/>
              <a:t>Ich číselný systém fungoval viac ako 1000 rokov bez tohto znaku, bez toho aby mali problém s nejednoznačnosťou</a:t>
            </a:r>
          </a:p>
          <a:p>
            <a:pPr>
              <a:buFontTx/>
              <a:buChar char="-"/>
            </a:pPr>
            <a:r>
              <a:rPr lang="sk-SK" dirty="0" smtClean="0"/>
              <a:t>Písali klinovým písmom na surovú hlinu</a:t>
            </a:r>
          </a:p>
          <a:p>
            <a:pPr>
              <a:buFontTx/>
              <a:buChar char="-"/>
            </a:pPr>
            <a:r>
              <a:rPr lang="sk-SK" dirty="0" smtClean="0"/>
              <a:t>Zachované sú mnohé tabule, z ktorých môžeme čítať originálne texty – z r. okolo 1700 pr.Kristom</a:t>
            </a:r>
          </a:p>
          <a:p>
            <a:pPr>
              <a:buFontTx/>
              <a:buChar char="-"/>
            </a:pPr>
            <a:endParaRPr lang="sk-SK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40452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sk-SK" dirty="0" smtClean="0"/>
              <a:t>Čísla zapisovali odlišne ako ich zapisujeme dnes – používali 6- desiatkovu sústavu</a:t>
            </a:r>
          </a:p>
          <a:p>
            <a:pPr>
              <a:buFontTx/>
              <a:buChar char="-"/>
            </a:pPr>
            <a:r>
              <a:rPr lang="sk-SK" dirty="0" smtClean="0"/>
              <a:t>Nerozlišovali medzi číslicami 2106 a 216- rozdiel určoval kontext v ktorom boli použité</a:t>
            </a:r>
          </a:p>
          <a:p>
            <a:pPr>
              <a:buFontTx/>
              <a:buChar char="-"/>
            </a:pPr>
            <a:r>
              <a:rPr lang="sk-SK" dirty="0" smtClean="0"/>
              <a:t>Okolo roku 400 pred Kristom začali používať klinové symboly ´´ na miesta, kde my by sme použili nulu.</a:t>
            </a:r>
          </a:p>
          <a:p>
            <a:pPr>
              <a:buFontTx/>
              <a:buChar char="-"/>
            </a:pPr>
            <a:r>
              <a:rPr lang="sk-SK" dirty="0" smtClean="0"/>
              <a:t>Napr. 216 a 21´´6</a:t>
            </a:r>
          </a:p>
          <a:p>
            <a:pPr>
              <a:buFontTx/>
              <a:buChar char="-"/>
            </a:pPr>
            <a:r>
              <a:rPr lang="sk-SK" dirty="0" smtClean="0"/>
              <a:t>Tabuľa z r. okolo 700 pr.Kr. dosvedčuje používanie 3 háčikov na označenie prázdneho miesta v pozičnom zápise</a:t>
            </a:r>
          </a:p>
          <a:p>
            <a:pPr>
              <a:buFontTx/>
              <a:buChar char="-"/>
            </a:pPr>
            <a:endParaRPr lang="sk-SK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1189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k-SK" dirty="0" smtClean="0"/>
              <a:t>Použitie znakov- spoločnú črtu – nenachádzali sa na konci radov ale vždy medzi nimi</a:t>
            </a:r>
          </a:p>
          <a:p>
            <a:pPr>
              <a:buNone/>
            </a:pPr>
            <a:r>
              <a:rPr lang="sk-SK" dirty="0" smtClean="0"/>
              <a:t> </a:t>
            </a:r>
          </a:p>
          <a:p>
            <a:pPr>
              <a:buNone/>
            </a:pPr>
            <a:r>
              <a:rPr lang="sk-SK" dirty="0" smtClean="0"/>
              <a:t> - Toto používanie nuly na označenie prázdneho miesta nemôžme chápať ako použitie nuly ako čísla ale len ako interpunkčné znamienko, ktoré malo spávne interpretovať čísla.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Starovekí  Gréci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dirty="0" smtClean="0"/>
              <a:t> - začali prispievať do matematiky v čase, keď bola nula ako indikátor prázdneho miesta zavádzaná v Babylonskej matem.</a:t>
            </a:r>
          </a:p>
          <a:p>
            <a:pPr>
              <a:buFontTx/>
              <a:buChar char="-"/>
            </a:pPr>
            <a:r>
              <a:rPr lang="sk-SK" dirty="0" smtClean="0"/>
              <a:t>Pozičný číslelný systém si neosvojili  →  grécke matematické vysledky založené na geometrii; aj keď Euklidove </a:t>
            </a:r>
            <a:r>
              <a:rPr lang="sk-SK" i="1" dirty="0" smtClean="0"/>
              <a:t>Základy </a:t>
            </a:r>
            <a:r>
              <a:rPr lang="sk-SK" dirty="0" smtClean="0"/>
              <a:t> obsahujú knihu o teórii čísel je založená na geometrii</a:t>
            </a:r>
          </a:p>
          <a:p>
            <a:pPr>
              <a:buFontTx/>
              <a:buChar char="-"/>
            </a:pPr>
            <a:r>
              <a:rPr lang="sk-SK" dirty="0" smtClean="0"/>
              <a:t>Používanie symbolu , ktorý sa dnes používa pre nulu začali používať grécki astronómeri</a:t>
            </a:r>
          </a:p>
          <a:p>
            <a:pPr>
              <a:buNone/>
            </a:pPr>
            <a:r>
              <a:rPr lang="sk-SK" dirty="0" smtClean="0"/>
              <a:t>                                    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11890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 Dôvod použitia tohto symbolu:</a:t>
            </a:r>
          </a:p>
          <a:p>
            <a:pPr>
              <a:buNone/>
            </a:pPr>
            <a:r>
              <a:rPr lang="sk-SK" dirty="0" smtClean="0"/>
              <a:t>- Prvá teória hovorí o tom,  že ide o OMICRON – prvé písmeno gréckeho slova </a:t>
            </a:r>
            <a:r>
              <a:rPr lang="sk-SK" i="1" dirty="0" smtClean="0"/>
              <a:t>ouden </a:t>
            </a:r>
            <a:r>
              <a:rPr lang="sk-SK" dirty="0" smtClean="0"/>
              <a:t>– nič. NEUGEBAUER popiera túto teóriu , pretože gréci používali omicron pre číslo 70.</a:t>
            </a:r>
          </a:p>
          <a:p>
            <a:pPr>
              <a:buNone/>
            </a:pPr>
            <a:r>
              <a:rPr lang="sk-SK" dirty="0" smtClean="0"/>
              <a:t>- Ďalšia teória sa spája s použitím počítadla na počítanie na pieskových doskách. Ak boli guličky z počítadla odobraté, aby vznikol prázdy stĺpec, vznikla priehlbina v piesku podobná 0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256</TotalTime>
  <Words>1170</Words>
  <Application>Microsoft Office PowerPoint</Application>
  <PresentationFormat>On-screen Show (4:3)</PresentationFormat>
  <Paragraphs>108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Verve</vt:lpstr>
      <vt:lpstr>HISTÓRIA NULY</vt:lpstr>
      <vt:lpstr>Slide 2</vt:lpstr>
      <vt:lpstr>Použitia nuly </vt:lpstr>
      <vt:lpstr>Slide 4</vt:lpstr>
      <vt:lpstr>Babylončania</vt:lpstr>
      <vt:lpstr>Slide 6</vt:lpstr>
      <vt:lpstr>Slide 7</vt:lpstr>
      <vt:lpstr>Starovekí  Gréci</vt:lpstr>
      <vt:lpstr>Slide 9</vt:lpstr>
      <vt:lpstr>Indovia</vt:lpstr>
      <vt:lpstr>Slide 11</vt:lpstr>
      <vt:lpstr>Slide 12</vt:lpstr>
      <vt:lpstr>Slide 13</vt:lpstr>
      <vt:lpstr>Brahmagupta</vt:lpstr>
      <vt:lpstr>Slide 15</vt:lpstr>
      <vt:lpstr>Mahavira</vt:lpstr>
      <vt:lpstr>Bhaskara</vt:lpstr>
      <vt:lpstr>Mayovia</vt:lpstr>
      <vt:lpstr>Islamskí a arabskí matematici</vt:lpstr>
      <vt:lpstr>Fibonacci</vt:lpstr>
      <vt:lpstr>Slide 21</vt:lpstr>
      <vt:lpstr>Ďakujem za pozornosť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HISTÓRIA NULY</dc:title>
  <dc:creator>Ivana - Dedinová</dc:creator>
  <cp:lastModifiedBy>Ivana - Dedinová</cp:lastModifiedBy>
  <cp:revision>29</cp:revision>
  <dcterms:created xsi:type="dcterms:W3CDTF">2010-11-07T17:34:09Z</dcterms:created>
  <dcterms:modified xsi:type="dcterms:W3CDTF">2010-11-07T21:51:25Z</dcterms:modified>
</cp:coreProperties>
</file>