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9" r:id="rId23"/>
    <p:sldId id="278" r:id="rId24"/>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16.wmf"/><Relationship Id="rId7" Type="http://schemas.openxmlformats.org/officeDocument/2006/relationships/image" Target="../media/image20.wmf"/><Relationship Id="rId12" Type="http://schemas.openxmlformats.org/officeDocument/2006/relationships/image" Target="../media/image25.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11" Type="http://schemas.openxmlformats.org/officeDocument/2006/relationships/image" Target="../media/image24.wmf"/><Relationship Id="rId5" Type="http://schemas.openxmlformats.org/officeDocument/2006/relationships/image" Target="../media/image18.wmf"/><Relationship Id="rId10" Type="http://schemas.openxmlformats.org/officeDocument/2006/relationships/image" Target="../media/image23.wmf"/><Relationship Id="rId4" Type="http://schemas.openxmlformats.org/officeDocument/2006/relationships/image" Target="../media/image17.wmf"/><Relationship Id="rId9"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DB0E76DC-2049-428F-AEDD-6C12F0BE7FD5}" type="datetimeFigureOut">
              <a:rPr lang="sk-SK" smtClean="0"/>
              <a:pPr/>
              <a:t>22. 11. 2010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33FF5C4-A906-4ED2-AF1E-4F87B4304F64}"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DB0E76DC-2049-428F-AEDD-6C12F0BE7FD5}" type="datetimeFigureOut">
              <a:rPr lang="sk-SK" smtClean="0"/>
              <a:pPr/>
              <a:t>22. 11. 2010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33FF5C4-A906-4ED2-AF1E-4F87B4304F64}"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DB0E76DC-2049-428F-AEDD-6C12F0BE7FD5}" type="datetimeFigureOut">
              <a:rPr lang="sk-SK" smtClean="0"/>
              <a:pPr/>
              <a:t>22. 11. 2010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33FF5C4-A906-4ED2-AF1E-4F87B4304F64}"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DB0E76DC-2049-428F-AEDD-6C12F0BE7FD5}" type="datetimeFigureOut">
              <a:rPr lang="sk-SK" smtClean="0"/>
              <a:pPr/>
              <a:t>22. 11. 2010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33FF5C4-A906-4ED2-AF1E-4F87B4304F64}"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DB0E76DC-2049-428F-AEDD-6C12F0BE7FD5}" type="datetimeFigureOut">
              <a:rPr lang="sk-SK" smtClean="0"/>
              <a:pPr/>
              <a:t>22. 11. 2010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33FF5C4-A906-4ED2-AF1E-4F87B4304F64}"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DB0E76DC-2049-428F-AEDD-6C12F0BE7FD5}" type="datetimeFigureOut">
              <a:rPr lang="sk-SK" smtClean="0"/>
              <a:pPr/>
              <a:t>22. 11. 2010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633FF5C4-A906-4ED2-AF1E-4F87B4304F64}"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DB0E76DC-2049-428F-AEDD-6C12F0BE7FD5}" type="datetimeFigureOut">
              <a:rPr lang="sk-SK" smtClean="0"/>
              <a:pPr/>
              <a:t>22. 11. 2010</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633FF5C4-A906-4ED2-AF1E-4F87B4304F64}"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DB0E76DC-2049-428F-AEDD-6C12F0BE7FD5}" type="datetimeFigureOut">
              <a:rPr lang="sk-SK" smtClean="0"/>
              <a:pPr/>
              <a:t>22. 11. 2010</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633FF5C4-A906-4ED2-AF1E-4F87B4304F64}"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DB0E76DC-2049-428F-AEDD-6C12F0BE7FD5}" type="datetimeFigureOut">
              <a:rPr lang="sk-SK" smtClean="0"/>
              <a:pPr/>
              <a:t>22. 11. 2010</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633FF5C4-A906-4ED2-AF1E-4F87B4304F64}"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DB0E76DC-2049-428F-AEDD-6C12F0BE7FD5}" type="datetimeFigureOut">
              <a:rPr lang="sk-SK" smtClean="0"/>
              <a:pPr/>
              <a:t>22. 11. 2010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633FF5C4-A906-4ED2-AF1E-4F87B4304F64}"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DB0E76DC-2049-428F-AEDD-6C12F0BE7FD5}" type="datetimeFigureOut">
              <a:rPr lang="sk-SK" smtClean="0"/>
              <a:pPr/>
              <a:t>22. 11. 2010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633FF5C4-A906-4ED2-AF1E-4F87B4304F64}"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E76DC-2049-428F-AEDD-6C12F0BE7FD5}" type="datetimeFigureOut">
              <a:rPr lang="sk-SK" smtClean="0"/>
              <a:pPr/>
              <a:t>22. 11. 2010</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FF5C4-A906-4ED2-AF1E-4F87B4304F64}" type="slidenum">
              <a:rPr lang="sk-SK" smtClean="0"/>
              <a:pPr/>
              <a:t>‹#›</a:t>
            </a:fld>
            <a:endParaRPr lang="sk-SK"/>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oleObject" Target="../embeddings/oleObject15.bin"/><Relationship Id="rId3" Type="http://schemas.openxmlformats.org/officeDocument/2006/relationships/oleObject" Target="../embeddings/oleObject5.bin"/><Relationship Id="rId7" Type="http://schemas.openxmlformats.org/officeDocument/2006/relationships/oleObject" Target="../embeddings/oleObject9.bin"/><Relationship Id="rId12"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8.bin"/><Relationship Id="rId11" Type="http://schemas.openxmlformats.org/officeDocument/2006/relationships/oleObject" Target="../embeddings/oleObject13.bin"/><Relationship Id="rId5" Type="http://schemas.openxmlformats.org/officeDocument/2006/relationships/oleObject" Target="../embeddings/oleObject7.bin"/><Relationship Id="rId10" Type="http://schemas.openxmlformats.org/officeDocument/2006/relationships/oleObject" Target="../embeddings/oleObject12.bin"/><Relationship Id="rId4" Type="http://schemas.openxmlformats.org/officeDocument/2006/relationships/oleObject" Target="../embeddings/oleObject6.bin"/><Relationship Id="rId9" Type="http://schemas.openxmlformats.org/officeDocument/2006/relationships/oleObject" Target="../embeddings/oleObject11.bin"/><Relationship Id="rId14" Type="http://schemas.openxmlformats.org/officeDocument/2006/relationships/oleObject" Target="../embeddings/oleObject16.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2.xml.rels><?xml version="1.0" encoding="UTF-8" standalone="yes"?>
<Relationships xmlns="http://schemas.openxmlformats.org/package/2006/relationships"><Relationship Id="rId2" Type="http://schemas.openxmlformats.org/officeDocument/2006/relationships/hyperlink" Target="http://www.matika.sk/archiv/kvasz/Dejalg/Obsah.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sk-SK" sz="4800" b="1" dirty="0" smtClean="0">
                <a:solidFill>
                  <a:srgbClr val="FFC000"/>
                </a:solidFill>
              </a:rPr>
              <a:t>Číslo i</a:t>
            </a:r>
            <a:endParaRPr lang="sk-SK" sz="4800" b="1" dirty="0">
              <a:solidFill>
                <a:srgbClr val="FFC000"/>
              </a:solidFill>
            </a:endParaRPr>
          </a:p>
        </p:txBody>
      </p:sp>
      <p:sp>
        <p:nvSpPr>
          <p:cNvPr id="3" name="Podnadpis 2"/>
          <p:cNvSpPr>
            <a:spLocks noGrp="1"/>
          </p:cNvSpPr>
          <p:nvPr>
            <p:ph type="subTitle" idx="1"/>
          </p:nvPr>
        </p:nvSpPr>
        <p:spPr>
          <a:xfrm>
            <a:off x="5357818" y="5072074"/>
            <a:ext cx="3114652" cy="1038220"/>
          </a:xfrm>
        </p:spPr>
        <p:txBody>
          <a:bodyPr>
            <a:normAutofit fontScale="85000" lnSpcReduction="10000"/>
          </a:bodyPr>
          <a:lstStyle/>
          <a:p>
            <a:pPr algn="l"/>
            <a:r>
              <a:rPr lang="sk-SK" dirty="0" smtClean="0"/>
              <a:t>Marek </a:t>
            </a:r>
            <a:r>
              <a:rPr lang="sk-SK" dirty="0" err="1" smtClean="0"/>
              <a:t>Bereta</a:t>
            </a:r>
            <a:endParaRPr lang="sk-SK" dirty="0" smtClean="0"/>
          </a:p>
          <a:p>
            <a:pPr algn="l"/>
            <a:r>
              <a:rPr lang="sk-SK" dirty="0" err="1" smtClean="0"/>
              <a:t>Ge</a:t>
            </a:r>
            <a:r>
              <a:rPr lang="sk-SK" dirty="0" smtClean="0"/>
              <a:t> – Ma, 2.roč. </a:t>
            </a:r>
            <a:r>
              <a:rPr lang="sk-SK" dirty="0" err="1" smtClean="0"/>
              <a:t>mgr.</a:t>
            </a:r>
            <a:endParaRPr lang="sk-SK"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solidFill>
                  <a:srgbClr val="FFFF00"/>
                </a:solidFill>
              </a:rPr>
              <a:t>Rafaello</a:t>
            </a:r>
            <a:r>
              <a:rPr lang="sk-SK" dirty="0" smtClean="0">
                <a:solidFill>
                  <a:srgbClr val="FFFF00"/>
                </a:solidFill>
              </a:rPr>
              <a:t> </a:t>
            </a:r>
            <a:r>
              <a:rPr lang="sk-SK" dirty="0" err="1" smtClean="0">
                <a:solidFill>
                  <a:srgbClr val="FFFF00"/>
                </a:solidFill>
              </a:rPr>
              <a:t>Bombellis</a:t>
            </a:r>
            <a:r>
              <a:rPr lang="sk-SK" dirty="0" smtClean="0">
                <a:solidFill>
                  <a:srgbClr val="FFFF00"/>
                </a:solidFill>
              </a:rPr>
              <a:t> (1526 - 1572)</a:t>
            </a:r>
            <a:endParaRPr lang="sk-SK" dirty="0">
              <a:solidFill>
                <a:srgbClr val="FFFF00"/>
              </a:solidFill>
            </a:endParaRPr>
          </a:p>
        </p:txBody>
      </p:sp>
      <p:sp>
        <p:nvSpPr>
          <p:cNvPr id="3" name="Zástupný symbol obsahu 2"/>
          <p:cNvSpPr>
            <a:spLocks noGrp="1"/>
          </p:cNvSpPr>
          <p:nvPr>
            <p:ph idx="1"/>
          </p:nvPr>
        </p:nvSpPr>
        <p:spPr>
          <a:xfrm>
            <a:off x="457200" y="1600200"/>
            <a:ext cx="8229600" cy="4829196"/>
          </a:xfrm>
        </p:spPr>
        <p:txBody>
          <a:bodyPr/>
          <a:lstStyle/>
          <a:p>
            <a:pPr algn="just"/>
            <a:r>
              <a:rPr lang="sk-SK" dirty="0" err="1" smtClean="0"/>
              <a:t>Bombelli</a:t>
            </a:r>
            <a:r>
              <a:rPr lang="sk-SK" dirty="0" smtClean="0"/>
              <a:t> bol bolonský matematik. Roku 1572 vydal v </a:t>
            </a:r>
            <a:r>
              <a:rPr lang="sk-SK" dirty="0" err="1" smtClean="0"/>
              <a:t>Miláne</a:t>
            </a:r>
            <a:r>
              <a:rPr lang="sk-SK" dirty="0" smtClean="0"/>
              <a:t> knihu </a:t>
            </a:r>
            <a:r>
              <a:rPr lang="sk-SK" dirty="0" err="1" smtClean="0"/>
              <a:t>L’Algebra</a:t>
            </a:r>
            <a:r>
              <a:rPr lang="sk-SK" dirty="0" smtClean="0"/>
              <a:t>, v ktorej uvádza metódu na výpočet hodnoty druhej odmocniny pomocou reťazových zlomkov.</a:t>
            </a:r>
          </a:p>
          <a:p>
            <a:pPr algn="just"/>
            <a:r>
              <a:rPr lang="sk-SK" dirty="0" err="1" smtClean="0"/>
              <a:t>Bombelli</a:t>
            </a:r>
            <a:r>
              <a:rPr lang="sk-SK" dirty="0" smtClean="0"/>
              <a:t> dosiahol určitý pokrok aj v súvislosti s objasňovaním </a:t>
            </a:r>
            <a:r>
              <a:rPr lang="sk-SK" dirty="0" err="1" smtClean="0"/>
              <a:t>casus</a:t>
            </a:r>
            <a:r>
              <a:rPr lang="sk-SK" dirty="0" smtClean="0"/>
              <a:t> </a:t>
            </a:r>
            <a:r>
              <a:rPr lang="sk-SK" dirty="0" err="1" smtClean="0"/>
              <a:t>ireducibilis</a:t>
            </a:r>
            <a:r>
              <a:rPr lang="sk-SK" dirty="0" smtClean="0"/>
              <a:t> rovnice tretieho stupňa. Podobne ako </a:t>
            </a:r>
            <a:r>
              <a:rPr lang="sk-SK" dirty="0" err="1" smtClean="0"/>
              <a:t>Cardano</a:t>
            </a:r>
            <a:r>
              <a:rPr lang="sk-SK" dirty="0" smtClean="0"/>
              <a:t>, aj on predpokladal, že:</a:t>
            </a:r>
          </a:p>
          <a:p>
            <a:pPr algn="just"/>
            <a:endParaRPr lang="sk-SK" dirty="0"/>
          </a:p>
        </p:txBody>
      </p:sp>
      <p:pic>
        <p:nvPicPr>
          <p:cNvPr id="6" name="Obrázok 5" descr="6.png"/>
          <p:cNvPicPr>
            <a:picLocks noChangeAspect="1"/>
          </p:cNvPicPr>
          <p:nvPr/>
        </p:nvPicPr>
        <p:blipFill>
          <a:blip r:embed="rId2"/>
          <a:stretch>
            <a:fillRect/>
          </a:stretch>
        </p:blipFill>
        <p:spPr>
          <a:xfrm>
            <a:off x="1428728" y="5786454"/>
            <a:ext cx="6321176" cy="57150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428604"/>
            <a:ext cx="8229600" cy="5697559"/>
          </a:xfrm>
        </p:spPr>
        <p:txBody>
          <a:bodyPr>
            <a:normAutofit fontScale="92500" lnSpcReduction="20000"/>
          </a:bodyPr>
          <a:lstStyle/>
          <a:p>
            <a:pPr algn="just"/>
            <a:r>
              <a:rPr lang="sk-SK" dirty="0" smtClean="0"/>
              <a:t>Na rozdiel od </a:t>
            </a:r>
            <a:r>
              <a:rPr lang="sk-SK" dirty="0" err="1" smtClean="0"/>
              <a:t>Cardana</a:t>
            </a:r>
            <a:r>
              <a:rPr lang="sk-SK" dirty="0"/>
              <a:t> </a:t>
            </a:r>
            <a:r>
              <a:rPr lang="sk-SK" dirty="0" smtClean="0"/>
              <a:t>výrazy  a                                 	považoval   za čísla. Definoval pre ne aritmetické operácie. </a:t>
            </a:r>
          </a:p>
          <a:p>
            <a:pPr algn="just"/>
            <a:r>
              <a:rPr lang="sk-SK" dirty="0" smtClean="0"/>
              <a:t>Prvý výraz nazýva „</a:t>
            </a:r>
            <a:r>
              <a:rPr lang="sk-SK" dirty="0" err="1" smtClean="0"/>
              <a:t>piu</a:t>
            </a:r>
            <a:r>
              <a:rPr lang="sk-SK" dirty="0" smtClean="0"/>
              <a:t> </a:t>
            </a:r>
            <a:r>
              <a:rPr lang="sk-SK" dirty="0" err="1" smtClean="0"/>
              <a:t>di</a:t>
            </a:r>
            <a:r>
              <a:rPr lang="sk-SK" dirty="0" smtClean="0"/>
              <a:t> meno“ (t.j. pozitívne negatívneho) a druhé „ meno </a:t>
            </a:r>
            <a:r>
              <a:rPr lang="sk-SK" dirty="0" err="1" smtClean="0"/>
              <a:t>di</a:t>
            </a:r>
            <a:r>
              <a:rPr lang="sk-SK" dirty="0" smtClean="0"/>
              <a:t> </a:t>
            </a:r>
            <a:r>
              <a:rPr lang="sk-SK" dirty="0" err="1" smtClean="0"/>
              <a:t>meno</a:t>
            </a:r>
            <a:r>
              <a:rPr lang="sk-SK" dirty="0" smtClean="0"/>
              <a:t>“ (t.j. negatívne z negatívneho). V tejto terminológii potom zapísal všetkých osem možností pre operáciu násobenia, ako napríklad, že:</a:t>
            </a:r>
          </a:p>
          <a:p>
            <a:pPr algn="just"/>
            <a:endParaRPr lang="sk-SK" dirty="0" smtClean="0"/>
          </a:p>
          <a:p>
            <a:pPr algn="just"/>
            <a:r>
              <a:rPr lang="sk-SK" i="1" dirty="0" smtClean="0">
                <a:solidFill>
                  <a:srgbClr val="FFC000"/>
                </a:solidFill>
              </a:rPr>
              <a:t>„Kladné číslo vynásobené negatívnym                      z negatívneho dáva negatívne negatívneho.“</a:t>
            </a:r>
            <a:endParaRPr lang="sk-SK" dirty="0" smtClean="0">
              <a:solidFill>
                <a:srgbClr val="FFC000"/>
              </a:solidFill>
            </a:endParaRPr>
          </a:p>
          <a:p>
            <a:pPr algn="just"/>
            <a:r>
              <a:rPr lang="sk-SK" i="1" dirty="0" smtClean="0">
                <a:solidFill>
                  <a:srgbClr val="FFC000"/>
                </a:solidFill>
              </a:rPr>
              <a:t>„Pozitívne z negatívneho vynásobené negatívnym z negatívneho dáva kladné číslo.“</a:t>
            </a:r>
            <a:endParaRPr lang="sk-SK" i="1" dirty="0">
              <a:solidFill>
                <a:srgbClr val="FFC000"/>
              </a:solidFill>
            </a:endParaRPr>
          </a:p>
        </p:txBody>
      </p:sp>
      <p:pic>
        <p:nvPicPr>
          <p:cNvPr id="4" name="Obrázok 3" descr="7.png"/>
          <p:cNvPicPr>
            <a:picLocks noChangeAspect="1"/>
          </p:cNvPicPr>
          <p:nvPr/>
        </p:nvPicPr>
        <p:blipFill>
          <a:blip r:embed="rId2"/>
          <a:stretch>
            <a:fillRect/>
          </a:stretch>
        </p:blipFill>
        <p:spPr>
          <a:xfrm>
            <a:off x="7572396" y="571480"/>
            <a:ext cx="500066" cy="285752"/>
          </a:xfrm>
          <a:prstGeom prst="rect">
            <a:avLst/>
          </a:prstGeom>
        </p:spPr>
      </p:pic>
      <p:pic>
        <p:nvPicPr>
          <p:cNvPr id="5" name="Obrázok 4" descr="8.png"/>
          <p:cNvPicPr>
            <a:picLocks noChangeAspect="1"/>
          </p:cNvPicPr>
          <p:nvPr/>
        </p:nvPicPr>
        <p:blipFill>
          <a:blip r:embed="rId3"/>
          <a:stretch>
            <a:fillRect/>
          </a:stretch>
        </p:blipFill>
        <p:spPr>
          <a:xfrm>
            <a:off x="857224" y="857232"/>
            <a:ext cx="500066" cy="28575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500042"/>
            <a:ext cx="8229600" cy="5626121"/>
          </a:xfrm>
        </p:spPr>
        <p:txBody>
          <a:bodyPr/>
          <a:lstStyle/>
          <a:p>
            <a:pPr algn="just"/>
            <a:r>
              <a:rPr lang="sk-SK" dirty="0" err="1" smtClean="0"/>
              <a:t>Bombelli</a:t>
            </a:r>
            <a:r>
              <a:rPr lang="sk-SK" dirty="0" smtClean="0"/>
              <a:t> dostal </a:t>
            </a:r>
            <a:r>
              <a:rPr lang="sk-SK" dirty="0"/>
              <a:t>podobný nápad ako Columbus, (keď mal tento postaviť vajce na stôl tak, aby pevne stálo, tresol s ním o stôl, takže sa rozbilo, ale stálo) :</a:t>
            </a:r>
          </a:p>
          <a:p>
            <a:pPr algn="just"/>
            <a:r>
              <a:rPr lang="sk-SK" b="1" i="1" dirty="0">
                <a:solidFill>
                  <a:srgbClr val="FFC000"/>
                </a:solidFill>
              </a:rPr>
              <a:t>„Ak pri riešení rovníc 3. stupňa sa nedá zaobísť bez používania výrazov, ktoré nemajú zmysel, tak treba tieto výrazy používať“.</a:t>
            </a:r>
            <a:endParaRPr lang="sk-SK" dirty="0">
              <a:solidFill>
                <a:srgbClr val="FFC000"/>
              </a:solidFill>
            </a:endParaRPr>
          </a:p>
          <a:p>
            <a:pPr algn="just"/>
            <a:r>
              <a:rPr lang="sk-SK" dirty="0" err="1" smtClean="0"/>
              <a:t>Bombelli</a:t>
            </a:r>
            <a:r>
              <a:rPr lang="sk-SK" dirty="0" smtClean="0"/>
              <a:t> sa tak stáva jedným z priekopníkov pojmu komplexného čísla. Pokúsil sa o vysvetlenie </a:t>
            </a:r>
            <a:r>
              <a:rPr lang="sk-SK" dirty="0" err="1" smtClean="0"/>
              <a:t>casus</a:t>
            </a:r>
            <a:r>
              <a:rPr lang="sk-SK" dirty="0" smtClean="0"/>
              <a:t> </a:t>
            </a:r>
            <a:r>
              <a:rPr lang="sk-SK" dirty="0" err="1" smtClean="0"/>
              <a:t>ireducibilis</a:t>
            </a:r>
            <a:r>
              <a:rPr lang="sk-SK" dirty="0" smtClean="0"/>
              <a:t>.</a:t>
            </a:r>
            <a:endParaRPr lang="sk-SK"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smtClean="0">
                <a:solidFill>
                  <a:srgbClr val="FFFF00"/>
                </a:solidFill>
              </a:rPr>
              <a:t>Rene</a:t>
            </a:r>
            <a:r>
              <a:rPr lang="sk-SK" b="1" dirty="0" smtClean="0">
                <a:solidFill>
                  <a:srgbClr val="FFFF00"/>
                </a:solidFill>
              </a:rPr>
              <a:t> </a:t>
            </a:r>
            <a:r>
              <a:rPr lang="sk-SK" b="1" dirty="0" err="1" smtClean="0">
                <a:solidFill>
                  <a:srgbClr val="FFFF00"/>
                </a:solidFill>
              </a:rPr>
              <a:t>Descartes</a:t>
            </a:r>
            <a:r>
              <a:rPr lang="sk-SK" b="1" dirty="0" smtClean="0">
                <a:solidFill>
                  <a:srgbClr val="FFFF00"/>
                </a:solidFill>
              </a:rPr>
              <a:t> (1594 - 1650)</a:t>
            </a:r>
            <a:endParaRPr lang="sk-SK" b="1" dirty="0">
              <a:solidFill>
                <a:srgbClr val="FFFF00"/>
              </a:solidFill>
            </a:endParaRPr>
          </a:p>
        </p:txBody>
      </p:sp>
      <p:sp>
        <p:nvSpPr>
          <p:cNvPr id="3" name="Zástupný symbol obsahu 2"/>
          <p:cNvSpPr>
            <a:spLocks noGrp="1"/>
          </p:cNvSpPr>
          <p:nvPr>
            <p:ph idx="1"/>
          </p:nvPr>
        </p:nvSpPr>
        <p:spPr>
          <a:xfrm>
            <a:off x="457200" y="1600200"/>
            <a:ext cx="8229600" cy="4829196"/>
          </a:xfrm>
        </p:spPr>
        <p:txBody>
          <a:bodyPr>
            <a:normAutofit/>
          </a:bodyPr>
          <a:lstStyle/>
          <a:p>
            <a:pPr algn="just"/>
            <a:r>
              <a:rPr lang="sk-SK" dirty="0" smtClean="0"/>
              <a:t>Od neho pochádza termín </a:t>
            </a:r>
            <a:r>
              <a:rPr lang="sk-SK" dirty="0" smtClean="0"/>
              <a:t>imaginárne </a:t>
            </a:r>
            <a:r>
              <a:rPr lang="sk-SK" dirty="0" smtClean="0"/>
              <a:t>číslo na označenie odmocnín so záporných čísel. Vo svojej Geometrii (1637) písal, že rovnica, ktorá má príliš málo pravých alebo falošných koreňov, má ešte ďalšie, imaginárne korene. Imaginárnemu koreňu nezodpovedá žiadna skutočná veličina. Je to čisto niečo vymyslené, podobne ako Kentaurus, existuje len v našej imaginácii.</a:t>
            </a:r>
            <a:endParaRPr lang="sk-S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smtClean="0">
                <a:solidFill>
                  <a:srgbClr val="FFFF00"/>
                </a:solidFill>
              </a:rPr>
              <a:t>Isaac</a:t>
            </a:r>
            <a:r>
              <a:rPr lang="sk-SK" b="1" dirty="0" smtClean="0">
                <a:solidFill>
                  <a:srgbClr val="FFFF00"/>
                </a:solidFill>
              </a:rPr>
              <a:t> Newton (1643 - 1727)</a:t>
            </a:r>
            <a:endParaRPr lang="sk-SK" b="1" dirty="0">
              <a:solidFill>
                <a:srgbClr val="FFFF00"/>
              </a:solidFill>
            </a:endParaRPr>
          </a:p>
        </p:txBody>
      </p:sp>
      <p:sp>
        <p:nvSpPr>
          <p:cNvPr id="3" name="Zástupný symbol obsahu 2"/>
          <p:cNvSpPr>
            <a:spLocks noGrp="1"/>
          </p:cNvSpPr>
          <p:nvPr>
            <p:ph idx="1"/>
          </p:nvPr>
        </p:nvSpPr>
        <p:spPr>
          <a:xfrm>
            <a:off x="457200" y="1600200"/>
            <a:ext cx="8229600" cy="4829196"/>
          </a:xfrm>
        </p:spPr>
        <p:txBody>
          <a:bodyPr>
            <a:normAutofit fontScale="92500" lnSpcReduction="20000"/>
          </a:bodyPr>
          <a:lstStyle/>
          <a:p>
            <a:pPr algn="just"/>
            <a:r>
              <a:rPr lang="sk-SK" dirty="0" smtClean="0"/>
              <a:t>Newton prináša pokrok v pokusoch o interpretáciu komplexných čísel, keď si uvedomuje, že keby nebolo komplexných čísel, museli by sa v rovine všetky kružnice pretínať. Totiž priesečník kružníc je určený rovnicou druhého stupňa, a keby nebolo možnosti, že pod odmocninou sa objaví záporná veličina, tak by príslušná rovnica musela mať vždy riešenie. </a:t>
            </a:r>
          </a:p>
          <a:p>
            <a:pPr algn="just"/>
            <a:r>
              <a:rPr lang="sk-SK" dirty="0" smtClean="0"/>
              <a:t>Teda komplexné korene nepredstavujú len nejakú výnimku, nie sú to čudné artefakty algebry, ale úplne normálne veličiny. Keby ich nebolo, nebola by možná analytická geometria.</a:t>
            </a:r>
            <a:endParaRPr lang="sk-SK"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solidFill>
                  <a:srgbClr val="FFFF00"/>
                </a:solidFill>
              </a:rPr>
              <a:t>Leonard </a:t>
            </a:r>
            <a:r>
              <a:rPr lang="sk-SK" b="1" dirty="0" err="1" smtClean="0">
                <a:solidFill>
                  <a:srgbClr val="FFFF00"/>
                </a:solidFill>
              </a:rPr>
              <a:t>Euler</a:t>
            </a:r>
            <a:r>
              <a:rPr lang="sk-SK" b="1" dirty="0" smtClean="0">
                <a:solidFill>
                  <a:srgbClr val="FFFF00"/>
                </a:solidFill>
              </a:rPr>
              <a:t> (1707 - 1783)</a:t>
            </a:r>
            <a:endParaRPr lang="sk-SK" b="1" dirty="0">
              <a:solidFill>
                <a:srgbClr val="FFFF00"/>
              </a:solidFill>
            </a:endParaRPr>
          </a:p>
        </p:txBody>
      </p:sp>
      <p:sp>
        <p:nvSpPr>
          <p:cNvPr id="3" name="Zástupný symbol obsahu 2"/>
          <p:cNvSpPr>
            <a:spLocks noGrp="1"/>
          </p:cNvSpPr>
          <p:nvPr>
            <p:ph idx="1"/>
          </p:nvPr>
        </p:nvSpPr>
        <p:spPr>
          <a:xfrm>
            <a:off x="500034" y="1142984"/>
            <a:ext cx="8229600" cy="4857784"/>
          </a:xfrm>
        </p:spPr>
        <p:txBody>
          <a:bodyPr>
            <a:normAutofit lnSpcReduction="10000"/>
          </a:bodyPr>
          <a:lstStyle/>
          <a:p>
            <a:pPr algn="just">
              <a:buNone/>
            </a:pPr>
            <a:endParaRPr lang="sk-SK" dirty="0" smtClean="0"/>
          </a:p>
          <a:p>
            <a:pPr algn="just"/>
            <a:r>
              <a:rPr lang="sk-SK" dirty="0" err="1" smtClean="0"/>
              <a:t>Euler</a:t>
            </a:r>
            <a:r>
              <a:rPr lang="sk-SK" dirty="0" smtClean="0"/>
              <a:t> priniesol zásadný pokrok do technickej stránky počítania s komplexnými číslami, keď do rozvoja goniometrických funkcií do nekonečného radu dosadil imaginárne veličiny. Tak objavil vzťah:                           .</a:t>
            </a:r>
          </a:p>
          <a:p>
            <a:pPr algn="just"/>
            <a:endParaRPr lang="sk-SK" dirty="0" smtClean="0"/>
          </a:p>
          <a:p>
            <a:pPr algn="just"/>
            <a:r>
              <a:rPr lang="sk-SK" dirty="0" smtClean="0"/>
              <a:t>L</a:t>
            </a:r>
            <a:r>
              <a:rPr lang="sk-SK" dirty="0"/>
              <a:t>. </a:t>
            </a:r>
            <a:r>
              <a:rPr lang="sk-SK" dirty="0" err="1"/>
              <a:t>Euler</a:t>
            </a:r>
            <a:r>
              <a:rPr lang="sk-SK" dirty="0"/>
              <a:t> </a:t>
            </a:r>
            <a:r>
              <a:rPr lang="sk-SK" dirty="0" smtClean="0"/>
              <a:t>začal používať pre označenie imaginárnych čísel symbol </a:t>
            </a:r>
            <a:r>
              <a:rPr lang="sk-SK" b="1" i="1" dirty="0"/>
              <a:t>i, </a:t>
            </a:r>
            <a:r>
              <a:rPr lang="sk-SK" dirty="0" smtClean="0"/>
              <a:t>od </a:t>
            </a:r>
            <a:r>
              <a:rPr lang="sk-SK" dirty="0"/>
              <a:t>slova imaginárny, </a:t>
            </a:r>
            <a:r>
              <a:rPr lang="sk-SK" dirty="0" smtClean="0"/>
              <a:t>obrazný.</a:t>
            </a:r>
          </a:p>
          <a:p>
            <a:pPr algn="just"/>
            <a:endParaRPr lang="sk-SK" dirty="0" smtClean="0"/>
          </a:p>
        </p:txBody>
      </p:sp>
      <p:pic>
        <p:nvPicPr>
          <p:cNvPr id="4" name="Obrázok 3" descr="9.png"/>
          <p:cNvPicPr>
            <a:picLocks noChangeAspect="1"/>
          </p:cNvPicPr>
          <p:nvPr/>
        </p:nvPicPr>
        <p:blipFill>
          <a:blip r:embed="rId2"/>
          <a:stretch>
            <a:fillRect/>
          </a:stretch>
        </p:blipFill>
        <p:spPr>
          <a:xfrm>
            <a:off x="5286380" y="3500438"/>
            <a:ext cx="2175404" cy="57150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428604"/>
            <a:ext cx="8229600" cy="5697559"/>
          </a:xfrm>
        </p:spPr>
        <p:txBody>
          <a:bodyPr>
            <a:normAutofit fontScale="92500"/>
          </a:bodyPr>
          <a:lstStyle/>
          <a:p>
            <a:pPr algn="just"/>
            <a:r>
              <a:rPr lang="sk-SK" dirty="0" smtClean="0"/>
              <a:t>Na druhej strane je však </a:t>
            </a:r>
            <a:r>
              <a:rPr lang="sk-SK" dirty="0" smtClean="0"/>
              <a:t>pozoruhodné, </a:t>
            </a:r>
            <a:r>
              <a:rPr lang="sk-SK" dirty="0" smtClean="0"/>
              <a:t>že napriek tomuto pokroku po technickej stránke počítania s komplexnými veličinami, v oblasti interpretácie komplexných veličín </a:t>
            </a:r>
            <a:r>
              <a:rPr lang="sk-SK" dirty="0" err="1" smtClean="0"/>
              <a:t>Euler</a:t>
            </a:r>
            <a:r>
              <a:rPr lang="sk-SK" dirty="0" smtClean="0"/>
              <a:t> neurobil takmer žiaden posun v porovnaní s </a:t>
            </a:r>
            <a:r>
              <a:rPr lang="sk-SK" dirty="0" err="1" smtClean="0"/>
              <a:t>Descartom</a:t>
            </a:r>
            <a:r>
              <a:rPr lang="sk-SK" dirty="0" smtClean="0"/>
              <a:t>. Vo svojej Algebre z roku 1770 imaginárne veličiny nazýva nemožnými číslami, podobne ako ich nazýval Newton („</a:t>
            </a:r>
            <a:r>
              <a:rPr lang="sk-SK" dirty="0" err="1" smtClean="0"/>
              <a:t>numeri</a:t>
            </a:r>
            <a:r>
              <a:rPr lang="sk-SK" dirty="0" smtClean="0"/>
              <a:t> </a:t>
            </a:r>
            <a:r>
              <a:rPr lang="sk-SK" dirty="0" err="1" smtClean="0"/>
              <a:t>impossibile</a:t>
            </a:r>
            <a:r>
              <a:rPr lang="sk-SK" dirty="0" smtClean="0"/>
              <a:t>“)</a:t>
            </a:r>
          </a:p>
          <a:p>
            <a:pPr algn="just"/>
            <a:r>
              <a:rPr lang="sk-SK" dirty="0" smtClean="0"/>
              <a:t> Snáď jediný pokrok v porovnaní s </a:t>
            </a:r>
            <a:r>
              <a:rPr lang="sk-SK" dirty="0" err="1" smtClean="0"/>
              <a:t>Descartom</a:t>
            </a:r>
            <a:r>
              <a:rPr lang="sk-SK" dirty="0" smtClean="0"/>
              <a:t> je väčšia istota a väčší stupeň dôvery v komplexné čísla, ale stále sú to len veličiny existujúce len v našej imaginácii.</a:t>
            </a:r>
            <a:endParaRPr lang="sk-SK"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96908"/>
          </a:xfrm>
        </p:spPr>
        <p:txBody>
          <a:bodyPr>
            <a:normAutofit/>
          </a:bodyPr>
          <a:lstStyle/>
          <a:p>
            <a:r>
              <a:rPr lang="sk-SK" sz="3600" dirty="0" smtClean="0">
                <a:solidFill>
                  <a:srgbClr val="FFFF00"/>
                </a:solidFill>
              </a:rPr>
              <a:t>Pojem komplexného čísla</a:t>
            </a:r>
            <a:endParaRPr lang="sk-SK" sz="3600" dirty="0">
              <a:solidFill>
                <a:srgbClr val="FFFF00"/>
              </a:solidFill>
            </a:endParaRPr>
          </a:p>
        </p:txBody>
      </p:sp>
      <p:sp>
        <p:nvSpPr>
          <p:cNvPr id="3" name="Zástupný symbol obsahu 2"/>
          <p:cNvSpPr>
            <a:spLocks noGrp="1"/>
          </p:cNvSpPr>
          <p:nvPr>
            <p:ph idx="1"/>
          </p:nvPr>
        </p:nvSpPr>
        <p:spPr>
          <a:xfrm>
            <a:off x="428596" y="1142984"/>
            <a:ext cx="8229600" cy="5500726"/>
          </a:xfrm>
        </p:spPr>
        <p:txBody>
          <a:bodyPr>
            <a:normAutofit fontScale="47500" lnSpcReduction="20000"/>
          </a:bodyPr>
          <a:lstStyle/>
          <a:p>
            <a:pPr>
              <a:buNone/>
            </a:pPr>
            <a:r>
              <a:rPr kumimoji="0" lang="sk-SK" sz="4500" dirty="0" smtClean="0"/>
              <a:t>Komplexné číslo je usporiadaná dvojica reálnych čísel.</a:t>
            </a:r>
          </a:p>
          <a:p>
            <a:pPr>
              <a:buNone/>
            </a:pPr>
            <a:r>
              <a:rPr kumimoji="0" lang="sk-SK" sz="4500" dirty="0" smtClean="0"/>
              <a:t>Množinu C = R×R nazývame množinou komplexných čísel.</a:t>
            </a:r>
          </a:p>
          <a:p>
            <a:endParaRPr kumimoji="0" lang="sk-SK" sz="4500" dirty="0" smtClean="0"/>
          </a:p>
          <a:p>
            <a:pPr>
              <a:buNone/>
            </a:pPr>
            <a:r>
              <a:rPr kumimoji="0" lang="sk-SK" sz="4500" dirty="0" smtClean="0">
                <a:effectLst>
                  <a:outerShdw blurRad="38100" dist="38100" dir="2700000" algn="tl">
                    <a:srgbClr val="000000"/>
                  </a:outerShdw>
                </a:effectLst>
              </a:rPr>
              <a:t>Zápis:</a:t>
            </a:r>
            <a:r>
              <a:rPr kumimoji="0" lang="sk-SK" sz="4500" dirty="0" smtClean="0">
                <a:solidFill>
                  <a:schemeClr val="hlink"/>
                </a:solidFill>
                <a:effectLst>
                  <a:outerShdw blurRad="38100" dist="38100" dir="2700000" algn="tl">
                    <a:srgbClr val="000000"/>
                  </a:outerShdw>
                </a:effectLst>
              </a:rPr>
              <a:t> </a:t>
            </a:r>
            <a:r>
              <a:rPr kumimoji="0" lang="sk-SK" sz="4500" dirty="0" smtClean="0">
                <a:solidFill>
                  <a:srgbClr val="FFFF00"/>
                </a:solidFill>
                <a:effectLst>
                  <a:outerShdw blurRad="38100" dist="38100" dir="2700000" algn="tl">
                    <a:srgbClr val="000000"/>
                  </a:outerShdw>
                </a:effectLst>
              </a:rPr>
              <a:t>z = </a:t>
            </a:r>
            <a:r>
              <a:rPr kumimoji="0" lang="en-US" sz="4500" dirty="0" smtClean="0">
                <a:solidFill>
                  <a:srgbClr val="FFFF00"/>
                </a:solidFill>
                <a:effectLst>
                  <a:outerShdw blurRad="38100" dist="38100" dir="2700000" algn="tl">
                    <a:srgbClr val="000000"/>
                  </a:outerShdw>
                </a:effectLst>
              </a:rPr>
              <a:t>[</a:t>
            </a:r>
            <a:r>
              <a:rPr kumimoji="0" lang="en-US" sz="4500" dirty="0" err="1" smtClean="0">
                <a:solidFill>
                  <a:srgbClr val="FFFF00"/>
                </a:solidFill>
                <a:effectLst>
                  <a:outerShdw blurRad="38100" dist="38100" dir="2700000" algn="tl">
                    <a:srgbClr val="000000"/>
                  </a:outerShdw>
                </a:effectLst>
              </a:rPr>
              <a:t>a,b</a:t>
            </a:r>
            <a:r>
              <a:rPr kumimoji="0" lang="en-US" sz="4500" dirty="0" smtClean="0">
                <a:solidFill>
                  <a:srgbClr val="FFFF00"/>
                </a:solidFill>
                <a:effectLst>
                  <a:outerShdw blurRad="38100" dist="38100" dir="2700000" algn="tl">
                    <a:srgbClr val="000000"/>
                  </a:outerShdw>
                </a:effectLst>
              </a:rPr>
              <a:t>]</a:t>
            </a:r>
            <a:r>
              <a:rPr kumimoji="0" lang="sk-SK" sz="4500" dirty="0" smtClean="0">
                <a:solidFill>
                  <a:srgbClr val="FFFF00"/>
                </a:solidFill>
                <a:effectLst>
                  <a:outerShdw blurRad="38100" dist="38100" dir="2700000" algn="tl">
                    <a:srgbClr val="000000"/>
                  </a:outerShdw>
                </a:effectLst>
              </a:rPr>
              <a:t> or z = x + </a:t>
            </a:r>
            <a:r>
              <a:rPr kumimoji="0" lang="sk-SK" sz="4500" dirty="0" err="1" smtClean="0">
                <a:solidFill>
                  <a:srgbClr val="FFFF00"/>
                </a:solidFill>
                <a:effectLst>
                  <a:outerShdw blurRad="38100" dist="38100" dir="2700000" algn="tl">
                    <a:srgbClr val="000000"/>
                  </a:outerShdw>
                </a:effectLst>
              </a:rPr>
              <a:t>yi</a:t>
            </a:r>
            <a:endParaRPr kumimoji="0" lang="sk-SK" sz="4500" dirty="0" smtClean="0">
              <a:solidFill>
                <a:srgbClr val="FFFF00"/>
              </a:solidFill>
              <a:effectLst>
                <a:outerShdw blurRad="38100" dist="38100" dir="2700000" algn="tl">
                  <a:srgbClr val="000000"/>
                </a:outerShdw>
              </a:effectLst>
            </a:endParaRPr>
          </a:p>
          <a:p>
            <a:pPr>
              <a:buNone/>
            </a:pPr>
            <a:r>
              <a:rPr kumimoji="0" lang="sk-SK" sz="4500" dirty="0" smtClean="0"/>
              <a:t>		</a:t>
            </a:r>
            <a:r>
              <a:rPr kumimoji="0" lang="sk-SK" sz="4500" dirty="0" smtClean="0">
                <a:effectLst>
                  <a:outerShdw blurRad="38100" dist="38100" dir="2700000" algn="tl">
                    <a:srgbClr val="000000"/>
                  </a:outerShdw>
                </a:effectLst>
              </a:rPr>
              <a:t>a</a:t>
            </a:r>
            <a:r>
              <a:rPr kumimoji="0" lang="sk-SK" sz="4500" dirty="0" smtClean="0"/>
              <a:t> – reálna časť komplexného čísla</a:t>
            </a:r>
          </a:p>
          <a:p>
            <a:pPr>
              <a:buNone/>
            </a:pPr>
            <a:r>
              <a:rPr kumimoji="0" lang="sk-SK" sz="4500" dirty="0" smtClean="0"/>
              <a:t>		</a:t>
            </a:r>
            <a:r>
              <a:rPr kumimoji="0" lang="sk-SK" sz="4500" dirty="0" smtClean="0">
                <a:effectLst>
                  <a:outerShdw blurRad="38100" dist="38100" dir="2700000" algn="tl">
                    <a:srgbClr val="000000"/>
                  </a:outerShdw>
                </a:effectLst>
              </a:rPr>
              <a:t>b</a:t>
            </a:r>
            <a:r>
              <a:rPr kumimoji="0" lang="sk-SK" sz="4500" dirty="0" smtClean="0"/>
              <a:t> – imaginárna časť komplexného čísla</a:t>
            </a:r>
          </a:p>
          <a:p>
            <a:pPr>
              <a:buNone/>
            </a:pPr>
            <a:r>
              <a:rPr kumimoji="0" lang="sk-SK" sz="4500" dirty="0" smtClean="0">
                <a:solidFill>
                  <a:srgbClr val="6699FF"/>
                </a:solidFill>
                <a:effectLst>
                  <a:outerShdw blurRad="38100" dist="38100" dir="2700000" algn="tl">
                    <a:srgbClr val="000000"/>
                  </a:outerShdw>
                </a:effectLst>
              </a:rPr>
              <a:t>Rovnosť k. čísel:</a:t>
            </a:r>
          </a:p>
          <a:p>
            <a:pPr>
              <a:buNone/>
            </a:pPr>
            <a:r>
              <a:rPr kumimoji="0" lang="sk-SK" sz="4500" dirty="0" smtClean="0">
                <a:solidFill>
                  <a:srgbClr val="6699FF"/>
                </a:solidFill>
              </a:rPr>
              <a:t>	</a:t>
            </a:r>
            <a:r>
              <a:rPr kumimoji="0" lang="en-US" sz="4500" dirty="0" smtClean="0"/>
              <a:t>[</a:t>
            </a:r>
            <a:r>
              <a:rPr kumimoji="0" lang="en-US" sz="4500" dirty="0" err="1" smtClean="0"/>
              <a:t>a,b</a:t>
            </a:r>
            <a:r>
              <a:rPr kumimoji="0" lang="en-US" sz="4500" dirty="0" smtClean="0"/>
              <a:t>] = [</a:t>
            </a:r>
            <a:r>
              <a:rPr kumimoji="0" lang="en-US" sz="4500" dirty="0" err="1" smtClean="0"/>
              <a:t>c,d</a:t>
            </a:r>
            <a:r>
              <a:rPr kumimoji="0" lang="en-US" sz="4500" dirty="0" smtClean="0"/>
              <a:t>] </a:t>
            </a:r>
            <a:r>
              <a:rPr kumimoji="0" lang="en-US" sz="4500" dirty="0" smtClean="0">
                <a:sym typeface="Wingdings" pitchFamily="2" charset="2"/>
              </a:rPr>
              <a:t> a = c ^ b = d </a:t>
            </a:r>
          </a:p>
          <a:p>
            <a:pPr>
              <a:buNone/>
            </a:pPr>
            <a:r>
              <a:rPr kumimoji="0" lang="en-US" sz="4500" dirty="0" err="1" smtClean="0">
                <a:solidFill>
                  <a:srgbClr val="6699FF"/>
                </a:solidFill>
                <a:effectLst>
                  <a:outerShdw blurRad="38100" dist="38100" dir="2700000" algn="tl">
                    <a:srgbClr val="000000"/>
                  </a:outerShdw>
                </a:effectLst>
              </a:rPr>
              <a:t>Imagin</a:t>
            </a:r>
            <a:r>
              <a:rPr kumimoji="0" lang="sk-SK" sz="4500" dirty="0" smtClean="0">
                <a:solidFill>
                  <a:srgbClr val="6699FF"/>
                </a:solidFill>
                <a:effectLst>
                  <a:outerShdw blurRad="38100" dist="38100" dir="2700000" algn="tl">
                    <a:srgbClr val="000000"/>
                  </a:outerShdw>
                </a:effectLst>
              </a:rPr>
              <a:t>á</a:t>
            </a:r>
            <a:r>
              <a:rPr kumimoji="0" lang="en-US" sz="4500" dirty="0" err="1" smtClean="0">
                <a:solidFill>
                  <a:srgbClr val="6699FF"/>
                </a:solidFill>
                <a:effectLst>
                  <a:outerShdw blurRad="38100" dist="38100" dir="2700000" algn="tl">
                    <a:srgbClr val="000000"/>
                  </a:outerShdw>
                </a:effectLst>
              </a:rPr>
              <a:t>rna</a:t>
            </a:r>
            <a:r>
              <a:rPr kumimoji="0" lang="en-US" sz="4500" dirty="0" smtClean="0">
                <a:solidFill>
                  <a:srgbClr val="6699FF"/>
                </a:solidFill>
                <a:effectLst>
                  <a:outerShdw blurRad="38100" dist="38100" dir="2700000" algn="tl">
                    <a:srgbClr val="000000"/>
                  </a:outerShdw>
                </a:effectLst>
              </a:rPr>
              <a:t> </a:t>
            </a:r>
            <a:r>
              <a:rPr kumimoji="0" lang="en-US" sz="4500" dirty="0" err="1" smtClean="0">
                <a:solidFill>
                  <a:srgbClr val="6699FF"/>
                </a:solidFill>
                <a:effectLst>
                  <a:outerShdw blurRad="38100" dist="38100" dir="2700000" algn="tl">
                    <a:srgbClr val="000000"/>
                  </a:outerShdw>
                </a:effectLst>
              </a:rPr>
              <a:t>jednotka</a:t>
            </a:r>
            <a:r>
              <a:rPr kumimoji="0" lang="en-US" sz="4500" dirty="0" smtClean="0">
                <a:solidFill>
                  <a:srgbClr val="6699FF"/>
                </a:solidFill>
                <a:effectLst>
                  <a:outerShdw blurRad="38100" dist="38100" dir="2700000" algn="tl">
                    <a:srgbClr val="000000"/>
                  </a:outerShdw>
                </a:effectLst>
              </a:rPr>
              <a:t> </a:t>
            </a:r>
            <a:r>
              <a:rPr kumimoji="0" lang="sk-SK" sz="4500" dirty="0" smtClean="0">
                <a:solidFill>
                  <a:srgbClr val="6699FF"/>
                </a:solidFill>
                <a:effectLst>
                  <a:outerShdw blurRad="38100" dist="38100" dir="2700000" algn="tl">
                    <a:srgbClr val="000000"/>
                  </a:outerShdw>
                </a:effectLst>
              </a:rPr>
              <a:t>:</a:t>
            </a:r>
            <a:endParaRPr kumimoji="0" lang="sk-SK" sz="4500" dirty="0" smtClean="0"/>
          </a:p>
          <a:p>
            <a:pPr>
              <a:buNone/>
            </a:pPr>
            <a:r>
              <a:rPr kumimoji="0" lang="sk-SK" sz="4500" dirty="0" smtClean="0"/>
              <a:t>      J e komplexné číslo i = </a:t>
            </a:r>
            <a:r>
              <a:rPr kumimoji="0" lang="en-US" sz="4500" dirty="0" smtClean="0"/>
              <a:t>[0,1]</a:t>
            </a:r>
            <a:endParaRPr kumimoji="0" lang="sk-SK" sz="4500" dirty="0" smtClean="0"/>
          </a:p>
          <a:p>
            <a:pPr>
              <a:buNone/>
            </a:pPr>
            <a:r>
              <a:rPr kumimoji="0" lang="sk-SK" sz="4500" dirty="0" smtClean="0">
                <a:solidFill>
                  <a:srgbClr val="6699FF"/>
                </a:solidFill>
                <a:effectLst>
                  <a:outerShdw blurRad="38100" dist="38100" dir="2700000" algn="tl">
                    <a:srgbClr val="000000"/>
                  </a:outerShdw>
                </a:effectLst>
              </a:rPr>
              <a:t>	</a:t>
            </a:r>
            <a:r>
              <a:rPr kumimoji="0" lang="sk-SK" sz="4500" dirty="0" smtClean="0"/>
              <a:t>mocnina imaginárnej jednotky :	 </a:t>
            </a:r>
            <a:r>
              <a:rPr kumimoji="0" lang="sk-SK" sz="4500" dirty="0" smtClean="0">
                <a:cs typeface="Times New Roman" pitchFamily="18" charset="0"/>
              </a:rPr>
              <a:t>i</a:t>
            </a:r>
            <a:r>
              <a:rPr kumimoji="0" lang="sk-SK" sz="4500" baseline="30000" dirty="0" smtClean="0"/>
              <a:t>2</a:t>
            </a:r>
            <a:r>
              <a:rPr kumimoji="0" lang="sk-SK" sz="4500" dirty="0" smtClean="0">
                <a:cs typeface="Times New Roman" pitchFamily="18" charset="0"/>
              </a:rPr>
              <a:t> = -1 , i</a:t>
            </a:r>
            <a:r>
              <a:rPr kumimoji="0" lang="sk-SK" sz="4500" baseline="30000" dirty="0" smtClean="0"/>
              <a:t>3</a:t>
            </a:r>
            <a:r>
              <a:rPr kumimoji="0" lang="sk-SK" sz="4500" dirty="0" smtClean="0">
                <a:cs typeface="Times New Roman" pitchFamily="18" charset="0"/>
              </a:rPr>
              <a:t> = -i , i</a:t>
            </a:r>
            <a:r>
              <a:rPr kumimoji="0" lang="sk-SK" sz="4500" baseline="30000" dirty="0" smtClean="0"/>
              <a:t>4</a:t>
            </a:r>
            <a:r>
              <a:rPr kumimoji="0" lang="sk-SK" sz="4500" dirty="0" smtClean="0">
                <a:cs typeface="Times New Roman" pitchFamily="18" charset="0"/>
              </a:rPr>
              <a:t> = 1</a:t>
            </a:r>
            <a:r>
              <a:rPr kumimoji="0" lang="sk-SK" sz="4500" dirty="0" smtClean="0"/>
              <a:t> </a:t>
            </a:r>
            <a:r>
              <a:rPr kumimoji="0" lang="sk-SK" sz="4500" dirty="0" smtClean="0">
                <a:solidFill>
                  <a:srgbClr val="FF0000"/>
                </a:solidFill>
                <a:cs typeface="Times New Roman" pitchFamily="18" charset="0"/>
              </a:rPr>
              <a:t>	</a:t>
            </a:r>
            <a:endParaRPr kumimoji="0" lang="sk-SK" sz="4500" dirty="0" smtClean="0">
              <a:cs typeface="Times New Roman" pitchFamily="18" charset="0"/>
            </a:endParaRPr>
          </a:p>
          <a:p>
            <a:endParaRPr kumimoji="0" lang="sk-SK" sz="4500" dirty="0" smtClean="0"/>
          </a:p>
          <a:p>
            <a:pPr>
              <a:buNone/>
            </a:pPr>
            <a:r>
              <a:rPr kumimoji="0" lang="sk-SK" sz="4500" dirty="0" smtClean="0"/>
              <a:t>		všeobecne : </a:t>
            </a:r>
            <a:r>
              <a:rPr kumimoji="0" lang="sk-SK" sz="4500" dirty="0" smtClean="0">
                <a:cs typeface="Times New Roman" pitchFamily="18" charset="0"/>
              </a:rPr>
              <a:t>i</a:t>
            </a:r>
            <a:r>
              <a:rPr kumimoji="0" lang="sk-SK" sz="4500" baseline="30000" dirty="0" smtClean="0"/>
              <a:t>4k</a:t>
            </a:r>
            <a:r>
              <a:rPr kumimoji="0" lang="sk-SK" sz="4500" dirty="0" smtClean="0">
                <a:cs typeface="Times New Roman" pitchFamily="18" charset="0"/>
              </a:rPr>
              <a:t> = 1 , i</a:t>
            </a:r>
            <a:r>
              <a:rPr kumimoji="0" lang="sk-SK" sz="4500" baseline="30000" dirty="0" smtClean="0"/>
              <a:t>4k+1</a:t>
            </a:r>
            <a:r>
              <a:rPr kumimoji="0" lang="sk-SK" sz="4500" dirty="0" smtClean="0">
                <a:cs typeface="Times New Roman" pitchFamily="18" charset="0"/>
              </a:rPr>
              <a:t> = i , i</a:t>
            </a:r>
            <a:r>
              <a:rPr kumimoji="0" lang="sk-SK" sz="4500" baseline="30000" dirty="0" smtClean="0"/>
              <a:t>4k+2</a:t>
            </a:r>
            <a:r>
              <a:rPr kumimoji="0" lang="sk-SK" sz="4500" dirty="0" smtClean="0">
                <a:cs typeface="Times New Roman" pitchFamily="18" charset="0"/>
              </a:rPr>
              <a:t> = -1 , i</a:t>
            </a:r>
            <a:r>
              <a:rPr kumimoji="0" lang="sk-SK" sz="4500" baseline="30000" dirty="0" smtClean="0"/>
              <a:t>4k+3</a:t>
            </a:r>
            <a:r>
              <a:rPr kumimoji="0" lang="sk-SK" sz="4500" dirty="0" smtClean="0">
                <a:cs typeface="Times New Roman" pitchFamily="18" charset="0"/>
              </a:rPr>
              <a:t> = -i</a:t>
            </a:r>
            <a:endParaRPr kumimoji="0" lang="sk-SK" sz="4500" dirty="0" smtClean="0"/>
          </a:p>
          <a:p>
            <a:pPr>
              <a:buNone/>
            </a:pPr>
            <a:r>
              <a:rPr kumimoji="0" lang="sk-SK" sz="4500" dirty="0" smtClean="0">
                <a:solidFill>
                  <a:srgbClr val="6699FF"/>
                </a:solidFill>
                <a:effectLst>
                  <a:outerShdw blurRad="38100" dist="38100" dir="2700000" algn="tl">
                    <a:srgbClr val="000000"/>
                  </a:outerShdw>
                </a:effectLst>
              </a:rPr>
              <a:t>Druhy komplexných čísel :</a:t>
            </a:r>
          </a:p>
          <a:p>
            <a:pPr>
              <a:buNone/>
            </a:pPr>
            <a:r>
              <a:rPr kumimoji="0" lang="sk-SK" sz="4500" dirty="0" smtClean="0"/>
              <a:t>		</a:t>
            </a:r>
            <a:r>
              <a:rPr kumimoji="0" lang="en-US" sz="4500" dirty="0" smtClean="0"/>
              <a:t>[</a:t>
            </a:r>
            <a:r>
              <a:rPr kumimoji="0" lang="en-US" sz="4500" dirty="0" err="1" smtClean="0"/>
              <a:t>a,b</a:t>
            </a:r>
            <a:r>
              <a:rPr kumimoji="0" lang="en-US" sz="4500" dirty="0" smtClean="0"/>
              <a:t>] je re</a:t>
            </a:r>
            <a:r>
              <a:rPr kumimoji="0" lang="sk-SK" sz="4500" dirty="0" smtClean="0"/>
              <a:t>á</a:t>
            </a:r>
            <a:r>
              <a:rPr kumimoji="0" lang="en-US" sz="4500" dirty="0" err="1" smtClean="0"/>
              <a:t>lne</a:t>
            </a:r>
            <a:r>
              <a:rPr kumimoji="0" lang="en-US" sz="4500" dirty="0" smtClean="0"/>
              <a:t> </a:t>
            </a:r>
            <a:r>
              <a:rPr kumimoji="0" lang="sk-SK" sz="4500" dirty="0" smtClean="0"/>
              <a:t>čí</a:t>
            </a:r>
            <a:r>
              <a:rPr kumimoji="0" lang="en-US" sz="4500" dirty="0" err="1" smtClean="0"/>
              <a:t>slo</a:t>
            </a:r>
            <a:r>
              <a:rPr kumimoji="0" lang="en-US" sz="4500" dirty="0" smtClean="0"/>
              <a:t> , </a:t>
            </a:r>
            <a:r>
              <a:rPr kumimoji="0" lang="en-US" sz="4500" dirty="0" err="1" smtClean="0"/>
              <a:t>ak</a:t>
            </a:r>
            <a:r>
              <a:rPr kumimoji="0" lang="en-US" sz="4500" dirty="0" smtClean="0"/>
              <a:t> b = 0 ; [a,0</a:t>
            </a:r>
            <a:r>
              <a:rPr kumimoji="0" lang="en-US" sz="4500" dirty="0" smtClean="0"/>
              <a:t>]</a:t>
            </a:r>
            <a:endParaRPr kumimoji="0" lang="sk-SK" sz="4500" dirty="0" smtClean="0"/>
          </a:p>
          <a:p>
            <a:pPr>
              <a:buNone/>
            </a:pPr>
            <a:r>
              <a:rPr lang="sk-SK" sz="4800" dirty="0" smtClean="0"/>
              <a:t>		</a:t>
            </a:r>
            <a:r>
              <a:rPr lang="en-US" sz="4200" dirty="0" smtClean="0"/>
              <a:t>[</a:t>
            </a:r>
            <a:r>
              <a:rPr lang="en-US" sz="4200" dirty="0" err="1" smtClean="0"/>
              <a:t>a,b</a:t>
            </a:r>
            <a:r>
              <a:rPr lang="en-US" sz="4200" dirty="0" smtClean="0"/>
              <a:t>]</a:t>
            </a:r>
            <a:r>
              <a:rPr lang="sk-SK" sz="4200" dirty="0" smtClean="0"/>
              <a:t> je imaginárne číslo </a:t>
            </a:r>
            <a:r>
              <a:rPr lang="sk-SK" sz="4200" dirty="0" smtClean="0"/>
              <a:t>ak </a:t>
            </a:r>
            <a:endParaRPr kumimoji="0" lang="sk-SK" sz="4500" dirty="0" smtClean="0"/>
          </a:p>
          <a:p>
            <a:r>
              <a:rPr kumimoji="0" lang="sk-SK" sz="4500" dirty="0" smtClean="0"/>
              <a:t>	</a:t>
            </a:r>
            <a:r>
              <a:rPr kumimoji="0" lang="en-US" sz="4500" dirty="0" smtClean="0"/>
              <a:t>[</a:t>
            </a:r>
            <a:r>
              <a:rPr kumimoji="0" lang="en-US" sz="4500" dirty="0" err="1" smtClean="0"/>
              <a:t>a,b</a:t>
            </a:r>
            <a:r>
              <a:rPr kumimoji="0" lang="en-US" sz="4500" dirty="0" smtClean="0"/>
              <a:t>]</a:t>
            </a:r>
            <a:r>
              <a:rPr kumimoji="0" lang="sk-SK" sz="4500" dirty="0" smtClean="0"/>
              <a:t> je </a:t>
            </a:r>
            <a:r>
              <a:rPr kumimoji="0" lang="sk-SK" sz="4500" dirty="0" err="1" smtClean="0"/>
              <a:t>rýdzoimaginárne</a:t>
            </a:r>
            <a:r>
              <a:rPr kumimoji="0" lang="sk-SK" sz="4500" dirty="0" smtClean="0"/>
              <a:t> , ak a = 0,            </a:t>
            </a:r>
            <a:r>
              <a:rPr kumimoji="0" lang="en-US" sz="4500" dirty="0" smtClean="0"/>
              <a:t>;</a:t>
            </a:r>
            <a:r>
              <a:rPr kumimoji="0" lang="sk-SK" sz="4500" dirty="0" smtClean="0"/>
              <a:t>[0,b]</a:t>
            </a:r>
          </a:p>
          <a:p>
            <a:endParaRPr lang="sk-SK" dirty="0"/>
          </a:p>
        </p:txBody>
      </p:sp>
      <p:graphicFrame>
        <p:nvGraphicFramePr>
          <p:cNvPr id="3073" name="Object 1"/>
          <p:cNvGraphicFramePr>
            <a:graphicFrameLocks noChangeAspect="1"/>
          </p:cNvGraphicFramePr>
          <p:nvPr/>
        </p:nvGraphicFramePr>
        <p:xfrm>
          <a:off x="4357686" y="6000768"/>
          <a:ext cx="533400" cy="266700"/>
        </p:xfrm>
        <a:graphic>
          <a:graphicData uri="http://schemas.openxmlformats.org/presentationml/2006/ole">
            <p:oleObj spid="_x0000_s3073" name="Rovnica" r:id="rId3" imgW="355320" imgH="177480" progId="Equation.3">
              <p:embed/>
            </p:oleObj>
          </a:graphicData>
        </a:graphic>
      </p:graphicFrame>
      <p:graphicFrame>
        <p:nvGraphicFramePr>
          <p:cNvPr id="3077" name="Object 5"/>
          <p:cNvGraphicFramePr>
            <a:graphicFrameLocks noChangeAspect="1"/>
          </p:cNvGraphicFramePr>
          <p:nvPr/>
        </p:nvGraphicFramePr>
        <p:xfrm>
          <a:off x="5214942" y="6286520"/>
          <a:ext cx="533400" cy="266700"/>
        </p:xfrm>
        <a:graphic>
          <a:graphicData uri="http://schemas.openxmlformats.org/presentationml/2006/ole">
            <p:oleObj spid="_x0000_s3077" name="Rovnica" r:id="rId4" imgW="355320" imgH="177480" progId="Equation.3">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96908"/>
          </a:xfrm>
        </p:spPr>
        <p:txBody>
          <a:bodyPr>
            <a:normAutofit/>
          </a:bodyPr>
          <a:lstStyle/>
          <a:p>
            <a:r>
              <a:rPr lang="cs-CZ" sz="3600" dirty="0" smtClean="0">
                <a:solidFill>
                  <a:srgbClr val="FFFF00"/>
                </a:solidFill>
              </a:rPr>
              <a:t>Geometrický model </a:t>
            </a:r>
            <a:r>
              <a:rPr lang="cs-CZ" sz="3600" dirty="0" err="1" smtClean="0">
                <a:solidFill>
                  <a:srgbClr val="FFFF00"/>
                </a:solidFill>
              </a:rPr>
              <a:t>komplexných</a:t>
            </a:r>
            <a:r>
              <a:rPr lang="cs-CZ" sz="3600" dirty="0" smtClean="0">
                <a:solidFill>
                  <a:srgbClr val="FFFF00"/>
                </a:solidFill>
              </a:rPr>
              <a:t> čísel</a:t>
            </a:r>
            <a:endParaRPr lang="sk-SK" sz="3600" dirty="0">
              <a:solidFill>
                <a:srgbClr val="FFFF00"/>
              </a:solidFill>
            </a:endParaRPr>
          </a:p>
        </p:txBody>
      </p:sp>
      <p:sp>
        <p:nvSpPr>
          <p:cNvPr id="3" name="Zástupný symbol obsahu 2"/>
          <p:cNvSpPr>
            <a:spLocks noGrp="1"/>
          </p:cNvSpPr>
          <p:nvPr>
            <p:ph idx="1"/>
          </p:nvPr>
        </p:nvSpPr>
        <p:spPr>
          <a:xfrm>
            <a:off x="0" y="1214422"/>
            <a:ext cx="9144000" cy="5214974"/>
          </a:xfrm>
        </p:spPr>
        <p:txBody>
          <a:bodyPr>
            <a:normAutofit/>
          </a:bodyPr>
          <a:lstStyle/>
          <a:p>
            <a:pPr lvl="1">
              <a:buFontTx/>
              <a:buNone/>
            </a:pPr>
            <a:r>
              <a:rPr lang="cs-CZ" sz="2200" dirty="0" smtClean="0"/>
              <a:t>Každému </a:t>
            </a:r>
            <a:r>
              <a:rPr lang="cs-CZ" sz="2200" dirty="0" err="1" smtClean="0"/>
              <a:t>komplexnému</a:t>
            </a:r>
            <a:r>
              <a:rPr lang="cs-CZ" sz="2200" dirty="0" smtClean="0"/>
              <a:t> číslu </a:t>
            </a:r>
            <a:r>
              <a:rPr lang="cs-CZ" sz="2200" dirty="0" err="1" smtClean="0"/>
              <a:t>môžeme</a:t>
            </a:r>
            <a:r>
              <a:rPr lang="cs-CZ" sz="2200" dirty="0" smtClean="0"/>
              <a:t> </a:t>
            </a:r>
            <a:r>
              <a:rPr lang="cs-CZ" sz="2200" dirty="0" err="1" smtClean="0"/>
              <a:t>jednoznačne</a:t>
            </a:r>
            <a:r>
              <a:rPr lang="cs-CZ" sz="2200" dirty="0" smtClean="0"/>
              <a:t> </a:t>
            </a:r>
            <a:r>
              <a:rPr lang="cs-CZ" sz="2200" dirty="0" err="1" smtClean="0"/>
              <a:t>priradiť</a:t>
            </a:r>
            <a:r>
              <a:rPr lang="cs-CZ" sz="2200" dirty="0" smtClean="0"/>
              <a:t> bod v </a:t>
            </a:r>
            <a:r>
              <a:rPr lang="cs-CZ" sz="2200" dirty="0" err="1" smtClean="0"/>
              <a:t>rovine</a:t>
            </a:r>
            <a:r>
              <a:rPr lang="cs-CZ" sz="2200" dirty="0" smtClean="0"/>
              <a:t> </a:t>
            </a:r>
            <a:r>
              <a:rPr lang="cs-CZ" sz="2200" dirty="0" err="1" smtClean="0"/>
              <a:t>so</a:t>
            </a:r>
            <a:r>
              <a:rPr lang="cs-CZ" sz="2200" dirty="0" smtClean="0"/>
              <a:t> </a:t>
            </a:r>
            <a:r>
              <a:rPr lang="cs-CZ" sz="2200" dirty="0" err="1" smtClean="0"/>
              <a:t>súradnicami</a:t>
            </a:r>
            <a:r>
              <a:rPr lang="cs-CZ" sz="2200" dirty="0" smtClean="0"/>
              <a:t>  </a:t>
            </a:r>
            <a:r>
              <a:rPr lang="en-US" sz="2200" dirty="0" smtClean="0"/>
              <a:t>[</a:t>
            </a:r>
            <a:r>
              <a:rPr lang="en-US" sz="2200" dirty="0" err="1" smtClean="0"/>
              <a:t>x,y</a:t>
            </a:r>
            <a:r>
              <a:rPr lang="en-US" sz="2200" dirty="0" smtClean="0"/>
              <a:t>]</a:t>
            </a:r>
            <a:r>
              <a:rPr lang="sk-SK" sz="2200" dirty="0" smtClean="0"/>
              <a:t>.</a:t>
            </a:r>
          </a:p>
          <a:p>
            <a:pPr lvl="1">
              <a:buFontTx/>
              <a:buNone/>
            </a:pPr>
            <a:r>
              <a:rPr lang="sk-SK" sz="2200" dirty="0" smtClean="0"/>
              <a:t>Reálne čísla vyplnia pri tomto zobrazení os X – </a:t>
            </a:r>
            <a:r>
              <a:rPr lang="sk-SK" sz="2200" dirty="0" smtClean="0">
                <a:solidFill>
                  <a:srgbClr val="EC4214"/>
                </a:solidFill>
              </a:rPr>
              <a:t>reálna os</a:t>
            </a:r>
            <a:r>
              <a:rPr lang="sk-SK" sz="2200" dirty="0" smtClean="0"/>
              <a:t> a os Y je </a:t>
            </a:r>
            <a:r>
              <a:rPr lang="sk-SK" sz="2200" dirty="0" smtClean="0">
                <a:solidFill>
                  <a:srgbClr val="EC4214"/>
                </a:solidFill>
              </a:rPr>
              <a:t>imaginárnou osou.</a:t>
            </a:r>
          </a:p>
          <a:p>
            <a:pPr lvl="1">
              <a:buFontTx/>
              <a:buNone/>
            </a:pPr>
            <a:endParaRPr lang="sk-SK" sz="2000" dirty="0" smtClean="0">
              <a:solidFill>
                <a:srgbClr val="EC4214"/>
              </a:solidFill>
            </a:endParaRPr>
          </a:p>
          <a:p>
            <a:pPr lvl="1">
              <a:buFontTx/>
              <a:buNone/>
            </a:pPr>
            <a:r>
              <a:rPr lang="cs-CZ" sz="2000" dirty="0" smtClean="0"/>
              <a:t>K. čísla </a:t>
            </a:r>
            <a:r>
              <a:rPr lang="cs-CZ" sz="2000" dirty="0" err="1" smtClean="0"/>
              <a:t>sčítavame</a:t>
            </a:r>
            <a:r>
              <a:rPr lang="cs-CZ" sz="2000" dirty="0" smtClean="0"/>
              <a:t> v </a:t>
            </a:r>
            <a:r>
              <a:rPr lang="cs-CZ" sz="2000" dirty="0" err="1" smtClean="0"/>
              <a:t>grafickom</a:t>
            </a:r>
            <a:r>
              <a:rPr lang="cs-CZ" sz="2000" dirty="0" smtClean="0"/>
              <a:t> </a:t>
            </a:r>
            <a:r>
              <a:rPr lang="cs-CZ" sz="2000" dirty="0" err="1" smtClean="0"/>
              <a:t>prevedení</a:t>
            </a:r>
            <a:endParaRPr lang="cs-CZ" sz="2000" dirty="0" smtClean="0"/>
          </a:p>
          <a:p>
            <a:pPr lvl="1">
              <a:buFontTx/>
              <a:buNone/>
            </a:pPr>
            <a:r>
              <a:rPr lang="cs-CZ" sz="2000" dirty="0" smtClean="0"/>
              <a:t> </a:t>
            </a:r>
            <a:r>
              <a:rPr lang="cs-CZ" sz="2000" dirty="0" err="1" smtClean="0"/>
              <a:t>ako</a:t>
            </a:r>
            <a:r>
              <a:rPr lang="cs-CZ" sz="2000" dirty="0" smtClean="0"/>
              <a:t>  </a:t>
            </a:r>
            <a:r>
              <a:rPr lang="cs-CZ" sz="2000" dirty="0" err="1" smtClean="0"/>
              <a:t>súčet</a:t>
            </a:r>
            <a:r>
              <a:rPr lang="cs-CZ" sz="2000" dirty="0" smtClean="0"/>
              <a:t> </a:t>
            </a:r>
            <a:r>
              <a:rPr lang="cs-CZ" sz="2000" dirty="0" err="1" smtClean="0"/>
              <a:t>vektorov</a:t>
            </a:r>
            <a:r>
              <a:rPr lang="cs-CZ" sz="2000" dirty="0" smtClean="0"/>
              <a:t> a </a:t>
            </a:r>
            <a:r>
              <a:rPr lang="cs-CZ" sz="2000" dirty="0" err="1" smtClean="0"/>
              <a:t>rozdiel</a:t>
            </a:r>
            <a:r>
              <a:rPr lang="cs-CZ" sz="2000" dirty="0" smtClean="0"/>
              <a:t> urobíme </a:t>
            </a:r>
          </a:p>
          <a:p>
            <a:pPr lvl="1">
              <a:buFontTx/>
              <a:buNone/>
            </a:pPr>
            <a:r>
              <a:rPr lang="cs-CZ" sz="2000" dirty="0" err="1" smtClean="0"/>
              <a:t>ako</a:t>
            </a:r>
            <a:r>
              <a:rPr lang="cs-CZ" sz="2000" dirty="0" smtClean="0"/>
              <a:t> </a:t>
            </a:r>
            <a:r>
              <a:rPr lang="cs-CZ" sz="2000" dirty="0" err="1" smtClean="0"/>
              <a:t>rozdiel</a:t>
            </a:r>
            <a:r>
              <a:rPr lang="cs-CZ" sz="2000" dirty="0" smtClean="0"/>
              <a:t> </a:t>
            </a:r>
            <a:r>
              <a:rPr lang="cs-CZ" sz="2000" dirty="0" err="1" smtClean="0"/>
              <a:t>vektorov</a:t>
            </a:r>
            <a:r>
              <a:rPr lang="cs-CZ" sz="2000" dirty="0" smtClean="0"/>
              <a:t> .                                         </a:t>
            </a:r>
          </a:p>
          <a:p>
            <a:pPr lvl="1">
              <a:buFontTx/>
              <a:buNone/>
            </a:pPr>
            <a:endParaRPr lang="cs-CZ" sz="2000" dirty="0" smtClean="0"/>
          </a:p>
          <a:p>
            <a:pPr lvl="1">
              <a:buFontTx/>
              <a:buNone/>
            </a:pPr>
            <a:r>
              <a:rPr lang="cs-CZ" sz="2000" dirty="0" err="1" smtClean="0">
                <a:solidFill>
                  <a:srgbClr val="6699FF"/>
                </a:solidFill>
                <a:effectLst>
                  <a:outerShdw blurRad="38100" dist="38100" dir="2700000" algn="tl">
                    <a:srgbClr val="000000"/>
                  </a:outerShdw>
                </a:effectLst>
              </a:rPr>
              <a:t>Absolútna</a:t>
            </a:r>
            <a:r>
              <a:rPr lang="cs-CZ" sz="2000" dirty="0" smtClean="0">
                <a:solidFill>
                  <a:srgbClr val="6699FF"/>
                </a:solidFill>
                <a:effectLst>
                  <a:outerShdw blurRad="38100" dist="38100" dir="2700000" algn="tl">
                    <a:srgbClr val="000000"/>
                  </a:outerShdw>
                </a:effectLst>
              </a:rPr>
              <a:t> hodnota k. čísla  z = a + </a:t>
            </a:r>
            <a:r>
              <a:rPr lang="cs-CZ" sz="2000" dirty="0" err="1" smtClean="0">
                <a:solidFill>
                  <a:srgbClr val="6699FF"/>
                </a:solidFill>
                <a:effectLst>
                  <a:outerShdw blurRad="38100" dist="38100" dir="2700000" algn="tl">
                    <a:srgbClr val="000000"/>
                  </a:outerShdw>
                </a:effectLst>
              </a:rPr>
              <a:t>bi</a:t>
            </a:r>
            <a:r>
              <a:rPr lang="cs-CZ" sz="2000" dirty="0" smtClean="0">
                <a:solidFill>
                  <a:srgbClr val="6699FF"/>
                </a:solidFill>
                <a:effectLst>
                  <a:outerShdw blurRad="38100" dist="38100" dir="2700000" algn="tl">
                    <a:srgbClr val="000000"/>
                  </a:outerShdw>
                </a:effectLst>
              </a:rPr>
              <a:t> :</a:t>
            </a:r>
          </a:p>
          <a:p>
            <a:pPr lvl="1">
              <a:buFontTx/>
              <a:buNone/>
            </a:pPr>
            <a:endParaRPr lang="cs-CZ" sz="2000" dirty="0" smtClean="0"/>
          </a:p>
          <a:p>
            <a:pPr lvl="1">
              <a:buFontTx/>
              <a:buNone/>
            </a:pPr>
            <a:r>
              <a:rPr lang="cs-CZ" sz="2000" dirty="0" smtClean="0">
                <a:solidFill>
                  <a:srgbClr val="6699FF"/>
                </a:solidFill>
                <a:effectLst>
                  <a:outerShdw blurRad="38100" dist="38100" dir="2700000" algn="tl">
                    <a:srgbClr val="000000"/>
                  </a:outerShdw>
                </a:effectLst>
              </a:rPr>
              <a:t>	</a:t>
            </a:r>
            <a:r>
              <a:rPr lang="cs-CZ" sz="2000" dirty="0" smtClean="0">
                <a:effectLst>
                  <a:outerShdw blurRad="38100" dist="38100" dir="2700000" algn="tl">
                    <a:srgbClr val="000000"/>
                  </a:outerShdw>
                </a:effectLst>
              </a:rPr>
              <a:t>je nezáporné </a:t>
            </a:r>
            <a:r>
              <a:rPr lang="cs-CZ" sz="2000" dirty="0" err="1" smtClean="0">
                <a:effectLst>
                  <a:outerShdw blurRad="38100" dist="38100" dir="2700000" algn="tl">
                    <a:srgbClr val="000000"/>
                  </a:outerShdw>
                </a:effectLst>
              </a:rPr>
              <a:t>reálne</a:t>
            </a:r>
            <a:r>
              <a:rPr lang="cs-CZ" sz="2000" dirty="0" smtClean="0">
                <a:effectLst>
                  <a:outerShdw blurRad="38100" dist="38100" dir="2700000" algn="tl">
                    <a:srgbClr val="000000"/>
                  </a:outerShdw>
                </a:effectLst>
              </a:rPr>
              <a:t> číslo  </a:t>
            </a:r>
          </a:p>
          <a:p>
            <a:pPr lvl="1">
              <a:buFontTx/>
              <a:buNone/>
            </a:pPr>
            <a:r>
              <a:rPr lang="cs-CZ" sz="2000" dirty="0" smtClean="0">
                <a:effectLst>
                  <a:outerShdw blurRad="38100" dist="38100" dir="2700000" algn="tl">
                    <a:srgbClr val="000000"/>
                  </a:outerShdw>
                </a:effectLst>
              </a:rPr>
              <a:t>	</a:t>
            </a:r>
            <a:r>
              <a:rPr lang="cs-CZ" sz="2000" dirty="0" err="1" smtClean="0">
                <a:effectLst>
                  <a:outerShdw blurRad="38100" dist="38100" dir="2700000" algn="tl">
                    <a:srgbClr val="000000"/>
                  </a:outerShdw>
                </a:effectLst>
              </a:rPr>
              <a:t>vyjadruje</a:t>
            </a:r>
            <a:r>
              <a:rPr lang="cs-CZ" sz="2000" dirty="0" smtClean="0">
                <a:effectLst>
                  <a:outerShdw blurRad="38100" dist="38100" dir="2700000" algn="tl">
                    <a:srgbClr val="000000"/>
                  </a:outerShdw>
                </a:effectLst>
              </a:rPr>
              <a:t> </a:t>
            </a:r>
            <a:r>
              <a:rPr lang="cs-CZ" sz="2000" dirty="0" err="1" smtClean="0">
                <a:effectLst>
                  <a:outerShdw blurRad="38100" dist="38100" dir="2700000" algn="tl">
                    <a:srgbClr val="000000"/>
                  </a:outerShdw>
                </a:effectLst>
              </a:rPr>
              <a:t>vzdialenosť</a:t>
            </a:r>
            <a:r>
              <a:rPr lang="cs-CZ" sz="2000" dirty="0" smtClean="0">
                <a:effectLst>
                  <a:outerShdw blurRad="38100" dist="38100" dir="2700000" algn="tl">
                    <a:srgbClr val="000000"/>
                  </a:outerShdw>
                </a:effectLst>
              </a:rPr>
              <a:t> obrazu </a:t>
            </a:r>
            <a:r>
              <a:rPr lang="cs-CZ" sz="2000" dirty="0" err="1" smtClean="0">
                <a:effectLst>
                  <a:outerShdw blurRad="38100" dist="38100" dir="2700000" algn="tl">
                    <a:srgbClr val="000000"/>
                  </a:outerShdw>
                </a:effectLst>
              </a:rPr>
              <a:t>komplexného</a:t>
            </a:r>
            <a:r>
              <a:rPr lang="cs-CZ" sz="2000" dirty="0" smtClean="0">
                <a:effectLst>
                  <a:outerShdw blurRad="38100" dist="38100" dir="2700000" algn="tl">
                    <a:srgbClr val="000000"/>
                  </a:outerShdw>
                </a:effectLst>
              </a:rPr>
              <a:t> čísla z od obrazu čísla 0 v </a:t>
            </a:r>
            <a:r>
              <a:rPr lang="cs-CZ" sz="2000" dirty="0" err="1" smtClean="0">
                <a:effectLst>
                  <a:outerShdw blurRad="38100" dist="38100" dir="2700000" algn="tl">
                    <a:srgbClr val="000000"/>
                  </a:outerShdw>
                </a:effectLst>
              </a:rPr>
              <a:t>Gaussovej</a:t>
            </a:r>
            <a:r>
              <a:rPr lang="cs-CZ" sz="2000" dirty="0" smtClean="0">
                <a:effectLst>
                  <a:outerShdw blurRad="38100" dist="38100" dir="2700000" algn="tl">
                    <a:srgbClr val="000000"/>
                  </a:outerShdw>
                </a:effectLst>
              </a:rPr>
              <a:t> </a:t>
            </a:r>
            <a:r>
              <a:rPr lang="cs-CZ" sz="2000" dirty="0" err="1" smtClean="0">
                <a:effectLst>
                  <a:outerShdw blurRad="38100" dist="38100" dir="2700000" algn="tl">
                    <a:srgbClr val="000000"/>
                  </a:outerShdw>
                </a:effectLst>
              </a:rPr>
              <a:t>rovine</a:t>
            </a:r>
            <a:r>
              <a:rPr lang="cs-CZ" sz="2000" dirty="0" smtClean="0">
                <a:effectLst>
                  <a:outerShdw blurRad="38100" dist="38100" dir="2700000" algn="tl">
                    <a:srgbClr val="000000"/>
                  </a:outerShdw>
                </a:effectLst>
              </a:rPr>
              <a:t>.</a:t>
            </a:r>
          </a:p>
          <a:p>
            <a:pPr lvl="1">
              <a:buFontTx/>
              <a:buNone/>
            </a:pPr>
            <a:endParaRPr lang="cs-CZ" sz="2000" dirty="0">
              <a:effectLst>
                <a:outerShdw blurRad="38100" dist="38100" dir="2700000" algn="tl">
                  <a:srgbClr val="000000"/>
                </a:outerShdw>
              </a:effectLst>
            </a:endParaRPr>
          </a:p>
          <a:p>
            <a:pPr lvl="1">
              <a:buFontTx/>
              <a:buNone/>
            </a:pPr>
            <a:endParaRPr lang="cs-CZ" sz="2000" dirty="0" smtClean="0">
              <a:effectLst>
                <a:outerShdw blurRad="38100" dist="38100" dir="2700000" algn="tl">
                  <a:srgbClr val="000000"/>
                </a:outerShdw>
              </a:effectLst>
            </a:endParaRPr>
          </a:p>
          <a:p>
            <a:pPr lvl="1">
              <a:buFontTx/>
              <a:buNone/>
            </a:pPr>
            <a:endParaRPr lang="cs-CZ" sz="2000" dirty="0">
              <a:effectLst>
                <a:outerShdw blurRad="38100" dist="38100" dir="2700000" algn="tl">
                  <a:srgbClr val="000000"/>
                </a:outerShdw>
              </a:effectLst>
            </a:endParaRPr>
          </a:p>
          <a:p>
            <a:pPr lvl="1">
              <a:buFontTx/>
              <a:buNone/>
            </a:pPr>
            <a:endParaRPr lang="cs-CZ" sz="2000" dirty="0" smtClean="0">
              <a:effectLst>
                <a:outerShdw blurRad="38100" dist="38100" dir="2700000" algn="tl">
                  <a:srgbClr val="000000"/>
                </a:outerShdw>
              </a:effectLst>
            </a:endParaRPr>
          </a:p>
          <a:p>
            <a:endParaRPr lang="sk-SK" dirty="0"/>
          </a:p>
        </p:txBody>
      </p:sp>
      <p:graphicFrame>
        <p:nvGraphicFramePr>
          <p:cNvPr id="2053" name="Object 5"/>
          <p:cNvGraphicFramePr>
            <a:graphicFrameLocks noChangeAspect="1"/>
          </p:cNvGraphicFramePr>
          <p:nvPr/>
        </p:nvGraphicFramePr>
        <p:xfrm>
          <a:off x="3357554" y="4929198"/>
          <a:ext cx="1643074" cy="459094"/>
        </p:xfrm>
        <a:graphic>
          <a:graphicData uri="http://schemas.openxmlformats.org/presentationml/2006/ole">
            <p:oleObj spid="_x0000_s2053" name="Rovnica" r:id="rId3" imgW="863280" imgH="291960" progId="Equation.3">
              <p:embed/>
            </p:oleObj>
          </a:graphicData>
        </a:graphic>
      </p:graphicFrame>
      <p:sp>
        <p:nvSpPr>
          <p:cNvPr id="9" name="Line 4"/>
          <p:cNvSpPr>
            <a:spLocks noChangeShapeType="1"/>
          </p:cNvSpPr>
          <p:nvPr/>
        </p:nvSpPr>
        <p:spPr bwMode="auto">
          <a:xfrm>
            <a:off x="4429124" y="4357694"/>
            <a:ext cx="4038600" cy="0"/>
          </a:xfrm>
          <a:prstGeom prst="line">
            <a:avLst/>
          </a:prstGeom>
          <a:noFill/>
          <a:ln w="12700" cap="sq">
            <a:solidFill>
              <a:schemeClr val="tx1"/>
            </a:solidFill>
            <a:round/>
            <a:headEnd type="none" w="sm" len="sm"/>
            <a:tailEnd type="none" w="sm" len="sm"/>
          </a:ln>
          <a:effectLst/>
        </p:spPr>
        <p:txBody>
          <a:bodyPr/>
          <a:lstStyle/>
          <a:p>
            <a:endParaRPr lang="sk-SK"/>
          </a:p>
        </p:txBody>
      </p:sp>
      <p:sp>
        <p:nvSpPr>
          <p:cNvPr id="10" name="Line 5"/>
          <p:cNvSpPr>
            <a:spLocks noChangeShapeType="1"/>
          </p:cNvSpPr>
          <p:nvPr/>
        </p:nvSpPr>
        <p:spPr bwMode="auto">
          <a:xfrm>
            <a:off x="6072198" y="2500306"/>
            <a:ext cx="0" cy="2209800"/>
          </a:xfrm>
          <a:prstGeom prst="line">
            <a:avLst/>
          </a:prstGeom>
          <a:noFill/>
          <a:ln w="12700" cap="sq">
            <a:solidFill>
              <a:schemeClr val="tx1"/>
            </a:solidFill>
            <a:round/>
            <a:headEnd type="none" w="sm" len="sm"/>
            <a:tailEnd type="none" w="sm" len="sm"/>
          </a:ln>
          <a:effectLst/>
        </p:spPr>
        <p:txBody>
          <a:bodyPr/>
          <a:lstStyle/>
          <a:p>
            <a:endParaRPr lang="sk-SK"/>
          </a:p>
        </p:txBody>
      </p:sp>
      <p:sp>
        <p:nvSpPr>
          <p:cNvPr id="11" name="Line 17"/>
          <p:cNvSpPr>
            <a:spLocks noChangeShapeType="1"/>
          </p:cNvSpPr>
          <p:nvPr/>
        </p:nvSpPr>
        <p:spPr bwMode="auto">
          <a:xfrm flipH="1" flipV="1">
            <a:off x="5643570" y="4000504"/>
            <a:ext cx="447676" cy="371476"/>
          </a:xfrm>
          <a:prstGeom prst="line">
            <a:avLst/>
          </a:prstGeom>
          <a:noFill/>
          <a:ln w="12700" cap="sq">
            <a:solidFill>
              <a:schemeClr val="tx1"/>
            </a:solidFill>
            <a:round/>
            <a:headEnd type="none" w="sm" len="sm"/>
            <a:tailEnd type="triangle" w="med" len="med"/>
          </a:ln>
          <a:effectLst/>
        </p:spPr>
        <p:txBody>
          <a:bodyPr/>
          <a:lstStyle/>
          <a:p>
            <a:endParaRPr lang="sk-SK"/>
          </a:p>
        </p:txBody>
      </p:sp>
      <p:sp>
        <p:nvSpPr>
          <p:cNvPr id="12" name="Line 21"/>
          <p:cNvSpPr>
            <a:spLocks noChangeShapeType="1"/>
          </p:cNvSpPr>
          <p:nvPr/>
        </p:nvSpPr>
        <p:spPr bwMode="auto">
          <a:xfrm flipV="1">
            <a:off x="6072198" y="3143248"/>
            <a:ext cx="381000" cy="1219200"/>
          </a:xfrm>
          <a:prstGeom prst="line">
            <a:avLst/>
          </a:prstGeom>
          <a:noFill/>
          <a:ln w="12700" cap="sq">
            <a:solidFill>
              <a:schemeClr val="tx1"/>
            </a:solidFill>
            <a:round/>
            <a:headEnd type="none" w="sm" len="sm"/>
            <a:tailEnd type="triangle" w="med" len="med"/>
          </a:ln>
          <a:effectLst/>
        </p:spPr>
        <p:txBody>
          <a:bodyPr/>
          <a:lstStyle/>
          <a:p>
            <a:endParaRPr lang="sk-SK"/>
          </a:p>
        </p:txBody>
      </p:sp>
      <p:sp>
        <p:nvSpPr>
          <p:cNvPr id="13" name="Line 18"/>
          <p:cNvSpPr>
            <a:spLocks noChangeShapeType="1"/>
          </p:cNvSpPr>
          <p:nvPr/>
        </p:nvSpPr>
        <p:spPr bwMode="auto">
          <a:xfrm flipV="1">
            <a:off x="6072198" y="3429000"/>
            <a:ext cx="928694" cy="909638"/>
          </a:xfrm>
          <a:prstGeom prst="line">
            <a:avLst/>
          </a:prstGeom>
          <a:noFill/>
          <a:ln w="12700" cap="sq">
            <a:solidFill>
              <a:schemeClr val="tx1"/>
            </a:solidFill>
            <a:round/>
            <a:headEnd type="none" w="sm" len="sm"/>
            <a:tailEnd type="triangle" w="med" len="med"/>
          </a:ln>
          <a:effectLst/>
        </p:spPr>
        <p:txBody>
          <a:bodyPr/>
          <a:lstStyle/>
          <a:p>
            <a:endParaRPr lang="sk-SK"/>
          </a:p>
        </p:txBody>
      </p:sp>
      <p:sp>
        <p:nvSpPr>
          <p:cNvPr id="15" name="Line 13"/>
          <p:cNvSpPr>
            <a:spLocks noChangeShapeType="1"/>
          </p:cNvSpPr>
          <p:nvPr/>
        </p:nvSpPr>
        <p:spPr bwMode="auto">
          <a:xfrm flipH="1">
            <a:off x="5643570" y="4000504"/>
            <a:ext cx="381000" cy="0"/>
          </a:xfrm>
          <a:prstGeom prst="line">
            <a:avLst/>
          </a:prstGeom>
          <a:noFill/>
          <a:ln w="12700" cap="rnd">
            <a:solidFill>
              <a:schemeClr val="tx1"/>
            </a:solidFill>
            <a:prstDash val="sysDot"/>
            <a:round/>
            <a:headEnd type="none" w="sm" len="sm"/>
            <a:tailEnd type="none" w="sm" len="sm"/>
          </a:ln>
          <a:effectLst/>
        </p:spPr>
        <p:txBody>
          <a:bodyPr/>
          <a:lstStyle/>
          <a:p>
            <a:endParaRPr lang="sk-SK"/>
          </a:p>
        </p:txBody>
      </p:sp>
      <p:sp>
        <p:nvSpPr>
          <p:cNvPr id="16" name="Line 14"/>
          <p:cNvSpPr>
            <a:spLocks noChangeShapeType="1"/>
          </p:cNvSpPr>
          <p:nvPr/>
        </p:nvSpPr>
        <p:spPr bwMode="auto">
          <a:xfrm>
            <a:off x="5643570" y="4071942"/>
            <a:ext cx="0" cy="304800"/>
          </a:xfrm>
          <a:prstGeom prst="line">
            <a:avLst/>
          </a:prstGeom>
          <a:noFill/>
          <a:ln w="12700" cap="rnd">
            <a:solidFill>
              <a:schemeClr val="tx1"/>
            </a:solidFill>
            <a:prstDash val="sysDot"/>
            <a:round/>
            <a:headEnd type="none" w="sm" len="sm"/>
            <a:tailEnd type="none" w="sm" len="sm"/>
          </a:ln>
          <a:effectLst/>
        </p:spPr>
        <p:txBody>
          <a:bodyPr/>
          <a:lstStyle/>
          <a:p>
            <a:endParaRPr lang="sk-SK"/>
          </a:p>
        </p:txBody>
      </p:sp>
      <p:sp>
        <p:nvSpPr>
          <p:cNvPr id="17" name="Line 8"/>
          <p:cNvSpPr>
            <a:spLocks noChangeShapeType="1"/>
          </p:cNvSpPr>
          <p:nvPr/>
        </p:nvSpPr>
        <p:spPr bwMode="auto">
          <a:xfrm flipV="1">
            <a:off x="7000892" y="3429000"/>
            <a:ext cx="0" cy="914400"/>
          </a:xfrm>
          <a:prstGeom prst="line">
            <a:avLst/>
          </a:prstGeom>
          <a:noFill/>
          <a:ln w="12700" cap="rnd">
            <a:solidFill>
              <a:schemeClr val="tx1"/>
            </a:solidFill>
            <a:prstDash val="sysDot"/>
            <a:round/>
            <a:headEnd type="none" w="sm" len="sm"/>
            <a:tailEnd type="none" w="sm" len="sm"/>
          </a:ln>
          <a:effectLst/>
        </p:spPr>
        <p:txBody>
          <a:bodyPr/>
          <a:lstStyle/>
          <a:p>
            <a:endParaRPr lang="sk-SK"/>
          </a:p>
        </p:txBody>
      </p:sp>
      <p:sp>
        <p:nvSpPr>
          <p:cNvPr id="18" name="Line 9"/>
          <p:cNvSpPr>
            <a:spLocks noChangeShapeType="1"/>
          </p:cNvSpPr>
          <p:nvPr/>
        </p:nvSpPr>
        <p:spPr bwMode="auto">
          <a:xfrm flipH="1" flipV="1">
            <a:off x="6143636" y="3428999"/>
            <a:ext cx="857256" cy="45719"/>
          </a:xfrm>
          <a:prstGeom prst="line">
            <a:avLst/>
          </a:prstGeom>
          <a:noFill/>
          <a:ln w="12700" cap="rnd">
            <a:solidFill>
              <a:schemeClr val="tx1"/>
            </a:solidFill>
            <a:prstDash val="sysDot"/>
            <a:round/>
            <a:headEnd type="none" w="sm" len="sm"/>
            <a:tailEnd type="none" w="sm" len="sm"/>
          </a:ln>
          <a:effectLst/>
        </p:spPr>
        <p:txBody>
          <a:bodyPr/>
          <a:lstStyle/>
          <a:p>
            <a:endParaRPr lang="sk-SK"/>
          </a:p>
        </p:txBody>
      </p:sp>
      <p:sp>
        <p:nvSpPr>
          <p:cNvPr id="19" name="Line 20"/>
          <p:cNvSpPr>
            <a:spLocks noChangeShapeType="1"/>
          </p:cNvSpPr>
          <p:nvPr/>
        </p:nvSpPr>
        <p:spPr bwMode="auto">
          <a:xfrm flipH="1">
            <a:off x="6072198" y="3143248"/>
            <a:ext cx="381000" cy="0"/>
          </a:xfrm>
          <a:prstGeom prst="line">
            <a:avLst/>
          </a:prstGeom>
          <a:noFill/>
          <a:ln w="12700" cap="rnd">
            <a:solidFill>
              <a:schemeClr val="tx1"/>
            </a:solidFill>
            <a:prstDash val="sysDot"/>
            <a:round/>
            <a:headEnd type="none" w="sm" len="sm"/>
            <a:tailEnd type="none" w="sm" len="sm"/>
          </a:ln>
          <a:effectLst/>
        </p:spPr>
        <p:txBody>
          <a:bodyPr/>
          <a:lstStyle/>
          <a:p>
            <a:endParaRPr lang="sk-SK"/>
          </a:p>
        </p:txBody>
      </p:sp>
      <p:sp>
        <p:nvSpPr>
          <p:cNvPr id="20" name="Line 19"/>
          <p:cNvSpPr>
            <a:spLocks noChangeShapeType="1"/>
          </p:cNvSpPr>
          <p:nvPr/>
        </p:nvSpPr>
        <p:spPr bwMode="auto">
          <a:xfrm flipV="1">
            <a:off x="6429388" y="3143248"/>
            <a:ext cx="0" cy="1219200"/>
          </a:xfrm>
          <a:prstGeom prst="line">
            <a:avLst/>
          </a:prstGeom>
          <a:noFill/>
          <a:ln w="12700" cap="rnd">
            <a:solidFill>
              <a:schemeClr val="tx1"/>
            </a:solidFill>
            <a:prstDash val="sysDot"/>
            <a:round/>
            <a:headEnd type="none" w="sm" len="sm"/>
            <a:tailEnd type="none" w="sm" len="sm"/>
          </a:ln>
          <a:effectLst/>
        </p:spPr>
        <p:txBody>
          <a:bodyPr/>
          <a:lstStyle/>
          <a:p>
            <a:endParaRPr lang="sk-SK"/>
          </a:p>
        </p:txBody>
      </p:sp>
      <p:sp>
        <p:nvSpPr>
          <p:cNvPr id="22" name="Text Box 7"/>
          <p:cNvSpPr txBox="1">
            <a:spLocks noChangeArrowheads="1"/>
          </p:cNvSpPr>
          <p:nvPr/>
        </p:nvSpPr>
        <p:spPr bwMode="auto">
          <a:xfrm>
            <a:off x="5643570" y="2500306"/>
            <a:ext cx="368300" cy="396875"/>
          </a:xfrm>
          <a:prstGeom prst="rect">
            <a:avLst/>
          </a:prstGeom>
          <a:noFill/>
          <a:ln w="12700" cap="sq">
            <a:noFill/>
            <a:miter lim="800000"/>
            <a:headEnd type="none" w="sm" len="sm"/>
            <a:tailEnd type="none" w="sm" len="sm"/>
          </a:ln>
          <a:effectLst/>
        </p:spPr>
        <p:txBody>
          <a:bodyPr wrap="none">
            <a:spAutoFit/>
          </a:bodyPr>
          <a:lstStyle/>
          <a:p>
            <a:r>
              <a:rPr kumimoji="0" lang="sk-SK" sz="2000" dirty="0"/>
              <a:t>Y</a:t>
            </a:r>
          </a:p>
        </p:txBody>
      </p:sp>
      <p:sp>
        <p:nvSpPr>
          <p:cNvPr id="23" name="Text Box 6"/>
          <p:cNvSpPr txBox="1">
            <a:spLocks noChangeArrowheads="1"/>
          </p:cNvSpPr>
          <p:nvPr/>
        </p:nvSpPr>
        <p:spPr bwMode="auto">
          <a:xfrm>
            <a:off x="8143900" y="4429132"/>
            <a:ext cx="368300" cy="396875"/>
          </a:xfrm>
          <a:prstGeom prst="rect">
            <a:avLst/>
          </a:prstGeom>
          <a:noFill/>
          <a:ln w="12700" cap="sq">
            <a:noFill/>
            <a:miter lim="800000"/>
            <a:headEnd type="none" w="sm" len="sm"/>
            <a:tailEnd type="none" w="sm" len="sm"/>
          </a:ln>
          <a:effectLst/>
        </p:spPr>
        <p:txBody>
          <a:bodyPr wrap="none">
            <a:spAutoFit/>
          </a:bodyPr>
          <a:lstStyle/>
          <a:p>
            <a:r>
              <a:rPr kumimoji="0" lang="sk-SK" sz="2000" dirty="0"/>
              <a:t>X</a:t>
            </a:r>
          </a:p>
        </p:txBody>
      </p:sp>
      <p:sp>
        <p:nvSpPr>
          <p:cNvPr id="24" name="Text Box 23"/>
          <p:cNvSpPr txBox="1">
            <a:spLocks noChangeArrowheads="1"/>
          </p:cNvSpPr>
          <p:nvPr/>
        </p:nvSpPr>
        <p:spPr bwMode="auto">
          <a:xfrm>
            <a:off x="6500826" y="2714620"/>
            <a:ext cx="2328863" cy="304800"/>
          </a:xfrm>
          <a:prstGeom prst="rect">
            <a:avLst/>
          </a:prstGeom>
          <a:noFill/>
          <a:ln w="12700" cap="sq">
            <a:noFill/>
            <a:miter lim="800000"/>
            <a:headEnd type="none" w="sm" len="sm"/>
            <a:tailEnd type="none" w="sm" len="sm"/>
          </a:ln>
          <a:effectLst/>
        </p:spPr>
        <p:txBody>
          <a:bodyPr wrap="none">
            <a:spAutoFit/>
          </a:bodyPr>
          <a:lstStyle/>
          <a:p>
            <a:r>
              <a:rPr kumimoji="0" lang="sk-SK" sz="1400" dirty="0"/>
              <a:t>( 2 + 3i ) + ( i – 1 ) = ( 1 + 4i )</a:t>
            </a:r>
          </a:p>
        </p:txBody>
      </p:sp>
      <p:sp>
        <p:nvSpPr>
          <p:cNvPr id="25" name="Text Box 10"/>
          <p:cNvSpPr txBox="1">
            <a:spLocks noChangeArrowheads="1"/>
          </p:cNvSpPr>
          <p:nvPr/>
        </p:nvSpPr>
        <p:spPr bwMode="auto">
          <a:xfrm>
            <a:off x="6929454" y="3143248"/>
            <a:ext cx="600075" cy="304800"/>
          </a:xfrm>
          <a:prstGeom prst="rect">
            <a:avLst/>
          </a:prstGeom>
          <a:noFill/>
          <a:ln w="12700" cap="sq">
            <a:noFill/>
            <a:miter lim="800000"/>
            <a:headEnd type="none" w="sm" len="sm"/>
            <a:tailEnd type="none" w="sm" len="sm"/>
          </a:ln>
          <a:effectLst/>
        </p:spPr>
        <p:txBody>
          <a:bodyPr wrap="none">
            <a:spAutoFit/>
          </a:bodyPr>
          <a:lstStyle/>
          <a:p>
            <a:r>
              <a:rPr kumimoji="0" lang="sk-SK" sz="1400" dirty="0"/>
              <a:t>2 + 3i</a:t>
            </a:r>
          </a:p>
        </p:txBody>
      </p:sp>
      <p:sp>
        <p:nvSpPr>
          <p:cNvPr id="26" name="Text Box 15"/>
          <p:cNvSpPr txBox="1">
            <a:spLocks noChangeArrowheads="1"/>
          </p:cNvSpPr>
          <p:nvPr/>
        </p:nvSpPr>
        <p:spPr bwMode="auto">
          <a:xfrm>
            <a:off x="4572000" y="3581400"/>
            <a:ext cx="500063" cy="304800"/>
          </a:xfrm>
          <a:prstGeom prst="rect">
            <a:avLst/>
          </a:prstGeom>
          <a:noFill/>
          <a:ln w="12700" cap="sq">
            <a:noFill/>
            <a:miter lim="800000"/>
            <a:headEnd type="none" w="sm" len="sm"/>
            <a:tailEnd type="none" w="sm" len="sm"/>
          </a:ln>
          <a:effectLst/>
        </p:spPr>
        <p:txBody>
          <a:bodyPr wrap="none">
            <a:spAutoFit/>
          </a:bodyPr>
          <a:lstStyle/>
          <a:p>
            <a:r>
              <a:rPr kumimoji="0" lang="sk-SK" sz="1400" dirty="0"/>
              <a:t>i – 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smtClean="0">
                <a:solidFill>
                  <a:srgbClr val="FFFF00"/>
                </a:solidFill>
              </a:rPr>
              <a:t>Operácie</a:t>
            </a:r>
            <a:r>
              <a:rPr lang="cs-CZ" b="1" dirty="0" smtClean="0">
                <a:solidFill>
                  <a:srgbClr val="FFFF00"/>
                </a:solidFill>
              </a:rPr>
              <a:t> k. čísel v </a:t>
            </a:r>
            <a:r>
              <a:rPr lang="cs-CZ" b="1" dirty="0" err="1" smtClean="0">
                <a:solidFill>
                  <a:srgbClr val="FFFF00"/>
                </a:solidFill>
              </a:rPr>
              <a:t>algebrickom</a:t>
            </a:r>
            <a:r>
              <a:rPr lang="cs-CZ" b="1" dirty="0" smtClean="0">
                <a:solidFill>
                  <a:srgbClr val="FFFF00"/>
                </a:solidFill>
              </a:rPr>
              <a:t> tvare</a:t>
            </a:r>
            <a:endParaRPr lang="sk-SK" b="1" dirty="0">
              <a:solidFill>
                <a:srgbClr val="FFFF00"/>
              </a:solidFill>
            </a:endParaRPr>
          </a:p>
        </p:txBody>
      </p:sp>
      <p:graphicFrame>
        <p:nvGraphicFramePr>
          <p:cNvPr id="4098" name="Object 2"/>
          <p:cNvGraphicFramePr>
            <a:graphicFrameLocks noChangeAspect="1"/>
          </p:cNvGraphicFramePr>
          <p:nvPr>
            <p:ph idx="1"/>
          </p:nvPr>
        </p:nvGraphicFramePr>
        <p:xfrm>
          <a:off x="785786" y="2143116"/>
          <a:ext cx="8029631" cy="3000396"/>
        </p:xfrm>
        <a:graphic>
          <a:graphicData uri="http://schemas.openxmlformats.org/presentationml/2006/ole">
            <p:oleObj spid="_x0000_s4098" name="Rovnica" r:id="rId3" imgW="3568680" imgH="133344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solidFill>
                  <a:srgbClr val="FFFF00"/>
                </a:solidFill>
              </a:rPr>
              <a:t>GIROLAMO CARDANO</a:t>
            </a:r>
            <a:endParaRPr lang="sk-SK" b="1" dirty="0">
              <a:solidFill>
                <a:srgbClr val="FFFF00"/>
              </a:solidFill>
            </a:endParaRPr>
          </a:p>
        </p:txBody>
      </p:sp>
      <p:pic>
        <p:nvPicPr>
          <p:cNvPr id="4" name="Zástupný symbol obsahu 3" descr="cardano.jpg"/>
          <p:cNvPicPr>
            <a:picLocks noGrp="1" noChangeAspect="1"/>
          </p:cNvPicPr>
          <p:nvPr>
            <p:ph idx="1"/>
          </p:nvPr>
        </p:nvPicPr>
        <p:blipFill>
          <a:blip r:embed="rId2"/>
          <a:stretch>
            <a:fillRect/>
          </a:stretch>
        </p:blipFill>
        <p:spPr>
          <a:xfrm>
            <a:off x="2500298" y="1285860"/>
            <a:ext cx="4229100" cy="508000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186766" cy="1143000"/>
          </a:xfrm>
        </p:spPr>
        <p:txBody>
          <a:bodyPr>
            <a:normAutofit/>
          </a:bodyPr>
          <a:lstStyle/>
          <a:p>
            <a:r>
              <a:rPr lang="cs-CZ" sz="3600" b="1" dirty="0" smtClean="0">
                <a:solidFill>
                  <a:srgbClr val="FFFF00"/>
                </a:solidFill>
              </a:rPr>
              <a:t>Goniometrický tvar </a:t>
            </a:r>
            <a:r>
              <a:rPr lang="cs-CZ" sz="3600" b="1" dirty="0" err="1" smtClean="0">
                <a:solidFill>
                  <a:srgbClr val="FFFF00"/>
                </a:solidFill>
              </a:rPr>
              <a:t>komplexného</a:t>
            </a:r>
            <a:r>
              <a:rPr lang="cs-CZ" sz="3600" b="1" dirty="0" smtClean="0">
                <a:solidFill>
                  <a:srgbClr val="FFFF00"/>
                </a:solidFill>
              </a:rPr>
              <a:t> čísla</a:t>
            </a:r>
            <a:endParaRPr lang="sk-SK" sz="3600" b="1" dirty="0">
              <a:solidFill>
                <a:srgbClr val="FFFF00"/>
              </a:solidFill>
            </a:endParaRPr>
          </a:p>
        </p:txBody>
      </p:sp>
      <p:graphicFrame>
        <p:nvGraphicFramePr>
          <p:cNvPr id="5122" name="Object 2"/>
          <p:cNvGraphicFramePr>
            <a:graphicFrameLocks noChangeAspect="1"/>
          </p:cNvGraphicFramePr>
          <p:nvPr>
            <p:ph idx="1"/>
          </p:nvPr>
        </p:nvGraphicFramePr>
        <p:xfrm>
          <a:off x="500034" y="1142984"/>
          <a:ext cx="2928958" cy="675914"/>
        </p:xfrm>
        <a:graphic>
          <a:graphicData uri="http://schemas.openxmlformats.org/presentationml/2006/ole">
            <p:oleObj spid="_x0000_s5122" name="Rovnica" r:id="rId3" imgW="1346040" imgH="253800" progId="Equation.3">
              <p:embed/>
            </p:oleObj>
          </a:graphicData>
        </a:graphic>
      </p:graphicFrame>
      <p:graphicFrame>
        <p:nvGraphicFramePr>
          <p:cNvPr id="5123" name="Object 3"/>
          <p:cNvGraphicFramePr>
            <a:graphicFrameLocks noChangeAspect="1"/>
          </p:cNvGraphicFramePr>
          <p:nvPr/>
        </p:nvGraphicFramePr>
        <p:xfrm>
          <a:off x="4929190" y="2571744"/>
          <a:ext cx="3500462" cy="809291"/>
        </p:xfrm>
        <a:graphic>
          <a:graphicData uri="http://schemas.openxmlformats.org/presentationml/2006/ole">
            <p:oleObj spid="_x0000_s5123" name="Rovnica" r:id="rId4" imgW="1993680" imgH="444240" progId="Equation.3">
              <p:embed/>
            </p:oleObj>
          </a:graphicData>
        </a:graphic>
      </p:graphicFrame>
      <p:sp>
        <p:nvSpPr>
          <p:cNvPr id="6" name="Line 17"/>
          <p:cNvSpPr>
            <a:spLocks noChangeShapeType="1"/>
          </p:cNvSpPr>
          <p:nvPr/>
        </p:nvSpPr>
        <p:spPr bwMode="auto">
          <a:xfrm>
            <a:off x="1447800" y="5029200"/>
            <a:ext cx="5257800" cy="0"/>
          </a:xfrm>
          <a:prstGeom prst="line">
            <a:avLst/>
          </a:prstGeom>
          <a:noFill/>
          <a:ln w="12700" cap="sq">
            <a:solidFill>
              <a:schemeClr val="tx1"/>
            </a:solidFill>
            <a:round/>
            <a:headEnd type="none" w="sm" len="sm"/>
            <a:tailEnd type="triangle" w="med" len="med"/>
          </a:ln>
          <a:effectLst/>
        </p:spPr>
        <p:txBody>
          <a:bodyPr/>
          <a:lstStyle/>
          <a:p>
            <a:endParaRPr lang="sk-SK"/>
          </a:p>
        </p:txBody>
      </p:sp>
      <p:sp>
        <p:nvSpPr>
          <p:cNvPr id="7" name="Line 12"/>
          <p:cNvSpPr>
            <a:spLocks noChangeShapeType="1"/>
          </p:cNvSpPr>
          <p:nvPr/>
        </p:nvSpPr>
        <p:spPr bwMode="auto">
          <a:xfrm flipV="1">
            <a:off x="3352800" y="3505200"/>
            <a:ext cx="0" cy="2514600"/>
          </a:xfrm>
          <a:prstGeom prst="line">
            <a:avLst/>
          </a:prstGeom>
          <a:noFill/>
          <a:ln w="12700" cap="sq">
            <a:solidFill>
              <a:schemeClr val="tx1"/>
            </a:solidFill>
            <a:round/>
            <a:headEnd type="none" w="sm" len="sm"/>
            <a:tailEnd type="triangle" w="med" len="med"/>
          </a:ln>
          <a:effectLst/>
        </p:spPr>
        <p:txBody>
          <a:bodyPr/>
          <a:lstStyle/>
          <a:p>
            <a:endParaRPr lang="sk-SK"/>
          </a:p>
        </p:txBody>
      </p:sp>
      <p:sp>
        <p:nvSpPr>
          <p:cNvPr id="8" name="Line 20"/>
          <p:cNvSpPr>
            <a:spLocks noChangeShapeType="1"/>
          </p:cNvSpPr>
          <p:nvPr/>
        </p:nvSpPr>
        <p:spPr bwMode="auto">
          <a:xfrm flipH="1" flipV="1">
            <a:off x="1828800" y="3733800"/>
            <a:ext cx="1524000" cy="1295400"/>
          </a:xfrm>
          <a:prstGeom prst="line">
            <a:avLst/>
          </a:prstGeom>
          <a:noFill/>
          <a:ln w="12700" cap="sq">
            <a:solidFill>
              <a:srgbClr val="EC4214"/>
            </a:solidFill>
            <a:round/>
            <a:headEnd type="none" w="sm" len="sm"/>
            <a:tailEnd type="none" w="sm" len="sm"/>
          </a:ln>
          <a:effectLst/>
        </p:spPr>
        <p:txBody>
          <a:bodyPr/>
          <a:lstStyle/>
          <a:p>
            <a:endParaRPr lang="sk-SK"/>
          </a:p>
        </p:txBody>
      </p:sp>
      <p:sp>
        <p:nvSpPr>
          <p:cNvPr id="9" name="Arc 29"/>
          <p:cNvSpPr>
            <a:spLocks/>
          </p:cNvSpPr>
          <p:nvPr/>
        </p:nvSpPr>
        <p:spPr bwMode="auto">
          <a:xfrm>
            <a:off x="2971800" y="4724400"/>
            <a:ext cx="6096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sq">
            <a:solidFill>
              <a:srgbClr val="D53DD9"/>
            </a:solidFill>
            <a:round/>
            <a:headEnd type="none" w="sm" len="sm"/>
            <a:tailEnd type="none" w="sm" len="sm"/>
          </a:ln>
          <a:effectLst/>
        </p:spPr>
        <p:txBody>
          <a:bodyPr wrap="none" anchor="ctr"/>
          <a:lstStyle/>
          <a:p>
            <a:endParaRPr lang="sk-SK"/>
          </a:p>
        </p:txBody>
      </p:sp>
      <p:sp>
        <p:nvSpPr>
          <p:cNvPr id="10" name="Oval 14"/>
          <p:cNvSpPr>
            <a:spLocks noChangeArrowheads="1"/>
          </p:cNvSpPr>
          <p:nvPr/>
        </p:nvSpPr>
        <p:spPr bwMode="auto">
          <a:xfrm>
            <a:off x="2362200" y="4114800"/>
            <a:ext cx="1905000" cy="1752600"/>
          </a:xfrm>
          <a:prstGeom prst="ellipse">
            <a:avLst/>
          </a:prstGeom>
          <a:noFill/>
          <a:ln w="12700" cap="sq">
            <a:solidFill>
              <a:schemeClr val="tx1"/>
            </a:solidFill>
            <a:round/>
            <a:headEnd type="none" w="sm" len="sm"/>
            <a:tailEnd type="none" w="sm" len="sm"/>
          </a:ln>
          <a:effectLst/>
        </p:spPr>
        <p:txBody>
          <a:bodyPr wrap="none" anchor="ctr"/>
          <a:lstStyle/>
          <a:p>
            <a:endParaRPr lang="sk-SK"/>
          </a:p>
        </p:txBody>
      </p:sp>
      <p:sp>
        <p:nvSpPr>
          <p:cNvPr id="11" name="Line 25"/>
          <p:cNvSpPr>
            <a:spLocks noChangeShapeType="1"/>
          </p:cNvSpPr>
          <p:nvPr/>
        </p:nvSpPr>
        <p:spPr bwMode="auto">
          <a:xfrm>
            <a:off x="1828800" y="3733800"/>
            <a:ext cx="1524000" cy="0"/>
          </a:xfrm>
          <a:prstGeom prst="line">
            <a:avLst/>
          </a:prstGeom>
          <a:noFill/>
          <a:ln w="12700">
            <a:solidFill>
              <a:srgbClr val="6699FF"/>
            </a:solidFill>
            <a:prstDash val="sysDot"/>
            <a:round/>
            <a:headEnd type="none" w="sm" len="sm"/>
            <a:tailEnd type="none" w="sm" len="sm"/>
          </a:ln>
          <a:effectLst/>
        </p:spPr>
        <p:txBody>
          <a:bodyPr/>
          <a:lstStyle/>
          <a:p>
            <a:endParaRPr lang="sk-SK"/>
          </a:p>
        </p:txBody>
      </p:sp>
      <p:sp>
        <p:nvSpPr>
          <p:cNvPr id="12" name="Line 26"/>
          <p:cNvSpPr>
            <a:spLocks noChangeShapeType="1"/>
          </p:cNvSpPr>
          <p:nvPr/>
        </p:nvSpPr>
        <p:spPr bwMode="auto">
          <a:xfrm>
            <a:off x="1828800" y="3733800"/>
            <a:ext cx="0" cy="1295400"/>
          </a:xfrm>
          <a:prstGeom prst="line">
            <a:avLst/>
          </a:prstGeom>
          <a:noFill/>
          <a:ln w="12700">
            <a:solidFill>
              <a:srgbClr val="6699FF"/>
            </a:solidFill>
            <a:prstDash val="dash"/>
            <a:round/>
            <a:headEnd type="none" w="sm" len="sm"/>
            <a:tailEnd type="none" w="sm" len="sm"/>
          </a:ln>
          <a:effectLst/>
        </p:spPr>
        <p:txBody>
          <a:bodyPr/>
          <a:lstStyle/>
          <a:p>
            <a:endParaRPr lang="sk-SK"/>
          </a:p>
        </p:txBody>
      </p:sp>
      <p:graphicFrame>
        <p:nvGraphicFramePr>
          <p:cNvPr id="5124" name="Object 4"/>
          <p:cNvGraphicFramePr>
            <a:graphicFrameLocks noChangeAspect="1"/>
          </p:cNvGraphicFramePr>
          <p:nvPr/>
        </p:nvGraphicFramePr>
        <p:xfrm>
          <a:off x="4343400" y="5105400"/>
          <a:ext cx="171450" cy="317500"/>
        </p:xfrm>
        <a:graphic>
          <a:graphicData uri="http://schemas.openxmlformats.org/presentationml/2006/ole">
            <p:oleObj spid="_x0000_s5124" name="Rovnica" r:id="rId5" imgW="88560" imgH="164880" progId="Equation.3">
              <p:embed/>
            </p:oleObj>
          </a:graphicData>
        </a:graphic>
      </p:graphicFrame>
      <p:graphicFrame>
        <p:nvGraphicFramePr>
          <p:cNvPr id="5125" name="Object 5"/>
          <p:cNvGraphicFramePr>
            <a:graphicFrameLocks noChangeAspect="1"/>
          </p:cNvGraphicFramePr>
          <p:nvPr/>
        </p:nvGraphicFramePr>
        <p:xfrm>
          <a:off x="6219825" y="5080000"/>
          <a:ext cx="603250" cy="276225"/>
        </p:xfrm>
        <a:graphic>
          <a:graphicData uri="http://schemas.openxmlformats.org/presentationml/2006/ole">
            <p:oleObj spid="_x0000_s5125" name="Rovnica" r:id="rId6" imgW="444240" imgH="203040" progId="Equation.3">
              <p:embed/>
            </p:oleObj>
          </a:graphicData>
        </a:graphic>
      </p:graphicFrame>
      <p:graphicFrame>
        <p:nvGraphicFramePr>
          <p:cNvPr id="5126" name="Object 6"/>
          <p:cNvGraphicFramePr>
            <a:graphicFrameLocks noChangeAspect="1"/>
          </p:cNvGraphicFramePr>
          <p:nvPr/>
        </p:nvGraphicFramePr>
        <p:xfrm>
          <a:off x="1447800" y="3505200"/>
          <a:ext cx="292100" cy="292100"/>
        </p:xfrm>
        <a:graphic>
          <a:graphicData uri="http://schemas.openxmlformats.org/presentationml/2006/ole">
            <p:oleObj spid="_x0000_s5126" name="Rovnica" r:id="rId7" imgW="126720" imgH="126720" progId="Equation.3">
              <p:embed/>
            </p:oleObj>
          </a:graphicData>
        </a:graphic>
      </p:graphicFrame>
      <p:graphicFrame>
        <p:nvGraphicFramePr>
          <p:cNvPr id="5127" name="Object 7"/>
          <p:cNvGraphicFramePr>
            <a:graphicFrameLocks noChangeAspect="1"/>
          </p:cNvGraphicFramePr>
          <p:nvPr/>
        </p:nvGraphicFramePr>
        <p:xfrm>
          <a:off x="2667000" y="3352800"/>
          <a:ext cx="609600" cy="304800"/>
        </p:xfrm>
        <a:graphic>
          <a:graphicData uri="http://schemas.openxmlformats.org/presentationml/2006/ole">
            <p:oleObj spid="_x0000_s5127" name="Rovnica" r:id="rId8" imgW="406080" imgH="203040" progId="Equation.3">
              <p:embed/>
            </p:oleObj>
          </a:graphicData>
        </a:graphic>
      </p:graphicFrame>
      <p:graphicFrame>
        <p:nvGraphicFramePr>
          <p:cNvPr id="5128" name="Object 8"/>
          <p:cNvGraphicFramePr>
            <a:graphicFrameLocks noChangeAspect="1"/>
          </p:cNvGraphicFramePr>
          <p:nvPr/>
        </p:nvGraphicFramePr>
        <p:xfrm>
          <a:off x="3429000" y="3657600"/>
          <a:ext cx="508000" cy="254000"/>
        </p:xfrm>
        <a:graphic>
          <a:graphicData uri="http://schemas.openxmlformats.org/presentationml/2006/ole">
            <p:oleObj spid="_x0000_s5128" name="Rovnica" r:id="rId9" imgW="507960" imgH="253800" progId="Equation.3">
              <p:embed/>
            </p:oleObj>
          </a:graphicData>
        </a:graphic>
      </p:graphicFrame>
      <p:graphicFrame>
        <p:nvGraphicFramePr>
          <p:cNvPr id="5129" name="Object 9"/>
          <p:cNvGraphicFramePr>
            <a:graphicFrameLocks noChangeAspect="1"/>
          </p:cNvGraphicFramePr>
          <p:nvPr/>
        </p:nvGraphicFramePr>
        <p:xfrm>
          <a:off x="1524000" y="5105400"/>
          <a:ext cx="520700" cy="254000"/>
        </p:xfrm>
        <a:graphic>
          <a:graphicData uri="http://schemas.openxmlformats.org/presentationml/2006/ole">
            <p:oleObj spid="_x0000_s5129" name="Rovnica" r:id="rId10" imgW="520560" imgH="253800" progId="Equation.3">
              <p:embed/>
            </p:oleObj>
          </a:graphicData>
        </a:graphic>
      </p:graphicFrame>
      <p:sp>
        <p:nvSpPr>
          <p:cNvPr id="19" name="BlokTextu 18"/>
          <p:cNvSpPr txBox="1"/>
          <p:nvPr/>
        </p:nvSpPr>
        <p:spPr>
          <a:xfrm>
            <a:off x="357158" y="1714488"/>
            <a:ext cx="8358246" cy="923330"/>
          </a:xfrm>
          <a:prstGeom prst="rect">
            <a:avLst/>
          </a:prstGeom>
          <a:noFill/>
        </p:spPr>
        <p:txBody>
          <a:bodyPr wrap="square" rtlCol="0">
            <a:spAutoFit/>
          </a:bodyPr>
          <a:lstStyle/>
          <a:p>
            <a:pPr algn="just"/>
            <a:r>
              <a:rPr lang="sk-SK" dirty="0" smtClean="0"/>
              <a:t> kde     </a:t>
            </a:r>
            <a:r>
              <a:rPr lang="sk-SK" dirty="0"/>
              <a:t>je </a:t>
            </a:r>
            <a:r>
              <a:rPr lang="sk-SK" dirty="0">
                <a:solidFill>
                  <a:srgbClr val="EC4214"/>
                </a:solidFill>
              </a:rPr>
              <a:t>absolútna hodnota k. čísla </a:t>
            </a:r>
            <a:r>
              <a:rPr lang="sk-SK" dirty="0"/>
              <a:t>( Je to obraz čísla z od začiatku súradnicovej </a:t>
            </a:r>
            <a:r>
              <a:rPr lang="sk-SK" dirty="0" smtClean="0"/>
              <a:t>      sústavy </a:t>
            </a:r>
            <a:r>
              <a:rPr lang="sk-SK" dirty="0"/>
              <a:t>v </a:t>
            </a:r>
            <a:r>
              <a:rPr lang="sk-SK" dirty="0" err="1"/>
              <a:t>Gaussovej</a:t>
            </a:r>
            <a:r>
              <a:rPr lang="sk-SK" dirty="0"/>
              <a:t> rovine)</a:t>
            </a:r>
            <a:r>
              <a:rPr lang="sk-SK" dirty="0">
                <a:solidFill>
                  <a:srgbClr val="EC4214"/>
                </a:solidFill>
              </a:rPr>
              <a:t>		</a:t>
            </a:r>
          </a:p>
          <a:p>
            <a:pPr algn="just"/>
            <a:r>
              <a:rPr lang="sk-SK" dirty="0"/>
              <a:t>	     je </a:t>
            </a:r>
            <a:r>
              <a:rPr lang="sk-SK" dirty="0">
                <a:solidFill>
                  <a:srgbClr val="EC4214"/>
                </a:solidFill>
              </a:rPr>
              <a:t>amplitúda k. čísla</a:t>
            </a:r>
            <a:r>
              <a:rPr lang="sk-SK" dirty="0"/>
              <a:t> , pre ktorú platí : </a:t>
            </a:r>
          </a:p>
        </p:txBody>
      </p:sp>
      <p:graphicFrame>
        <p:nvGraphicFramePr>
          <p:cNvPr id="5130" name="Object 10"/>
          <p:cNvGraphicFramePr>
            <a:graphicFrameLocks noChangeAspect="1"/>
          </p:cNvGraphicFramePr>
          <p:nvPr/>
        </p:nvGraphicFramePr>
        <p:xfrm>
          <a:off x="928662" y="1714488"/>
          <a:ext cx="231775" cy="355608"/>
        </p:xfrm>
        <a:graphic>
          <a:graphicData uri="http://schemas.openxmlformats.org/presentationml/2006/ole">
            <p:oleObj spid="_x0000_s5130" name="Rovnica" r:id="rId11" imgW="164880" imgH="253800" progId="Equation.3">
              <p:embed/>
            </p:oleObj>
          </a:graphicData>
        </a:graphic>
      </p:graphicFrame>
      <p:graphicFrame>
        <p:nvGraphicFramePr>
          <p:cNvPr id="5131" name="Object 11"/>
          <p:cNvGraphicFramePr>
            <a:graphicFrameLocks noChangeAspect="1"/>
          </p:cNvGraphicFramePr>
          <p:nvPr/>
        </p:nvGraphicFramePr>
        <p:xfrm>
          <a:off x="1142976" y="2285992"/>
          <a:ext cx="285752" cy="367398"/>
        </p:xfrm>
        <a:graphic>
          <a:graphicData uri="http://schemas.openxmlformats.org/presentationml/2006/ole">
            <p:oleObj spid="_x0000_s5131" name="Rovnica" r:id="rId12" imgW="139680" imgH="139680" progId="Equation.3">
              <p:embed/>
            </p:oleObj>
          </a:graphicData>
        </a:graphic>
      </p:graphicFrame>
      <p:sp>
        <p:nvSpPr>
          <p:cNvPr id="22" name="BlokTextu 21"/>
          <p:cNvSpPr txBox="1"/>
          <p:nvPr/>
        </p:nvSpPr>
        <p:spPr>
          <a:xfrm>
            <a:off x="5072066" y="5500702"/>
            <a:ext cx="1928826" cy="369332"/>
          </a:xfrm>
          <a:prstGeom prst="rect">
            <a:avLst/>
          </a:prstGeom>
          <a:noFill/>
        </p:spPr>
        <p:txBody>
          <a:bodyPr wrap="square" rtlCol="0">
            <a:spAutoFit/>
          </a:bodyPr>
          <a:lstStyle/>
          <a:p>
            <a:endParaRPr lang="sk-SK" dirty="0"/>
          </a:p>
        </p:txBody>
      </p:sp>
      <p:sp>
        <p:nvSpPr>
          <p:cNvPr id="23" name="BlokTextu 22"/>
          <p:cNvSpPr txBox="1"/>
          <p:nvPr/>
        </p:nvSpPr>
        <p:spPr>
          <a:xfrm>
            <a:off x="4429124" y="5500702"/>
            <a:ext cx="4429156" cy="1200329"/>
          </a:xfrm>
          <a:prstGeom prst="rect">
            <a:avLst/>
          </a:prstGeom>
          <a:noFill/>
        </p:spPr>
        <p:txBody>
          <a:bodyPr wrap="square" rtlCol="0">
            <a:spAutoFit/>
          </a:bodyPr>
          <a:lstStyle/>
          <a:p>
            <a:pPr algn="just"/>
            <a:r>
              <a:rPr lang="sk-SK" dirty="0"/>
              <a:t>Každé nenulové komplexné </a:t>
            </a:r>
            <a:r>
              <a:rPr lang="sk-SK" dirty="0" smtClean="0"/>
              <a:t>číslo môže </a:t>
            </a:r>
            <a:r>
              <a:rPr lang="sk-SK" dirty="0"/>
              <a:t>byť zapísané v </a:t>
            </a:r>
            <a:r>
              <a:rPr lang="sk-SK" dirty="0" smtClean="0"/>
              <a:t>goniometrickom tvare. Goniometrický </a:t>
            </a:r>
            <a:r>
              <a:rPr lang="sk-SK" dirty="0"/>
              <a:t>tvar k. čísla nie je určený jednoznačne.</a:t>
            </a:r>
          </a:p>
        </p:txBody>
      </p:sp>
      <p:graphicFrame>
        <p:nvGraphicFramePr>
          <p:cNvPr id="5132" name="Object 12"/>
          <p:cNvGraphicFramePr>
            <a:graphicFrameLocks noChangeAspect="1"/>
          </p:cNvGraphicFramePr>
          <p:nvPr/>
        </p:nvGraphicFramePr>
        <p:xfrm>
          <a:off x="3505200" y="4572000"/>
          <a:ext cx="298450" cy="298450"/>
        </p:xfrm>
        <a:graphic>
          <a:graphicData uri="http://schemas.openxmlformats.org/presentationml/2006/ole">
            <p:oleObj spid="_x0000_s5132" name="Rovnica" r:id="rId13" imgW="139680" imgH="139680" progId="Equation.3">
              <p:embed/>
            </p:oleObj>
          </a:graphicData>
        </a:graphic>
      </p:graphicFrame>
      <p:graphicFrame>
        <p:nvGraphicFramePr>
          <p:cNvPr id="5133" name="Object 13"/>
          <p:cNvGraphicFramePr>
            <a:graphicFrameLocks noChangeAspect="1"/>
          </p:cNvGraphicFramePr>
          <p:nvPr/>
        </p:nvGraphicFramePr>
        <p:xfrm>
          <a:off x="2133600" y="4191000"/>
          <a:ext cx="231775" cy="355600"/>
        </p:xfrm>
        <a:graphic>
          <a:graphicData uri="http://schemas.openxmlformats.org/presentationml/2006/ole">
            <p:oleObj spid="_x0000_s5133" name="Rovnica" r:id="rId14" imgW="164880" imgH="253800" progId="Equation.3">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758138" cy="1143000"/>
          </a:xfrm>
        </p:spPr>
        <p:txBody>
          <a:bodyPr>
            <a:noAutofit/>
          </a:bodyPr>
          <a:lstStyle/>
          <a:p>
            <a:r>
              <a:rPr lang="cs-CZ" sz="3200" b="1" dirty="0" err="1" smtClean="0">
                <a:solidFill>
                  <a:srgbClr val="FFFF00"/>
                </a:solidFill>
              </a:rPr>
              <a:t>Násobenie</a:t>
            </a:r>
            <a:r>
              <a:rPr lang="cs-CZ" sz="3200" b="1" dirty="0" smtClean="0">
                <a:solidFill>
                  <a:srgbClr val="FFFF00"/>
                </a:solidFill>
              </a:rPr>
              <a:t> a </a:t>
            </a:r>
            <a:r>
              <a:rPr lang="cs-CZ" sz="3200" b="1" dirty="0" err="1" smtClean="0">
                <a:solidFill>
                  <a:srgbClr val="FFFF00"/>
                </a:solidFill>
              </a:rPr>
              <a:t>delenie</a:t>
            </a:r>
            <a:r>
              <a:rPr lang="cs-CZ" sz="3200" b="1" dirty="0" smtClean="0">
                <a:solidFill>
                  <a:srgbClr val="FFFF00"/>
                </a:solidFill>
              </a:rPr>
              <a:t> </a:t>
            </a:r>
            <a:r>
              <a:rPr lang="cs-CZ" sz="3200" b="1" dirty="0" err="1" smtClean="0">
                <a:solidFill>
                  <a:srgbClr val="FFFF00"/>
                </a:solidFill>
              </a:rPr>
              <a:t>komplexných</a:t>
            </a:r>
            <a:r>
              <a:rPr lang="cs-CZ" sz="3200" b="1" dirty="0" smtClean="0">
                <a:solidFill>
                  <a:srgbClr val="FFFF00"/>
                </a:solidFill>
              </a:rPr>
              <a:t> čísel              v </a:t>
            </a:r>
            <a:r>
              <a:rPr lang="cs-CZ" sz="3200" b="1" dirty="0" err="1" smtClean="0">
                <a:solidFill>
                  <a:srgbClr val="FFFF00"/>
                </a:solidFill>
              </a:rPr>
              <a:t>goniometrickom</a:t>
            </a:r>
            <a:r>
              <a:rPr lang="cs-CZ" sz="3200" b="1" dirty="0" smtClean="0">
                <a:solidFill>
                  <a:srgbClr val="FFFF00"/>
                </a:solidFill>
              </a:rPr>
              <a:t> tvare</a:t>
            </a:r>
            <a:endParaRPr lang="sk-SK" sz="3200" b="1" dirty="0">
              <a:solidFill>
                <a:srgbClr val="FFFF00"/>
              </a:solidFill>
            </a:endParaRPr>
          </a:p>
        </p:txBody>
      </p:sp>
      <p:graphicFrame>
        <p:nvGraphicFramePr>
          <p:cNvPr id="6146" name="Object 2"/>
          <p:cNvGraphicFramePr>
            <a:graphicFrameLocks noChangeAspect="1"/>
          </p:cNvGraphicFramePr>
          <p:nvPr>
            <p:ph idx="1"/>
          </p:nvPr>
        </p:nvGraphicFramePr>
        <p:xfrm>
          <a:off x="2071670" y="1571612"/>
          <a:ext cx="5214974" cy="4780393"/>
        </p:xfrm>
        <a:graphic>
          <a:graphicData uri="http://schemas.openxmlformats.org/presentationml/2006/ole">
            <p:oleObj spid="_x0000_s6146" name="Rovnica" r:id="rId3" imgW="2438280" imgH="2234880" progId="Equation.3">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FFF00"/>
                </a:solidFill>
              </a:rPr>
              <a:t>Literatúra</a:t>
            </a:r>
            <a:endParaRPr lang="sk-SK" dirty="0">
              <a:solidFill>
                <a:srgbClr val="FFFF00"/>
              </a:solidFill>
            </a:endParaRPr>
          </a:p>
        </p:txBody>
      </p:sp>
      <p:sp>
        <p:nvSpPr>
          <p:cNvPr id="3" name="Zástupný symbol obsahu 2"/>
          <p:cNvSpPr>
            <a:spLocks noGrp="1"/>
          </p:cNvSpPr>
          <p:nvPr>
            <p:ph idx="1"/>
          </p:nvPr>
        </p:nvSpPr>
        <p:spPr/>
        <p:txBody>
          <a:bodyPr>
            <a:normAutofit/>
          </a:bodyPr>
          <a:lstStyle/>
          <a:p>
            <a:pPr algn="just">
              <a:buNone/>
            </a:pPr>
            <a:r>
              <a:rPr lang="sk-SK" sz="2800" dirty="0" err="1" smtClean="0"/>
              <a:t>Kvasz</a:t>
            </a:r>
            <a:r>
              <a:rPr lang="sk-SK" sz="2800" dirty="0" smtClean="0"/>
              <a:t>, L.: Kapitoly z dejín algebry, Katedra Humanistiky</a:t>
            </a:r>
          </a:p>
          <a:p>
            <a:pPr algn="just">
              <a:buNone/>
            </a:pPr>
            <a:r>
              <a:rPr lang="sk-SK" sz="2800" dirty="0" smtClean="0"/>
              <a:t> MFF-UK, Bratislava,</a:t>
            </a:r>
          </a:p>
          <a:p>
            <a:pPr algn="just">
              <a:buNone/>
            </a:pPr>
            <a:r>
              <a:rPr lang="sk-SK" sz="2800" dirty="0" smtClean="0">
                <a:hlinkClick r:id="rId2"/>
              </a:rPr>
              <a:t>http://www.matika.sk/archiv/kvasz/Dejalg/Obsah.htm</a:t>
            </a:r>
            <a:r>
              <a:rPr lang="sk-SK" sz="2800" dirty="0" smtClean="0"/>
              <a:t>,</a:t>
            </a:r>
          </a:p>
          <a:p>
            <a:pPr algn="just">
              <a:buNone/>
            </a:pPr>
            <a:r>
              <a:rPr lang="sk-SK" sz="2400" dirty="0" smtClean="0"/>
              <a:t> [on </a:t>
            </a:r>
            <a:r>
              <a:rPr lang="sk-SK" sz="2400" dirty="0" err="1" smtClean="0"/>
              <a:t>line</a:t>
            </a:r>
            <a:r>
              <a:rPr lang="sk-SK" sz="2400" dirty="0" smtClean="0"/>
              <a:t>: 19.11.2010] </a:t>
            </a:r>
            <a:endParaRPr lang="sk-SK"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sp>
        <p:nvSpPr>
          <p:cNvPr id="3" name="Zástupný symbol obsahu 2"/>
          <p:cNvSpPr>
            <a:spLocks noGrp="1"/>
          </p:cNvSpPr>
          <p:nvPr>
            <p:ph idx="1"/>
          </p:nvPr>
        </p:nvSpPr>
        <p:spPr/>
        <p:txBody>
          <a:bodyPr/>
          <a:lstStyle/>
          <a:p>
            <a:pPr algn="ctr">
              <a:buNone/>
            </a:pPr>
            <a:endParaRPr lang="sk-SK" b="1" dirty="0" smtClean="0">
              <a:solidFill>
                <a:srgbClr val="FFFF00"/>
              </a:solidFill>
            </a:endParaRPr>
          </a:p>
          <a:p>
            <a:pPr algn="ctr">
              <a:buNone/>
            </a:pPr>
            <a:endParaRPr lang="sk-SK" b="1" dirty="0">
              <a:solidFill>
                <a:srgbClr val="FFFF00"/>
              </a:solidFill>
            </a:endParaRPr>
          </a:p>
          <a:p>
            <a:pPr algn="ctr">
              <a:buNone/>
            </a:pPr>
            <a:r>
              <a:rPr lang="sk-SK" sz="3600" b="1" dirty="0" smtClean="0">
                <a:solidFill>
                  <a:srgbClr val="FFFF00"/>
                </a:solidFill>
              </a:rPr>
              <a:t>Ďakujem za pozornosť</a:t>
            </a:r>
            <a:endParaRPr lang="sk-SK" sz="3600" b="1"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357166"/>
            <a:ext cx="8229600" cy="6072230"/>
          </a:xfrm>
        </p:spPr>
        <p:txBody>
          <a:bodyPr>
            <a:normAutofit fontScale="85000" lnSpcReduction="20000"/>
          </a:bodyPr>
          <a:lstStyle/>
          <a:p>
            <a:pPr algn="just"/>
            <a:r>
              <a:rPr lang="sk-SK" dirty="0" smtClean="0"/>
              <a:t>Tiež nazývaný </a:t>
            </a:r>
            <a:r>
              <a:rPr lang="sk-SK" dirty="0" err="1" smtClean="0"/>
              <a:t>Geronimo</a:t>
            </a:r>
            <a:r>
              <a:rPr lang="sk-SK" dirty="0" smtClean="0"/>
              <a:t>, alebo </a:t>
            </a:r>
            <a:r>
              <a:rPr lang="sk-SK" dirty="0" err="1" smtClean="0"/>
              <a:t>Girolamo</a:t>
            </a:r>
            <a:r>
              <a:rPr lang="sk-SK" dirty="0" smtClean="0"/>
              <a:t>, (* 24.9. 1501 v </a:t>
            </a:r>
            <a:r>
              <a:rPr lang="sk-SK" dirty="0" err="1" smtClean="0"/>
              <a:t>Pávii</a:t>
            </a:r>
            <a:r>
              <a:rPr lang="sk-SK" dirty="0" smtClean="0"/>
              <a:t>, Milánske vojvodstvo, † 21.9. 1576 v Ríme). </a:t>
            </a:r>
          </a:p>
          <a:p>
            <a:pPr algn="just"/>
            <a:r>
              <a:rPr lang="sk-SK" dirty="0" err="1" smtClean="0"/>
              <a:t>Talianský</a:t>
            </a:r>
            <a:r>
              <a:rPr lang="sk-SK" dirty="0" smtClean="0"/>
              <a:t> fyzik, matematik a </a:t>
            </a:r>
            <a:r>
              <a:rPr lang="sk-SK" dirty="0" err="1" smtClean="0"/>
              <a:t>astroném</a:t>
            </a:r>
            <a:r>
              <a:rPr lang="sk-SK" dirty="0" smtClean="0"/>
              <a:t>, </a:t>
            </a:r>
            <a:r>
              <a:rPr lang="sk-SK" dirty="0" smtClean="0"/>
              <a:t>ktorý poskytol ako prvý klinický popis týfusu a ktorého kniha </a:t>
            </a:r>
            <a:r>
              <a:rPr lang="sk-SK" dirty="0" err="1" smtClean="0"/>
              <a:t>Ars</a:t>
            </a:r>
            <a:r>
              <a:rPr lang="sk-SK" dirty="0" smtClean="0"/>
              <a:t> </a:t>
            </a:r>
            <a:r>
              <a:rPr lang="sk-SK" dirty="0" err="1" smtClean="0"/>
              <a:t>magna</a:t>
            </a:r>
            <a:r>
              <a:rPr lang="sk-SK" dirty="0" smtClean="0"/>
              <a:t> ("Veľké umenie") je jedným z míľnikov v histórii algebry. </a:t>
            </a:r>
          </a:p>
          <a:p>
            <a:pPr algn="just"/>
            <a:r>
              <a:rPr lang="sk-SK" dirty="0" smtClean="0"/>
              <a:t>V r. 1539 publikoval dve knihy o aritmetike, využijúc ako podklad svoje populárne prednášky,  z nich dôležitejšou bola </a:t>
            </a:r>
            <a:r>
              <a:rPr lang="sk-SK" dirty="0" err="1" smtClean="0"/>
              <a:t>Practica</a:t>
            </a:r>
            <a:r>
              <a:rPr lang="sk-SK" dirty="0" smtClean="0"/>
              <a:t> </a:t>
            </a:r>
            <a:r>
              <a:rPr lang="sk-SK" dirty="0" err="1" smtClean="0"/>
              <a:t>arithmetica</a:t>
            </a:r>
            <a:r>
              <a:rPr lang="sk-SK" dirty="0" smtClean="0"/>
              <a:t> </a:t>
            </a:r>
            <a:r>
              <a:rPr lang="sk-SK" dirty="0" err="1" smtClean="0"/>
              <a:t>et</a:t>
            </a:r>
            <a:r>
              <a:rPr lang="sk-SK" dirty="0" smtClean="0"/>
              <a:t> </a:t>
            </a:r>
            <a:r>
              <a:rPr lang="sk-SK" dirty="0" err="1" smtClean="0"/>
              <a:t>mensurandi</a:t>
            </a:r>
            <a:r>
              <a:rPr lang="sk-SK" dirty="0" smtClean="0"/>
              <a:t> </a:t>
            </a:r>
            <a:r>
              <a:rPr lang="sk-SK" dirty="0" err="1" smtClean="0"/>
              <a:t>singularis</a:t>
            </a:r>
            <a:r>
              <a:rPr lang="sk-SK" dirty="0" smtClean="0"/>
              <a:t> ("Praktické výpočty v matematike a jednotlivé merania"). </a:t>
            </a:r>
          </a:p>
          <a:p>
            <a:pPr algn="just"/>
            <a:r>
              <a:rPr lang="sk-SK" dirty="0" smtClean="0"/>
              <a:t>Dielo</a:t>
            </a:r>
            <a:r>
              <a:rPr lang="sk-SK" dirty="0" smtClean="0"/>
              <a:t> </a:t>
            </a:r>
            <a:r>
              <a:rPr lang="sk-SK" dirty="0" err="1" smtClean="0"/>
              <a:t>Ars</a:t>
            </a:r>
            <a:r>
              <a:rPr lang="sk-SK" dirty="0" smtClean="0"/>
              <a:t> </a:t>
            </a:r>
            <a:r>
              <a:rPr lang="sk-SK" dirty="0" err="1" smtClean="0"/>
              <a:t>Magna</a:t>
            </a:r>
            <a:r>
              <a:rPr lang="sk-SK" dirty="0" smtClean="0"/>
              <a:t> (1545) </a:t>
            </a:r>
            <a:r>
              <a:rPr lang="sk-SK" dirty="0" smtClean="0"/>
              <a:t>obsahovalo </a:t>
            </a:r>
            <a:r>
              <a:rPr lang="sk-SK" dirty="0" smtClean="0"/>
              <a:t>riešenie kubickej rovnice, za ktoré vďačil </a:t>
            </a:r>
            <a:r>
              <a:rPr lang="sk-SK" dirty="0" err="1" smtClean="0"/>
              <a:t>benátskému</a:t>
            </a:r>
            <a:r>
              <a:rPr lang="sk-SK" dirty="0" smtClean="0"/>
              <a:t> matematikovi </a:t>
            </a:r>
            <a:r>
              <a:rPr lang="sk-SK" dirty="0" err="1" smtClean="0"/>
              <a:t>Nicoloóvi</a:t>
            </a:r>
            <a:r>
              <a:rPr lang="sk-SK" dirty="0" smtClean="0"/>
              <a:t> </a:t>
            </a:r>
            <a:r>
              <a:rPr lang="sk-SK" dirty="0" err="1" smtClean="0"/>
              <a:t>Tartagliovi</a:t>
            </a:r>
            <a:r>
              <a:rPr lang="sk-SK" dirty="0" smtClean="0"/>
              <a:t> a tiež riešenie </a:t>
            </a:r>
            <a:r>
              <a:rPr lang="sk-SK" dirty="0" err="1" smtClean="0"/>
              <a:t>bikvadratickej</a:t>
            </a:r>
            <a:r>
              <a:rPr lang="sk-SK" dirty="0" smtClean="0"/>
              <a:t> rovnice objavené </a:t>
            </a:r>
            <a:r>
              <a:rPr lang="sk-SK" dirty="0" err="1" smtClean="0"/>
              <a:t>Cardanovým</a:t>
            </a:r>
            <a:r>
              <a:rPr lang="sk-SK" dirty="0" smtClean="0"/>
              <a:t> bývalým sluhom </a:t>
            </a:r>
            <a:r>
              <a:rPr lang="sk-SK" dirty="0" err="1" smtClean="0"/>
              <a:t>Lodovicom</a:t>
            </a:r>
            <a:r>
              <a:rPr lang="sk-SK" dirty="0" smtClean="0"/>
              <a:t> </a:t>
            </a:r>
            <a:r>
              <a:rPr lang="sk-SK" dirty="0" err="1" smtClean="0"/>
              <a:t>Ferrarim</a:t>
            </a:r>
            <a:r>
              <a:rPr lang="sk-SK" dirty="0" smtClean="0"/>
              <a:t>. </a:t>
            </a:r>
          </a:p>
          <a:p>
            <a:pPr>
              <a:buNone/>
            </a:pPr>
            <a:endParaRPr lang="sk-S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428604"/>
            <a:ext cx="8229600" cy="5857916"/>
          </a:xfrm>
        </p:spPr>
        <p:txBody>
          <a:bodyPr>
            <a:normAutofit fontScale="85000" lnSpcReduction="10000"/>
          </a:bodyPr>
          <a:lstStyle/>
          <a:p>
            <a:pPr algn="just"/>
            <a:r>
              <a:rPr lang="sk-SK" dirty="0" smtClean="0"/>
              <a:t>V </a:t>
            </a:r>
            <a:r>
              <a:rPr lang="sk-SK" dirty="0" err="1" smtClean="0"/>
              <a:t>Cardanovej</a:t>
            </a:r>
            <a:r>
              <a:rPr lang="sk-SK" dirty="0" smtClean="0"/>
              <a:t> knihe </a:t>
            </a:r>
            <a:r>
              <a:rPr lang="sk-SK" dirty="0" err="1" smtClean="0"/>
              <a:t>Ars</a:t>
            </a:r>
            <a:r>
              <a:rPr lang="sk-SK" dirty="0" smtClean="0"/>
              <a:t> </a:t>
            </a:r>
            <a:r>
              <a:rPr lang="sk-SK" dirty="0" err="1" smtClean="0"/>
              <a:t>Magna</a:t>
            </a:r>
            <a:r>
              <a:rPr lang="sk-SK" dirty="0" smtClean="0"/>
              <a:t> </a:t>
            </a:r>
            <a:r>
              <a:rPr lang="sk-SK" dirty="0" err="1" smtClean="0"/>
              <a:t>sive</a:t>
            </a:r>
            <a:r>
              <a:rPr lang="sk-SK" dirty="0" smtClean="0"/>
              <a:t> </a:t>
            </a:r>
            <a:r>
              <a:rPr lang="sk-SK" dirty="0" err="1" smtClean="0"/>
              <a:t>de</a:t>
            </a:r>
            <a:r>
              <a:rPr lang="sk-SK" dirty="0" smtClean="0"/>
              <a:t> </a:t>
            </a:r>
            <a:r>
              <a:rPr lang="sk-SK" dirty="0" err="1" smtClean="0"/>
              <a:t>regulis</a:t>
            </a:r>
            <a:r>
              <a:rPr lang="sk-SK" dirty="0" smtClean="0"/>
              <a:t> </a:t>
            </a:r>
            <a:r>
              <a:rPr lang="sk-SK" dirty="0" err="1" smtClean="0"/>
              <a:t>algebracis</a:t>
            </a:r>
            <a:r>
              <a:rPr lang="sk-SK" dirty="0" smtClean="0"/>
              <a:t> (1545) sa po prvý krát stretáme s odmocninami zo záporných čísel, teda s </a:t>
            </a:r>
            <a:r>
              <a:rPr lang="sk-SK" dirty="0" err="1" smtClean="0"/>
              <a:t>algebraickými</a:t>
            </a:r>
            <a:r>
              <a:rPr lang="sk-SK" dirty="0" smtClean="0"/>
              <a:t> výrazmi, z ktorých sa neskôr vyvinuli komplexné čísla. Komplexné čísla sa nezrodili v súvislosti s rovnicami druhého stupňa, ale k ich objavu došlo až pri riešení rovníc stupňa tretieho. Dôvod je jednoduchý. Keď je </a:t>
            </a:r>
            <a:r>
              <a:rPr lang="sk-SK" dirty="0" err="1" smtClean="0"/>
              <a:t>diskriminant</a:t>
            </a:r>
            <a:r>
              <a:rPr lang="sk-SK" dirty="0" smtClean="0"/>
              <a:t> kvadratickej rovnice záporný, a teda vo vzťahu udávajúcom riešenia rovnice je pod druhou odmocninou záporné číslo, kvadratická rovnica nemá žiadne reálne korene. Matematici sa na túto situáciu pozerali tak, že rovnica nemá žiadny koreň, a zápornú hodnotu </a:t>
            </a:r>
            <a:r>
              <a:rPr lang="sk-SK" dirty="0" err="1" smtClean="0"/>
              <a:t>diskriminantu</a:t>
            </a:r>
            <a:r>
              <a:rPr lang="sk-SK" dirty="0" smtClean="0"/>
              <a:t> považovali za príznak toho, že rovnica nemá riešenie.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428604"/>
            <a:ext cx="8229600" cy="5697559"/>
          </a:xfrm>
        </p:spPr>
        <p:txBody>
          <a:bodyPr>
            <a:normAutofit fontScale="92500" lnSpcReduction="20000"/>
          </a:bodyPr>
          <a:lstStyle/>
          <a:p>
            <a:pPr algn="just"/>
            <a:r>
              <a:rPr lang="sk-SK" dirty="0" smtClean="0"/>
              <a:t>Naproti tomu v prípade rovnice tretieho stupňa táto má vždy aspoň jeden reálny koreň. Preto sa stávalo, že aj v prípade, keď vo vzťahu zadávajúcom riešenie rovnice tretieho stupňa sa pod odmocninou objavilo záporné číslo, inou metódou (najčastejšie skusmo) sa podarilo tento reálny koreň nájsť. To znamená, že v prípade rovníc tretieho stupňa záporné čísla pod odmocninou neznamenajú, že rovnica nemá riešenie, ale len, že vzorec nevyjadruje riešenie rovnice priamym spôsobom. Preto sa zrodila snaha získať z výrazov, ktoré vyjadrujú koreň rovnice tretieho stupňa pomocou odmocnín so záporných čísel, reálnu hodnotu koreňa.</a:t>
            </a:r>
            <a:endParaRPr lang="sk-S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500042"/>
            <a:ext cx="8229600" cy="5626121"/>
          </a:xfrm>
        </p:spPr>
        <p:txBody>
          <a:bodyPr/>
          <a:lstStyle/>
          <a:p>
            <a:pPr algn="just"/>
            <a:r>
              <a:rPr lang="sk-SK" dirty="0" smtClean="0"/>
              <a:t>Vo svojej knihe </a:t>
            </a:r>
            <a:r>
              <a:rPr lang="sk-SK" dirty="0" err="1" smtClean="0"/>
              <a:t>Ars</a:t>
            </a:r>
            <a:r>
              <a:rPr lang="sk-SK" dirty="0" smtClean="0"/>
              <a:t> </a:t>
            </a:r>
            <a:r>
              <a:rPr lang="sk-SK" dirty="0" err="1" smtClean="0"/>
              <a:t>Magna</a:t>
            </a:r>
            <a:r>
              <a:rPr lang="sk-SK" dirty="0" smtClean="0"/>
              <a:t> uvádza </a:t>
            </a:r>
            <a:r>
              <a:rPr lang="sk-SK" dirty="0" err="1" smtClean="0"/>
              <a:t>Girolamo</a:t>
            </a:r>
            <a:r>
              <a:rPr lang="sk-SK" dirty="0" smtClean="0"/>
              <a:t> </a:t>
            </a:r>
            <a:r>
              <a:rPr lang="sk-SK" dirty="0" err="1" smtClean="0"/>
              <a:t>Cardano</a:t>
            </a:r>
            <a:r>
              <a:rPr lang="sk-SK" dirty="0" smtClean="0"/>
              <a:t> onedlho po tom, ako ukázal metódu riešenia rovnice tretieho stupňa, záhadný príklad. Keď zoberieme rovnicu </a:t>
            </a:r>
            <a:r>
              <a:rPr lang="sk-SK" dirty="0" smtClean="0">
                <a:solidFill>
                  <a:srgbClr val="FFFF00"/>
                </a:solidFill>
              </a:rPr>
              <a:t>x</a:t>
            </a:r>
            <a:r>
              <a:rPr lang="sk-SK" baseline="30000" dirty="0" smtClean="0">
                <a:solidFill>
                  <a:srgbClr val="FFFF00"/>
                </a:solidFill>
              </a:rPr>
              <a:t>3</a:t>
            </a:r>
            <a:r>
              <a:rPr lang="sk-SK" dirty="0" smtClean="0">
                <a:solidFill>
                  <a:srgbClr val="FFFF00"/>
                </a:solidFill>
              </a:rPr>
              <a:t> = 7x + 6          </a:t>
            </a:r>
            <a:r>
              <a:rPr lang="sk-SK" dirty="0" smtClean="0"/>
              <a:t>a použijeme osvedčený postup na riešenie týchto rovníc, dostaneme nepochopiteľný výsledok:</a:t>
            </a:r>
            <a:endParaRPr lang="sk-SK" dirty="0"/>
          </a:p>
        </p:txBody>
      </p:sp>
      <p:pic>
        <p:nvPicPr>
          <p:cNvPr id="4" name="Obrázok 3" descr="1.png"/>
          <p:cNvPicPr>
            <a:picLocks noChangeAspect="1"/>
          </p:cNvPicPr>
          <p:nvPr/>
        </p:nvPicPr>
        <p:blipFill>
          <a:blip r:embed="rId2"/>
          <a:stretch>
            <a:fillRect/>
          </a:stretch>
        </p:blipFill>
        <p:spPr>
          <a:xfrm>
            <a:off x="1714480" y="4286256"/>
            <a:ext cx="5619308" cy="135732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500042"/>
            <a:ext cx="8229600" cy="5626121"/>
          </a:xfrm>
        </p:spPr>
        <p:txBody>
          <a:bodyPr>
            <a:normAutofit/>
          </a:bodyPr>
          <a:lstStyle/>
          <a:p>
            <a:pPr algn="just"/>
            <a:r>
              <a:rPr lang="sk-SK" dirty="0" smtClean="0"/>
              <a:t> Nie je ťažké nahliadnuť, že koreňom rovnice je číslo 3. Keby </a:t>
            </a:r>
            <a:r>
              <a:rPr lang="sk-SK" dirty="0" err="1" smtClean="0"/>
              <a:t>Cardano</a:t>
            </a:r>
            <a:r>
              <a:rPr lang="sk-SK" dirty="0" smtClean="0"/>
              <a:t> uznával aj záporné korene, určite by našiel aj ďalšie dva korene -1 a -2. S týmto záhadným príkladom sa veľa zaoberal. Aj keď sa mu ho nepodarilo vysvetliť, dospel k množstvu zaujímavých poznatkov. Aby pochopil, ako pracovať s odmocninami zo záporných čísel, ktoré nazýva sofistický mínus, obracia sa k rovniciam druhého stupňa. Berie rovnicu x</a:t>
            </a:r>
            <a:r>
              <a:rPr lang="sk-SK" baseline="30000" dirty="0" smtClean="0"/>
              <a:t>2</a:t>
            </a:r>
            <a:r>
              <a:rPr lang="sk-SK" dirty="0" smtClean="0"/>
              <a:t> -10x + 40 = 0 (10 treba rozdeliť na dve časti, ktorých súčin je 40).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428604"/>
            <a:ext cx="8229600" cy="5697559"/>
          </a:xfrm>
        </p:spPr>
        <p:txBody>
          <a:bodyPr>
            <a:normAutofit/>
          </a:bodyPr>
          <a:lstStyle/>
          <a:p>
            <a:pPr algn="just"/>
            <a:r>
              <a:rPr lang="sk-SK" dirty="0" smtClean="0"/>
              <a:t>Táto rovnica má korene:</a:t>
            </a:r>
          </a:p>
          <a:p>
            <a:pPr algn="just"/>
            <a:endParaRPr lang="sk-SK" dirty="0"/>
          </a:p>
          <a:p>
            <a:pPr algn="just"/>
            <a:endParaRPr lang="sk-SK" dirty="0" smtClean="0"/>
          </a:p>
          <a:p>
            <a:pPr algn="just"/>
            <a:r>
              <a:rPr lang="sk-SK" dirty="0" smtClean="0"/>
              <a:t>Súčet týchto čísel je zrejme 10. Aby toto bol skutočne správny výsledok našej úlohy, musí byť súčin týchto koreňov rovný 40, </a:t>
            </a:r>
            <a:r>
              <a:rPr lang="sk-SK" dirty="0" err="1" smtClean="0"/>
              <a:t>t.j</a:t>
            </a:r>
            <a:r>
              <a:rPr lang="sk-SK" dirty="0" smtClean="0"/>
              <a:t>:</a:t>
            </a:r>
          </a:p>
          <a:p>
            <a:pPr algn="just"/>
            <a:endParaRPr lang="sk-SK" dirty="0"/>
          </a:p>
          <a:p>
            <a:pPr algn="just"/>
            <a:endParaRPr lang="sk-SK" dirty="0" smtClean="0"/>
          </a:p>
          <a:p>
            <a:pPr algn="just"/>
            <a:r>
              <a:rPr lang="sk-SK" dirty="0" smtClean="0"/>
              <a:t>Toto platí za predpokladu, že      bude                rovné -15, čo je pomerne prirodzené pravidlo. </a:t>
            </a:r>
          </a:p>
          <a:p>
            <a:pPr algn="just">
              <a:buNone/>
            </a:pPr>
            <a:endParaRPr lang="sk-SK" dirty="0" smtClean="0"/>
          </a:p>
          <a:p>
            <a:pPr algn="just">
              <a:buNone/>
            </a:pPr>
            <a:endParaRPr lang="sk-SK" dirty="0"/>
          </a:p>
        </p:txBody>
      </p:sp>
      <p:pic>
        <p:nvPicPr>
          <p:cNvPr id="4" name="Obrázok 3" descr="2.png"/>
          <p:cNvPicPr>
            <a:picLocks noChangeAspect="1"/>
          </p:cNvPicPr>
          <p:nvPr/>
        </p:nvPicPr>
        <p:blipFill>
          <a:blip r:embed="rId2"/>
          <a:stretch>
            <a:fillRect/>
          </a:stretch>
        </p:blipFill>
        <p:spPr>
          <a:xfrm>
            <a:off x="1214414" y="1285860"/>
            <a:ext cx="6643733" cy="535784"/>
          </a:xfrm>
          <a:prstGeom prst="rect">
            <a:avLst/>
          </a:prstGeom>
        </p:spPr>
      </p:pic>
      <p:pic>
        <p:nvPicPr>
          <p:cNvPr id="5" name="Obrázok 4" descr="3.png"/>
          <p:cNvPicPr>
            <a:picLocks noChangeAspect="1"/>
          </p:cNvPicPr>
          <p:nvPr/>
        </p:nvPicPr>
        <p:blipFill>
          <a:blip r:embed="rId3"/>
          <a:stretch>
            <a:fillRect/>
          </a:stretch>
        </p:blipFill>
        <p:spPr>
          <a:xfrm>
            <a:off x="1357290" y="3643314"/>
            <a:ext cx="6178421" cy="714380"/>
          </a:xfrm>
          <a:prstGeom prst="rect">
            <a:avLst/>
          </a:prstGeom>
        </p:spPr>
      </p:pic>
      <p:pic>
        <p:nvPicPr>
          <p:cNvPr id="6" name="Obrázok 5" descr="4.png"/>
          <p:cNvPicPr>
            <a:picLocks noChangeAspect="1"/>
          </p:cNvPicPr>
          <p:nvPr/>
        </p:nvPicPr>
        <p:blipFill>
          <a:blip r:embed="rId4"/>
          <a:stretch>
            <a:fillRect/>
          </a:stretch>
        </p:blipFill>
        <p:spPr>
          <a:xfrm>
            <a:off x="6357950" y="5000636"/>
            <a:ext cx="1250083" cy="35719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500042"/>
            <a:ext cx="8229600" cy="5786478"/>
          </a:xfrm>
        </p:spPr>
        <p:txBody>
          <a:bodyPr>
            <a:noAutofit/>
          </a:bodyPr>
          <a:lstStyle/>
          <a:p>
            <a:pPr algn="just"/>
            <a:r>
              <a:rPr lang="sk-SK" sz="2400" dirty="0" err="1" smtClean="0"/>
              <a:t>Cardano</a:t>
            </a:r>
            <a:r>
              <a:rPr lang="sk-SK" sz="2400" dirty="0" smtClean="0"/>
              <a:t> potom berie rovnicu a systematicky mení znamienka jej koeficientov:</a:t>
            </a:r>
          </a:p>
          <a:p>
            <a:endParaRPr lang="sk-SK" sz="2400" dirty="0"/>
          </a:p>
          <a:p>
            <a:endParaRPr lang="sk-SK" sz="2400" dirty="0" smtClean="0"/>
          </a:p>
          <a:p>
            <a:endParaRPr lang="sk-SK" sz="2400" dirty="0"/>
          </a:p>
          <a:p>
            <a:pPr>
              <a:buNone/>
            </a:pPr>
            <a:endParaRPr lang="sk-SK" sz="2400" dirty="0"/>
          </a:p>
          <a:p>
            <a:pPr>
              <a:buNone/>
            </a:pPr>
            <a:endParaRPr lang="sk-SK" sz="2400" dirty="0" smtClean="0"/>
          </a:p>
          <a:p>
            <a:pPr algn="just"/>
            <a:r>
              <a:rPr lang="sk-SK" sz="2400" dirty="0" err="1" smtClean="0"/>
              <a:t>Cardano</a:t>
            </a:r>
            <a:r>
              <a:rPr lang="sk-SK" sz="2400" dirty="0" smtClean="0"/>
              <a:t> takto zistil, že súčet dvoch koreňov je vždy rovný koeficientu pri lineárnom člene a súčin koreňov je rovný absolútnemu členu, ak pre odmocniny zo záporných čísel platí uvedené pravidlo násobenia. Je zaujímavé, že tu </a:t>
            </a:r>
            <a:r>
              <a:rPr lang="sk-SK" sz="2400" dirty="0" err="1" smtClean="0"/>
              <a:t>Cardano</a:t>
            </a:r>
            <a:r>
              <a:rPr lang="sk-SK" sz="2400" dirty="0" smtClean="0"/>
              <a:t> opúšťa obmedzenia doby a operuje celkom voľne so zápornými </a:t>
            </a:r>
            <a:r>
              <a:rPr lang="sk-SK" sz="2400" dirty="0" err="1" smtClean="0"/>
              <a:t>koeficientami</a:t>
            </a:r>
            <a:r>
              <a:rPr lang="sk-SK" sz="2400" dirty="0" smtClean="0"/>
              <a:t>, pripúšťa, aby rovnica mala viacej koreňov a akceptuje záporné a dokonca aj komplexné korene.</a:t>
            </a:r>
            <a:endParaRPr lang="sk-SK" sz="2400" dirty="0"/>
          </a:p>
        </p:txBody>
      </p:sp>
      <p:pic>
        <p:nvPicPr>
          <p:cNvPr id="4" name="Obrázok 3" descr="5.png"/>
          <p:cNvPicPr>
            <a:picLocks noChangeAspect="1"/>
          </p:cNvPicPr>
          <p:nvPr/>
        </p:nvPicPr>
        <p:blipFill>
          <a:blip r:embed="rId2"/>
          <a:stretch>
            <a:fillRect/>
          </a:stretch>
        </p:blipFill>
        <p:spPr>
          <a:xfrm>
            <a:off x="2071670" y="1285860"/>
            <a:ext cx="4429156" cy="2032331"/>
          </a:xfrm>
          <a:prstGeom prst="rect">
            <a:avLst/>
          </a:prstGeom>
        </p:spPr>
      </p:pic>
    </p:spTree>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TotalTime>
  <Words>1241</Words>
  <Application>Microsoft Office PowerPoint</Application>
  <PresentationFormat>Prezentácia na obrazovke (4:3)</PresentationFormat>
  <Paragraphs>101</Paragraphs>
  <Slides>23</Slides>
  <Notes>0</Notes>
  <HiddenSlides>0</HiddenSlides>
  <MMClips>0</MMClips>
  <ScaleCrop>false</ScaleCrop>
  <HeadingPairs>
    <vt:vector size="6" baseType="variant">
      <vt:variant>
        <vt:lpstr>Motív</vt:lpstr>
      </vt:variant>
      <vt:variant>
        <vt:i4>1</vt:i4>
      </vt:variant>
      <vt:variant>
        <vt:lpstr>Vložené servery OLE</vt:lpstr>
      </vt:variant>
      <vt:variant>
        <vt:i4>2</vt:i4>
      </vt:variant>
      <vt:variant>
        <vt:lpstr>Nadpisy snímok</vt:lpstr>
      </vt:variant>
      <vt:variant>
        <vt:i4>23</vt:i4>
      </vt:variant>
    </vt:vector>
  </HeadingPairs>
  <TitlesOfParts>
    <vt:vector size="26" baseType="lpstr">
      <vt:lpstr>Motív Office</vt:lpstr>
      <vt:lpstr>Rovnica</vt:lpstr>
      <vt:lpstr>Microsoft Equation 3.0</vt:lpstr>
      <vt:lpstr>Číslo i</vt:lpstr>
      <vt:lpstr>GIROLAMO CARDANO</vt:lpstr>
      <vt:lpstr>Snímka 3</vt:lpstr>
      <vt:lpstr>Snímka 4</vt:lpstr>
      <vt:lpstr>Snímka 5</vt:lpstr>
      <vt:lpstr>Snímka 6</vt:lpstr>
      <vt:lpstr>Snímka 7</vt:lpstr>
      <vt:lpstr>Snímka 8</vt:lpstr>
      <vt:lpstr>Snímka 9</vt:lpstr>
      <vt:lpstr>Rafaello Bombellis (1526 - 1572)</vt:lpstr>
      <vt:lpstr>Snímka 11</vt:lpstr>
      <vt:lpstr>Snímka 12</vt:lpstr>
      <vt:lpstr>Rene Descartes (1594 - 1650)</vt:lpstr>
      <vt:lpstr>Isaac Newton (1643 - 1727)</vt:lpstr>
      <vt:lpstr>Leonard Euler (1707 - 1783)</vt:lpstr>
      <vt:lpstr>Snímka 16</vt:lpstr>
      <vt:lpstr>Pojem komplexného čísla</vt:lpstr>
      <vt:lpstr>Geometrický model komplexných čísel</vt:lpstr>
      <vt:lpstr>Operácie k. čísel v algebrickom tvare</vt:lpstr>
      <vt:lpstr>Goniometrický tvar komplexného čísla</vt:lpstr>
      <vt:lpstr>Násobenie a delenie komplexných čísel              v goniometrickom tvare</vt:lpstr>
      <vt:lpstr>Literatúra</vt:lpstr>
      <vt:lpstr>Snímka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Markus</dc:creator>
  <cp:lastModifiedBy>Markus</cp:lastModifiedBy>
  <cp:revision>33</cp:revision>
  <dcterms:created xsi:type="dcterms:W3CDTF">2010-11-20T09:37:49Z</dcterms:created>
  <dcterms:modified xsi:type="dcterms:W3CDTF">2010-11-22T10:11:44Z</dcterms:modified>
</cp:coreProperties>
</file>